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459" r:id="rId16"/>
    <p:sldId id="460" r:id="rId17"/>
    <p:sldId id="461" r:id="rId18"/>
    <p:sldId id="462" r:id="rId19"/>
    <p:sldId id="463" r:id="rId20"/>
    <p:sldId id="465" r:id="rId21"/>
    <p:sldId id="466" r:id="rId22"/>
    <p:sldId id="467" r:id="rId23"/>
    <p:sldId id="468" r:id="rId24"/>
    <p:sldId id="469" r:id="rId25"/>
    <p:sldId id="472" r:id="rId26"/>
    <p:sldId id="473" r:id="rId27"/>
    <p:sldId id="474" r:id="rId28"/>
    <p:sldId id="476" r:id="rId29"/>
    <p:sldId id="481" r:id="rId30"/>
    <p:sldId id="4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3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8563" y="2967360"/>
            <a:ext cx="1981200" cy="1828800"/>
          </a:xfrm>
        </p:spPr>
        <p:txBody>
          <a:bodyPr/>
          <a:lstStyle/>
          <a:p>
            <a:r>
              <a:rPr lang="en-US" smtClean="0"/>
              <a:t>Chapter </a:t>
            </a:r>
            <a:r>
              <a:rPr lang="en-US" dirty="0"/>
              <a:t>3-5, 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7" y="2052960"/>
            <a:ext cx="8686800" cy="1828800"/>
          </a:xfrm>
        </p:spPr>
        <p:txBody>
          <a:bodyPr/>
          <a:lstStyle/>
          <a:p>
            <a:r>
              <a:rPr lang="en-US" dirty="0"/>
              <a:t>One-Factor </a:t>
            </a:r>
            <a:r>
              <a:rPr lang="en-US" err="1" smtClean="0"/>
              <a:t>Analysis</a:t>
            </a:r>
            <a:r>
              <a:rPr lang="en-US" smtClean="0"/>
              <a:t>: part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277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i="1" dirty="0"/>
              <a:t>F </a:t>
            </a:r>
            <a:r>
              <a:rPr lang="en-US" dirty="0"/>
              <a:t>statistic follows central </a:t>
            </a:r>
            <a:r>
              <a:rPr lang="en-US" i="1" dirty="0"/>
              <a:t>F</a:t>
            </a:r>
            <a:r>
              <a:rPr lang="en-US" dirty="0"/>
              <a:t>-distribution under null</a:t>
            </a:r>
          </a:p>
          <a:p>
            <a:endParaRPr lang="en-US" dirty="0"/>
          </a:p>
          <a:p>
            <a:r>
              <a:rPr lang="en-US" dirty="0"/>
              <a:t>If alternative is true then it follows </a:t>
            </a:r>
            <a:r>
              <a:rPr lang="en-US" dirty="0">
                <a:solidFill>
                  <a:srgbClr val="FF0000"/>
                </a:solidFill>
              </a:rPr>
              <a:t>non-central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-distribution with </a:t>
            </a:r>
            <a:r>
              <a:rPr lang="en-US" dirty="0" err="1"/>
              <a:t>noncentrality</a:t>
            </a:r>
            <a:r>
              <a:rPr lang="en-US" dirty="0"/>
              <a:t> 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Shifts probability density to larger values, meaning larger </a:t>
            </a:r>
            <a:r>
              <a:rPr lang="en-US" i="1" dirty="0"/>
              <a:t>F</a:t>
            </a:r>
            <a:r>
              <a:rPr lang="en-US" dirty="0"/>
              <a:t> value are more likely</a:t>
            </a:r>
          </a:p>
          <a:p>
            <a:endParaRPr lang="en-US" dirty="0"/>
          </a:p>
          <a:p>
            <a:r>
              <a:rPr lang="en-US" dirty="0"/>
              <a:t>Use to calculate power and sample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Non-central F-distribution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57B2D28-5DAE-0446-8765-EBFB13CD14A8}"/>
                  </a:ext>
                </a:extLst>
              </p:cNvPr>
              <p:cNvSpPr txBox="1"/>
              <p:nvPr/>
            </p:nvSpPr>
            <p:spPr>
              <a:xfrm>
                <a:off x="2336246" y="3582967"/>
                <a:ext cx="4287776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B2D28-5DAE-0446-8765-EBFB13CD1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46" y="3582967"/>
                <a:ext cx="4287776" cy="988540"/>
              </a:xfrm>
              <a:prstGeom prst="rect">
                <a:avLst/>
              </a:prstGeom>
              <a:blipFill>
                <a:blip r:embed="rId2"/>
                <a:stretch>
                  <a:fillRect l="-1475" t="-13205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8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Bread example has 2, 9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Say             </a:t>
            </a:r>
          </a:p>
          <a:p>
            <a:r>
              <a:rPr lang="en-US" dirty="0"/>
              <a:t>Critical value to reject at 0.05 level = 4.26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Non-central F-distribution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0" y="2279065"/>
            <a:ext cx="1003300" cy="228600"/>
          </a:xfrm>
          <a:prstGeom prst="rect">
            <a:avLst/>
          </a:prstGeom>
        </p:spPr>
      </p:pic>
      <p:pic>
        <p:nvPicPr>
          <p:cNvPr id="7" name="Picture 6" descr="Screen Shot 2018-01-13 at 10.3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05" y="3094577"/>
            <a:ext cx="5412258" cy="30330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32657" y="4167199"/>
            <a:ext cx="258923" cy="7890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375" y="3797867"/>
            <a:ext cx="14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Noncentral</a:t>
            </a:r>
            <a:r>
              <a:rPr lang="en-US" dirty="0"/>
              <a:t> F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49141" y="4956254"/>
            <a:ext cx="0" cy="27123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363757" y="4956254"/>
            <a:ext cx="1763144" cy="283567"/>
          </a:xfrm>
          <a:custGeom>
            <a:avLst/>
            <a:gdLst>
              <a:gd name="connsiteX0" fmla="*/ 0 w 1763144"/>
              <a:gd name="connsiteY0" fmla="*/ 0 h 283567"/>
              <a:gd name="connsiteX1" fmla="*/ 0 w 1763144"/>
              <a:gd name="connsiteY1" fmla="*/ 283567 h 283567"/>
              <a:gd name="connsiteX2" fmla="*/ 1763144 w 1763144"/>
              <a:gd name="connsiteY2" fmla="*/ 271238 h 283567"/>
              <a:gd name="connsiteX3" fmla="*/ 1750814 w 1763144"/>
              <a:gd name="connsiteY3" fmla="*/ 61645 h 283567"/>
              <a:gd name="connsiteX4" fmla="*/ 690462 w 1763144"/>
              <a:gd name="connsiteY4" fmla="*/ 36987 h 283567"/>
              <a:gd name="connsiteX5" fmla="*/ 0 w 1763144"/>
              <a:gd name="connsiteY5" fmla="*/ 0 h 2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3144" h="283567">
                <a:moveTo>
                  <a:pt x="0" y="0"/>
                </a:moveTo>
                <a:lnTo>
                  <a:pt x="0" y="283567"/>
                </a:lnTo>
                <a:lnTo>
                  <a:pt x="1763144" y="271238"/>
                </a:lnTo>
                <a:lnTo>
                  <a:pt x="1750814" y="61645"/>
                </a:lnTo>
                <a:lnTo>
                  <a:pt x="690462" y="369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4" y="6257161"/>
            <a:ext cx="3263900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657" y="6257161"/>
            <a:ext cx="3810000" cy="3302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342439" y="5113049"/>
            <a:ext cx="1784462" cy="120436"/>
          </a:xfrm>
          <a:custGeom>
            <a:avLst/>
            <a:gdLst>
              <a:gd name="connsiteX0" fmla="*/ 0 w 1784462"/>
              <a:gd name="connsiteY0" fmla="*/ 0 h 120436"/>
              <a:gd name="connsiteX1" fmla="*/ 10947 w 1784462"/>
              <a:gd name="connsiteY1" fmla="*/ 109487 h 120436"/>
              <a:gd name="connsiteX2" fmla="*/ 1784462 w 1784462"/>
              <a:gd name="connsiteY2" fmla="*/ 120436 h 120436"/>
              <a:gd name="connsiteX3" fmla="*/ 1784462 w 1784462"/>
              <a:gd name="connsiteY3" fmla="*/ 120436 h 120436"/>
              <a:gd name="connsiteX4" fmla="*/ 1784462 w 1784462"/>
              <a:gd name="connsiteY4" fmla="*/ 120436 h 120436"/>
              <a:gd name="connsiteX5" fmla="*/ 1576457 w 1784462"/>
              <a:gd name="connsiteY5" fmla="*/ 54743 h 120436"/>
              <a:gd name="connsiteX6" fmla="*/ 952443 w 1784462"/>
              <a:gd name="connsiteY6" fmla="*/ 32846 h 120436"/>
              <a:gd name="connsiteX7" fmla="*/ 153266 w 1784462"/>
              <a:gd name="connsiteY7" fmla="*/ 21897 h 120436"/>
              <a:gd name="connsiteX8" fmla="*/ 0 w 1784462"/>
              <a:gd name="connsiteY8" fmla="*/ 0 h 1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4462" h="120436">
                <a:moveTo>
                  <a:pt x="0" y="0"/>
                </a:moveTo>
                <a:lnTo>
                  <a:pt x="10947" y="109487"/>
                </a:lnTo>
                <a:lnTo>
                  <a:pt x="1784462" y="120436"/>
                </a:lnTo>
                <a:lnTo>
                  <a:pt x="1784462" y="120436"/>
                </a:lnTo>
                <a:lnTo>
                  <a:pt x="1784462" y="120436"/>
                </a:lnTo>
                <a:lnTo>
                  <a:pt x="1576457" y="54743"/>
                </a:lnTo>
                <a:lnTo>
                  <a:pt x="952443" y="32846"/>
                </a:lnTo>
                <a:lnTo>
                  <a:pt x="153266" y="218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To calculate power, we have to specify a single alternative hypothesis through </a:t>
            </a:r>
          </a:p>
          <a:p>
            <a:pPr lvl="1"/>
            <a:r>
              <a:rPr lang="en-US" dirty="0"/>
              <a:t>Replicate numbers</a:t>
            </a:r>
          </a:p>
          <a:p>
            <a:pPr lvl="1"/>
            <a:r>
              <a:rPr lang="en-US" dirty="0"/>
              <a:t>Treatment effect parameters**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**Need to relax this unrealistic requirement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40" y="2209289"/>
            <a:ext cx="203200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0863382-AE84-F748-94A2-D98FEACF9E81}"/>
                  </a:ext>
                </a:extLst>
              </p:cNvPr>
              <p:cNvSpPr txBox="1"/>
              <p:nvPr/>
            </p:nvSpPr>
            <p:spPr>
              <a:xfrm>
                <a:off x="2336246" y="3704609"/>
                <a:ext cx="4287776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863382-AE84-F748-94A2-D98FEACF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46" y="3704609"/>
                <a:ext cx="4287776" cy="988540"/>
              </a:xfrm>
              <a:prstGeom prst="rect">
                <a:avLst/>
              </a:prstGeom>
              <a:blipFill>
                <a:blip r:embed="rId3"/>
                <a:stretch>
                  <a:fillRect l="-1475" t="-129114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Unrealistic to give treatment effects, that’s what we’re trying to figure out!</a:t>
                </a:r>
              </a:p>
              <a:p>
                <a:r>
                  <a:rPr lang="en-US" dirty="0"/>
                  <a:t>Instead, choose the smallest practically significant paired difference to detect,    , assume </a:t>
                </a:r>
                <a:r>
                  <a:rPr lang="en-US" dirty="0">
                    <a:solidFill>
                      <a:srgbClr val="FF0000"/>
                    </a:solidFill>
                  </a:rPr>
                  <a:t>equal reps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For bread example, perhaps you’d like to detect a difference of    </a:t>
                </a:r>
                <a:r>
                  <a:rPr lang="en-US" dirty="0">
                    <a:solidFill>
                      <a:srgbClr val="FF0000"/>
                    </a:solidFill>
                  </a:rPr>
                  <a:t> = 3</a:t>
                </a:r>
                <a:r>
                  <a:rPr lang="en-US" dirty="0"/>
                  <a:t> inches with high probability</a:t>
                </a:r>
              </a:p>
              <a:p>
                <a:endParaRPr lang="en-US" dirty="0"/>
              </a:p>
              <a:p>
                <a:r>
                  <a:rPr lang="en-US" dirty="0"/>
                  <a:t>Fact:</a:t>
                </a:r>
              </a:p>
              <a:p>
                <a:endParaRPr lang="en-US" dirty="0"/>
              </a:p>
              <a:p>
                <a:r>
                  <a:rPr lang="en-US" dirty="0"/>
                  <a:t>Smallest    under alternative is then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301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conservative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89" y="3014887"/>
            <a:ext cx="27940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91" y="4261595"/>
            <a:ext cx="2794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541" y="4834557"/>
            <a:ext cx="2755900" cy="85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091" y="6150784"/>
            <a:ext cx="203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conclude treatment effects differ</a:t>
                </a:r>
                <a:r>
                  <a:rPr lang="mr-IN" dirty="0"/>
                  <a:t>…</a:t>
                </a:r>
                <a:r>
                  <a:rPr lang="en-US" dirty="0"/>
                  <a:t>but which ones?</a:t>
                </a:r>
              </a:p>
              <a:p>
                <a:r>
                  <a:rPr lang="en-US" dirty="0"/>
                  <a:t>Post-hoc contrast analysis estimates differences</a:t>
                </a:r>
              </a:p>
              <a:p>
                <a:r>
                  <a:rPr lang="en-US" dirty="0"/>
                  <a:t>Recall, contrast is a comparison of only the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= 0 </a:t>
                </a:r>
                <a:r>
                  <a:rPr lang="en-US" dirty="0">
                    <a:sym typeface="Wingdings"/>
                  </a:rPr>
                  <a:t> some equality of treatment effects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Three testing scenarios to consider: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single contrast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Whether </a:t>
                </a:r>
                <a:r>
                  <a:rPr lang="en-US" dirty="0">
                    <a:solidFill>
                      <a:srgbClr val="FF0000"/>
                    </a:solidFill>
                  </a:rPr>
                  <a:t>set of contrasts</a:t>
                </a:r>
                <a:r>
                  <a:rPr lang="en-US" dirty="0"/>
                  <a:t> are simultaneously 0 or not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One-by-one analysis</a:t>
                </a:r>
                <a:r>
                  <a:rPr lang="en-US" dirty="0"/>
                  <a:t> of a set of contrasts (multiple testing)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225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Contrast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15" y="3156295"/>
            <a:ext cx="24130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274" y="3416444"/>
            <a:ext cx="10287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570" y="3416444"/>
            <a:ext cx="1409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For              the </a:t>
            </a:r>
            <a:r>
              <a:rPr lang="en-US" dirty="0"/>
              <a:t>sampling distribution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</a:t>
            </a:r>
            <a:r>
              <a:rPr lang="mr-IN" dirty="0"/>
              <a:t>’</a:t>
            </a:r>
            <a:r>
              <a:rPr lang="en-US" dirty="0"/>
              <a:t>t know      so we use the T-statistic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Contrast </a:t>
            </a:r>
            <a:br>
              <a:rPr lang="en-US" dirty="0"/>
            </a:br>
            <a:r>
              <a:rPr lang="en-US" dirty="0" smtClean="0"/>
              <a:t>Sampling </a:t>
            </a:r>
            <a:r>
              <a:rPr lang="en-US" dirty="0"/>
              <a:t>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09" y="2232792"/>
            <a:ext cx="10033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931" y="2794710"/>
            <a:ext cx="4864100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00" y="3941630"/>
            <a:ext cx="3429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29" y="5199062"/>
            <a:ext cx="1054100" cy="25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3843" y="58714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4619" y="5577708"/>
            <a:ext cx="214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Degrees-of-freedom</a:t>
            </a:r>
          </a:p>
          <a:p>
            <a:r>
              <a:rPr lang="en-US" dirty="0"/>
              <a:t>from MSE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41" y="4912079"/>
            <a:ext cx="2806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4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1"/>
                <a:ext cx="8407893" cy="4959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Don’t know             , so we test it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true then test statistic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P-value (two-sided):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1"/>
                <a:ext cx="8407893" cy="4959616"/>
              </a:xfrm>
              <a:blipFill>
                <a:blip r:embed="rId2"/>
                <a:stretch>
                  <a:fillRect l="-30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Contrast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93" y="1798589"/>
            <a:ext cx="1003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82" y="3986682"/>
            <a:ext cx="10541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58" y="2320349"/>
            <a:ext cx="2400300" cy="33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214" y="2320349"/>
            <a:ext cx="24765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234" y="5576815"/>
            <a:ext cx="27178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993" y="3825094"/>
            <a:ext cx="2324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3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Null and alternative distributions implicitly assume </a:t>
            </a:r>
            <a:r>
              <a:rPr lang="en-US" dirty="0">
                <a:solidFill>
                  <a:srgbClr val="FF0000"/>
                </a:solidFill>
              </a:rPr>
              <a:t>all remaining contrasts are potentially nonzero</a:t>
            </a:r>
          </a:p>
          <a:p>
            <a:pPr lvl="1"/>
            <a:r>
              <a:rPr lang="en-US" dirty="0"/>
              <a:t>Didn’t have to think about this for two-sample problem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Referred to as </a:t>
            </a:r>
            <a:r>
              <a:rPr lang="en-US" dirty="0">
                <a:solidFill>
                  <a:srgbClr val="FF0000"/>
                </a:solidFill>
              </a:rPr>
              <a:t>full vs reduced model approach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Full model</a:t>
            </a:r>
            <a:r>
              <a:rPr lang="en-US" dirty="0"/>
              <a:t>: all contrasts are significant (model DF = t-1)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Reduced model</a:t>
            </a:r>
            <a:r>
              <a:rPr lang="en-US" dirty="0"/>
              <a:t>: one contrast is insignificant (model DF = t-2)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Important when simultaneously testing multiple contrasts and testing polynomial regression models</a:t>
            </a:r>
          </a:p>
          <a:p>
            <a:pPr lvl="1"/>
            <a:r>
              <a:rPr lang="en-US" dirty="0"/>
              <a:t>Also comes up with analysis of factorial 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Full and </a:t>
            </a:r>
            <a:br>
              <a:rPr lang="en-US" dirty="0"/>
            </a:br>
            <a:r>
              <a:rPr lang="en-US" dirty="0"/>
              <a:t>Reduced models</a:t>
            </a:r>
          </a:p>
        </p:txBody>
      </p:sp>
    </p:spTree>
    <p:extLst>
      <p:ext uri="{BB962C8B-B14F-4D97-AF65-F5344CB8AC3E}">
        <p14:creationId xmlns:p14="http://schemas.microsoft.com/office/powerpoint/2010/main" val="188199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All a hypothesis tells us is what contrast isn’t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/>
              <a:t>to use a confidence interval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the two-sample confidence interval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Contrast </a:t>
            </a:r>
            <a:br>
              <a:rPr lang="en-US" dirty="0"/>
            </a:br>
            <a:r>
              <a:rPr lang="en-US" dirty="0"/>
              <a:t>Confidence interval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8F3F8A-C3D6-764C-B787-71552E0E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34" y="3640079"/>
            <a:ext cx="5181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Alternative test statistic for contrasts is based on the </a:t>
            </a:r>
            <a:r>
              <a:rPr lang="en-US" i="1" dirty="0"/>
              <a:t>F</a:t>
            </a:r>
            <a:r>
              <a:rPr lang="en-US" dirty="0"/>
              <a:t>-distribution with 1 numerator 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 the null hypothesis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test statistic follows central </a:t>
            </a:r>
            <a:r>
              <a:rPr lang="en-US" i="1" dirty="0"/>
              <a:t>F</a:t>
            </a:r>
            <a:r>
              <a:rPr lang="en-US" dirty="0"/>
              <a:t>-distribution with 1 and </a:t>
            </a:r>
            <a:r>
              <a:rPr lang="en-US" i="1" dirty="0"/>
              <a:t>N</a:t>
            </a:r>
            <a:r>
              <a:rPr lang="en-US" dirty="0"/>
              <a:t>-t degrees-of-freedom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Contrast </a:t>
            </a:r>
            <a:br>
              <a:rPr lang="en-US" dirty="0"/>
            </a:br>
            <a:r>
              <a:rPr lang="en-US" dirty="0"/>
              <a:t>Sum-of-squares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39720" y="2574758"/>
            <a:ext cx="1823164" cy="678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65333" y="2574758"/>
            <a:ext cx="262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Referred to as contrast sum-of-squares (SS)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47" y="3917043"/>
            <a:ext cx="16637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625219"/>
            <a:ext cx="2882900" cy="55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33" y="2574758"/>
            <a:ext cx="4013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Explain F-test for ANOVA using expected values of </a:t>
            </a:r>
            <a:r>
              <a:rPr lang="en-US" dirty="0" err="1"/>
              <a:t>msT</a:t>
            </a:r>
            <a:r>
              <a:rPr lang="en-US" dirty="0"/>
              <a:t> and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Explain difference between central and non-central F </a:t>
            </a:r>
          </a:p>
          <a:p>
            <a:r>
              <a:rPr lang="en-US" dirty="0"/>
              <a:t>Explain connection between F and T-statistic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73732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Recall the null hypothesis for ANOVA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Subtract     from each part of equality and we get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</a:t>
            </a:r>
            <a:r>
              <a:rPr lang="en-US" dirty="0"/>
              <a:t> ANOVA is simultaneously testing whether </a:t>
            </a:r>
            <a:r>
              <a:rPr lang="en-US" i="1" dirty="0"/>
              <a:t>t</a:t>
            </a:r>
            <a:r>
              <a:rPr lang="en-US" dirty="0"/>
              <a:t>-1 contrasts all equal 0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Full model:</a:t>
            </a:r>
            <a:r>
              <a:rPr lang="en-US" dirty="0"/>
              <a:t> all possible contrasts are significant</a:t>
            </a:r>
          </a:p>
          <a:p>
            <a:r>
              <a:rPr lang="en-US" dirty="0">
                <a:solidFill>
                  <a:srgbClr val="FF0000"/>
                </a:solidFill>
              </a:rPr>
              <a:t>Reduced model:</a:t>
            </a:r>
            <a:r>
              <a:rPr lang="en-US" dirty="0"/>
              <a:t> no contrast significant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contrasts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30538"/>
            <a:ext cx="34163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10" y="3232150"/>
            <a:ext cx="2540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3735614"/>
            <a:ext cx="5270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Many equivalent expressions for null hypothesis but all of them involve </a:t>
            </a:r>
            <a:r>
              <a:rPr lang="en-US" i="1" dirty="0"/>
              <a:t>t</a:t>
            </a:r>
            <a:r>
              <a:rPr lang="en-US" dirty="0"/>
              <a:t>-1 </a:t>
            </a:r>
            <a:r>
              <a:rPr lang="en-US" dirty="0">
                <a:solidFill>
                  <a:srgbClr val="FF0000"/>
                </a:solidFill>
              </a:rPr>
              <a:t>linearly independent</a:t>
            </a:r>
            <a:r>
              <a:rPr lang="en-US" dirty="0"/>
              <a:t> contrasts</a:t>
            </a:r>
          </a:p>
          <a:p>
            <a:endParaRPr lang="en-US" dirty="0"/>
          </a:p>
          <a:p>
            <a:r>
              <a:rPr lang="en-US" dirty="0"/>
              <a:t>Concept from linear algebra but we can get the gist with an example</a:t>
            </a:r>
          </a:p>
          <a:p>
            <a:r>
              <a:rPr lang="en-US" dirty="0"/>
              <a:t>Have three contrasts with coefficients               in bread example</a:t>
            </a:r>
          </a:p>
          <a:p>
            <a:r>
              <a:rPr lang="en-US" dirty="0"/>
              <a:t>Write contrast coefficients as a list (or vector)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contrasts</a:t>
            </a:r>
            <a:br>
              <a:rPr lang="en-US" dirty="0"/>
            </a:br>
            <a:r>
              <a:rPr lang="en-US" dirty="0"/>
              <a:t>Linear Independence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14" y="3869871"/>
            <a:ext cx="11303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81" y="5325533"/>
            <a:ext cx="1511300" cy="110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110" y="5325533"/>
            <a:ext cx="153670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190" y="5325533"/>
            <a:ext cx="152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The last vector can be derived from the first two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Called a </a:t>
            </a:r>
            <a:r>
              <a:rPr lang="en-US" dirty="0">
                <a:solidFill>
                  <a:srgbClr val="FF0000"/>
                </a:solidFill>
              </a:rPr>
              <a:t>linearly dependent</a:t>
            </a:r>
            <a:r>
              <a:rPr lang="en-US" dirty="0"/>
              <a:t> set of contrasts</a:t>
            </a:r>
          </a:p>
          <a:p>
            <a:pPr lvl="1"/>
            <a:r>
              <a:rPr lang="en-US" dirty="0"/>
              <a:t>Can write one vector as a linear combination of others</a:t>
            </a:r>
          </a:p>
          <a:p>
            <a:r>
              <a:rPr lang="en-US" dirty="0"/>
              <a:t>Set of contrasts is </a:t>
            </a:r>
            <a:r>
              <a:rPr lang="en-US" dirty="0">
                <a:solidFill>
                  <a:srgbClr val="FF0000"/>
                </a:solidFill>
              </a:rPr>
              <a:t>linearly independent</a:t>
            </a:r>
            <a:r>
              <a:rPr lang="en-US" dirty="0"/>
              <a:t> if no contrast coefficient vector can be written as a linear combination of the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contrasts</a:t>
            </a:r>
            <a:br>
              <a:rPr lang="en-US" dirty="0"/>
            </a:br>
            <a:r>
              <a:rPr lang="en-US" dirty="0"/>
              <a:t>Linear Independence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33" y="2712962"/>
            <a:ext cx="81280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19" y="2712962"/>
            <a:ext cx="812800" cy="1104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94667" y="2640391"/>
            <a:ext cx="3385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--</a:t>
            </a:r>
          </a:p>
          <a:p>
            <a:r>
              <a:rPr lang="en-US" sz="2400" dirty="0"/>
              <a:t>--</a:t>
            </a:r>
          </a:p>
          <a:p>
            <a:r>
              <a:rPr lang="en-US" sz="2400" dirty="0"/>
              <a:t>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9619" y="2939143"/>
            <a:ext cx="36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64" y="2710755"/>
            <a:ext cx="812800" cy="110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065" y="3815655"/>
            <a:ext cx="42219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       </a:t>
            </a:r>
            <a:r>
              <a:rPr lang="mr-IN" sz="2400" dirty="0"/>
              <a:t>–</a:t>
            </a:r>
            <a:r>
              <a:rPr lang="en-US" sz="2400" dirty="0"/>
              <a:t>       </a:t>
            </a:r>
            <a:r>
              <a:rPr lang="en-US" sz="2400" i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           =        </a:t>
            </a:r>
            <a:r>
              <a:rPr lang="en-US" sz="2400" i="1" dirty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0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Fact 1</a:t>
            </a:r>
            <a:r>
              <a:rPr lang="en-US" dirty="0"/>
              <a:t>: Largest set of linearly independent contrasts has </a:t>
            </a:r>
            <a:r>
              <a:rPr lang="en-US" i="1" dirty="0"/>
              <a:t>t</a:t>
            </a:r>
            <a:r>
              <a:rPr lang="en-US" dirty="0"/>
              <a:t>-1 contrasts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Fact 2</a:t>
            </a:r>
            <a:r>
              <a:rPr lang="en-US" dirty="0"/>
              <a:t>: ANOVA test is equivalent to </a:t>
            </a:r>
            <a:r>
              <a:rPr lang="en-US" dirty="0">
                <a:solidFill>
                  <a:srgbClr val="FF0000"/>
                </a:solidFill>
              </a:rPr>
              <a:t>simultaneous</a:t>
            </a:r>
            <a:r>
              <a:rPr lang="en-US" dirty="0"/>
              <a:t> test of </a:t>
            </a:r>
            <a:r>
              <a:rPr lang="en-US" i="1" dirty="0"/>
              <a:t>t</a:t>
            </a:r>
            <a:r>
              <a:rPr lang="en-US" dirty="0"/>
              <a:t>-1 linearly independent contrasts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Takeaway</a:t>
            </a:r>
            <a:r>
              <a:rPr lang="en-US" dirty="0"/>
              <a:t>: We can use </a:t>
            </a:r>
            <a:r>
              <a:rPr lang="en-US" i="1" dirty="0"/>
              <a:t>F</a:t>
            </a:r>
            <a:r>
              <a:rPr lang="en-US" dirty="0"/>
              <a:t>-tests to simultaneously test a set of linearly independent contrasts</a:t>
            </a:r>
          </a:p>
          <a:p>
            <a:endParaRPr lang="en-US" dirty="0"/>
          </a:p>
          <a:p>
            <a:r>
              <a:rPr lang="en-US" dirty="0"/>
              <a:t>Works for linearly independent sets with less than </a:t>
            </a:r>
            <a:r>
              <a:rPr lang="en-US" i="1" dirty="0"/>
              <a:t>t</a:t>
            </a:r>
            <a:r>
              <a:rPr lang="en-US" dirty="0"/>
              <a:t>-1 contrasts as well!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Multiple contrasts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/>
              <a:t>Have </a:t>
            </a:r>
            <a:r>
              <a:rPr lang="en-US" i="1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FF0000"/>
                </a:solidFill>
              </a:rPr>
              <a:t>&lt;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-1 </a:t>
            </a:r>
            <a:r>
              <a:rPr lang="en-US" dirty="0"/>
              <a:t>linearly independent contrasts and want to test whether </a:t>
            </a:r>
            <a:r>
              <a:rPr lang="en-US" dirty="0">
                <a:solidFill>
                  <a:srgbClr val="FF0000"/>
                </a:solidFill>
              </a:rPr>
              <a:t>all simultaneously equal 0</a:t>
            </a:r>
          </a:p>
          <a:p>
            <a:pPr lvl="1"/>
            <a:r>
              <a:rPr lang="en-US" dirty="0"/>
              <a:t>Defines the reduced model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Software generates required </a:t>
            </a:r>
            <a:r>
              <a:rPr lang="en-US" i="1" dirty="0"/>
              <a:t>F</a:t>
            </a:r>
            <a:r>
              <a:rPr lang="en-US" dirty="0"/>
              <a:t>-statistic and calculates </a:t>
            </a:r>
            <a:r>
              <a:rPr lang="en-US" i="1" dirty="0"/>
              <a:t>p</a:t>
            </a:r>
            <a:r>
              <a:rPr lang="en-US" dirty="0"/>
              <a:t>-value based on </a:t>
            </a:r>
            <a:r>
              <a:rPr lang="en-US" i="1" dirty="0"/>
              <a:t>F</a:t>
            </a:r>
            <a:r>
              <a:rPr lang="en-US" dirty="0"/>
              <a:t>-distribution with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-t degrees-of-freedom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F</a:t>
            </a:r>
            <a:r>
              <a:rPr lang="en-US" dirty="0"/>
              <a:t>-statistic in general requires matrix computations but can be calculated by hand in special situations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Hypothesis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Even with these general contrast hypotheses, still left without knowledge of which individual effects are truly different from 0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Naïve Approach:</a:t>
            </a:r>
            <a:r>
              <a:rPr lang="en-US" dirty="0"/>
              <a:t> Confidence intervals for each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Issue:</a:t>
            </a:r>
            <a:r>
              <a:rPr lang="en-US" dirty="0"/>
              <a:t> Proposed confidence level only applies to a single interval  </a:t>
            </a:r>
          </a:p>
          <a:p>
            <a:endParaRPr lang="en-US" dirty="0"/>
          </a:p>
          <a:p>
            <a:r>
              <a:rPr lang="en-US" dirty="0"/>
              <a:t>We want to be confident that all proposed intervals simultaneously have the proposed confidence level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One-at-a-time testing of Contrasts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9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Suppose we want </a:t>
            </a:r>
            <a:r>
              <a:rPr lang="en-US" i="1" dirty="0"/>
              <a:t>k</a:t>
            </a:r>
            <a:r>
              <a:rPr lang="en-US" dirty="0"/>
              <a:t>&gt;1 confidence intervals</a:t>
            </a:r>
          </a:p>
          <a:p>
            <a:endParaRPr lang="en-US" dirty="0"/>
          </a:p>
          <a:p>
            <a:r>
              <a:rPr lang="en-US" dirty="0"/>
              <a:t>Then the probability of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confidence intervals capturing the true contrasts simultaneously </a:t>
            </a:r>
            <a:r>
              <a:rPr lang="en-US" dirty="0">
                <a:solidFill>
                  <a:srgbClr val="FF0000"/>
                </a:solidFill>
              </a:rPr>
              <a:t>could be as low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=5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dirty="0">
                <a:solidFill>
                  <a:srgbClr val="000000"/>
                </a:solidFill>
              </a:rPr>
              <a:t>would give lower bound of 0.75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Idea</a:t>
            </a:r>
            <a:r>
              <a:rPr lang="en-US" dirty="0"/>
              <a:t>: make intervals larger to prevent this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can’t make them too large or they won’t be useful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3808791"/>
            <a:ext cx="13208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38" y="4318605"/>
            <a:ext cx="1295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400" dirty="0" err="1"/>
              <a:t>Tukey’s</a:t>
            </a:r>
            <a:r>
              <a:rPr lang="en-US" sz="2400" dirty="0"/>
              <a:t> HSD (Honestly significant difference):</a:t>
            </a:r>
          </a:p>
          <a:p>
            <a:pPr lvl="1"/>
            <a:r>
              <a:rPr lang="en-US" dirty="0"/>
              <a:t>Only works for paired differences</a:t>
            </a:r>
          </a:p>
          <a:p>
            <a:pPr lvl="1"/>
            <a:r>
              <a:rPr lang="en-US" dirty="0"/>
              <a:t>Adjusts critical value to be from </a:t>
            </a:r>
            <a:r>
              <a:rPr lang="en-US" dirty="0" err="1">
                <a:solidFill>
                  <a:srgbClr val="FF0000"/>
                </a:solidFill>
              </a:rPr>
              <a:t>studentized</a:t>
            </a:r>
            <a:r>
              <a:rPr lang="en-US" dirty="0">
                <a:solidFill>
                  <a:srgbClr val="FF0000"/>
                </a:solidFill>
              </a:rPr>
              <a:t> range distribution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Dunnett</a:t>
            </a:r>
            <a:r>
              <a:rPr lang="en-US" dirty="0"/>
              <a:t> Adjustment:</a:t>
            </a:r>
          </a:p>
          <a:p>
            <a:pPr lvl="1"/>
            <a:r>
              <a:rPr lang="en-US" dirty="0"/>
              <a:t>Specific pairwise comparisons to reference treatment</a:t>
            </a:r>
          </a:p>
          <a:p>
            <a:pPr lvl="1"/>
            <a:r>
              <a:rPr lang="en-US" dirty="0"/>
              <a:t>Usually control or the “best” treatment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adjustments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43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Highest-order polynomial = </a:t>
                </a:r>
                <a:r>
                  <a:rPr lang="en-US" i="1" dirty="0"/>
                  <a:t>t</a:t>
                </a:r>
                <a:r>
                  <a:rPr lang="en-US" dirty="0"/>
                  <a:t>-1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=2 levels means simple linear regression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=3 levels means quadratic regression</a:t>
                </a:r>
              </a:p>
              <a:p>
                <a:r>
                  <a:rPr lang="en-US" dirty="0"/>
                  <a:t>Start with overall model test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𝑑𝑖𝑓𝑓𝑒𝑟𝑒𝑛𝑡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4572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Reduced (null) model: </a:t>
                </a:r>
                <a:r>
                  <a:rPr lang="en-US" dirty="0"/>
                  <a:t>intercept only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Full model:</a:t>
                </a:r>
                <a:r>
                  <a:rPr lang="en-US" dirty="0"/>
                  <a:t> all parameters </a:t>
                </a:r>
                <a:r>
                  <a:rPr lang="en-US" dirty="0" smtClean="0"/>
                  <a:t>included</a:t>
                </a:r>
                <a:endParaRPr lang="en-US" dirty="0"/>
              </a:p>
              <a:p>
                <a:r>
                  <a:rPr lang="en-US" dirty="0"/>
                  <a:t>Just like with post-hoc contrast testing, want to know which polynomial terms we can drop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 rotWithShape="0">
                <a:blip r:embed="rId2"/>
                <a:stretch>
                  <a:fillRect l="-217" t="-830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br>
              <a:rPr lang="en-US" dirty="0"/>
            </a:br>
            <a:r>
              <a:rPr lang="en-US" dirty="0"/>
              <a:t>Inference: Overall Model</a:t>
            </a:r>
          </a:p>
        </p:txBody>
      </p:sp>
    </p:spTree>
    <p:extLst>
      <p:ext uri="{BB962C8B-B14F-4D97-AF65-F5344CB8AC3E}">
        <p14:creationId xmlns:p14="http://schemas.microsoft.com/office/powerpoint/2010/main" val="90198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Avoid aliasing issue by starting with high-order polynomial model and test largest order coefficient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Reduced (null) model:</a:t>
                </a:r>
                <a:r>
                  <a:rPr lang="en-US" dirty="0"/>
                  <a:t> polynomial of order </a:t>
                </a:r>
                <a:r>
                  <a:rPr lang="en-US" i="1" dirty="0"/>
                  <a:t>p</a:t>
                </a:r>
                <a:r>
                  <a:rPr lang="en-US" dirty="0"/>
                  <a:t>-1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Full model:</a:t>
                </a:r>
                <a:r>
                  <a:rPr lang="en-US" dirty="0"/>
                  <a:t> polynomial of order </a:t>
                </a:r>
                <a:r>
                  <a:rPr lang="en-US" i="1" dirty="0"/>
                  <a:t>p</a:t>
                </a:r>
              </a:p>
              <a:p>
                <a:endParaRPr lang="en-US" i="1" dirty="0"/>
              </a:p>
              <a:p>
                <a:r>
                  <a:rPr lang="en-US" dirty="0"/>
                  <a:t>Can test with either </a:t>
                </a:r>
                <a:r>
                  <a:rPr lang="en-US" i="1" dirty="0"/>
                  <a:t>t</a:t>
                </a:r>
                <a:r>
                  <a:rPr lang="en-US" dirty="0"/>
                  <a:t>-test or </a:t>
                </a:r>
                <a:r>
                  <a:rPr lang="en-US" i="1" dirty="0"/>
                  <a:t>F</a:t>
                </a:r>
                <a:r>
                  <a:rPr lang="en-US" dirty="0"/>
                  <a:t>-test (equivalent)</a:t>
                </a:r>
              </a:p>
              <a:p>
                <a:r>
                  <a:rPr lang="en-US" dirty="0"/>
                  <a:t>Continue removing terms until largest coefficient becomes significant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Elimination</a:t>
            </a:r>
          </a:p>
        </p:txBody>
      </p:sp>
    </p:spTree>
    <p:extLst>
      <p:ext uri="{BB962C8B-B14F-4D97-AF65-F5344CB8AC3E}">
        <p14:creationId xmlns:p14="http://schemas.microsoft.com/office/powerpoint/2010/main" val="1474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 dirty="0">
                <a:solidFill>
                  <a:srgbClr val="FF0000"/>
                </a:solidFill>
              </a:rPr>
              <a:t>three different rise times</a:t>
            </a:r>
            <a:r>
              <a:rPr lang="en-US" dirty="0"/>
              <a:t> to see if there is a significant difference in dough height</a:t>
            </a:r>
          </a:p>
          <a:p>
            <a:pPr lvl="1"/>
            <a:r>
              <a:rPr lang="en-US" dirty="0"/>
              <a:t>35, 40, and 45 minutes (quantitative or categorical?)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Large batch of dough partitioned into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loaf pans of equal size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Determine if any difference between treatment means</a:t>
            </a:r>
          </a:p>
          <a:p>
            <a:endParaRPr lang="en-US" dirty="0"/>
          </a:p>
          <a:p>
            <a:r>
              <a:rPr lang="en-US" dirty="0"/>
              <a:t>If there is a difference, which are different?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yeast and time to rise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6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Explain F-test for ANOVA using expected values of </a:t>
            </a:r>
            <a:r>
              <a:rPr lang="en-US" dirty="0" err="1"/>
              <a:t>msT</a:t>
            </a:r>
            <a:r>
              <a:rPr lang="en-US" dirty="0"/>
              <a:t> and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Explain difference between central and non-central F </a:t>
            </a:r>
          </a:p>
          <a:p>
            <a:r>
              <a:rPr lang="en-US" dirty="0"/>
              <a:t>Explain connection between F and T-statistic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903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For</a:t>
            </a:r>
            <a:r>
              <a:rPr lang="en-US" i="1" dirty="0"/>
              <a:t> t</a:t>
            </a:r>
            <a:r>
              <a:rPr lang="en-US" dirty="0"/>
              <a:t>=2 used two-sample t-test</a:t>
            </a:r>
          </a:p>
          <a:p>
            <a:pPr marL="0"/>
            <a:r>
              <a:rPr lang="en-US" dirty="0"/>
              <a:t>With </a:t>
            </a:r>
            <a:r>
              <a:rPr lang="en-US" i="1" dirty="0"/>
              <a:t>t &gt; </a:t>
            </a:r>
            <a:r>
              <a:rPr lang="en-US" dirty="0"/>
              <a:t>2? Multiple two-sample tests?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=3 there would be 3 such tests</a:t>
            </a:r>
          </a:p>
          <a:p>
            <a:pPr lvl="1"/>
            <a:r>
              <a:rPr lang="en-US" i="1" dirty="0"/>
              <a:t>t=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we’d have 6</a:t>
            </a:r>
            <a:endParaRPr lang="en-US" i="1" dirty="0"/>
          </a:p>
          <a:p>
            <a:pPr lvl="1"/>
            <a:r>
              <a:rPr lang="en-US" i="1" dirty="0"/>
              <a:t>t</a:t>
            </a:r>
            <a:r>
              <a:rPr lang="en-US" dirty="0"/>
              <a:t>=5....</a:t>
            </a:r>
            <a:r>
              <a:rPr lang="mr-IN" i="1" dirty="0"/>
              <a:t> </a:t>
            </a:r>
            <a:r>
              <a:rPr lang="en-US" dirty="0"/>
              <a:t>20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=10</a:t>
            </a:r>
            <a:r>
              <a:rPr lang="mr-IN" i="1" dirty="0"/>
              <a:t>…</a:t>
            </a:r>
            <a:r>
              <a:rPr lang="en-US" dirty="0"/>
              <a:t>45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Multiple hypothesis testing</a:t>
            </a:r>
            <a:r>
              <a:rPr lang="en-US" dirty="0"/>
              <a:t> dramatically increases Type I error rate if we aren’t careful</a:t>
            </a:r>
          </a:p>
          <a:p>
            <a:pPr lvl="1"/>
            <a:r>
              <a:rPr lang="en-US" dirty="0"/>
              <a:t>Each test has its own Type 1 error rate</a:t>
            </a:r>
          </a:p>
          <a:p>
            <a:r>
              <a:rPr lang="en-US" dirty="0">
                <a:solidFill>
                  <a:srgbClr val="FF0000"/>
                </a:solidFill>
              </a:rPr>
              <a:t>Goal:</a:t>
            </a:r>
            <a:r>
              <a:rPr lang="en-US" dirty="0"/>
              <a:t> one test statistic that takes on certain values when the null is true and others when null is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dirty="0"/>
              <a:t>Write this as a </a:t>
            </a:r>
            <a:r>
              <a:rPr lang="en-US" dirty="0">
                <a:solidFill>
                  <a:srgbClr val="FF0000"/>
                </a:solidFill>
              </a:rPr>
              <a:t>testable</a:t>
            </a:r>
            <a:r>
              <a:rPr lang="en-US" dirty="0"/>
              <a:t> hypothesis in terms of our model parameters and construct test statistics</a:t>
            </a:r>
          </a:p>
          <a:p>
            <a:pPr lvl="1"/>
            <a:r>
              <a:rPr lang="en-US" dirty="0"/>
              <a:t>Must involve estimable functions!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treatment differences</a:t>
            </a:r>
            <a:br>
              <a:rPr lang="en-US" dirty="0"/>
            </a:br>
            <a:r>
              <a:rPr lang="en-US" dirty="0"/>
              <a:t>Null Hypothesis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307" y="3523334"/>
            <a:ext cx="1511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/>
              <a:t>Cell Means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24" y="4108636"/>
            <a:ext cx="3289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1"/>
                <a:ext cx="8407893" cy="4959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true, then variance estimator should be</a:t>
                </a:r>
              </a:p>
              <a:p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If wrong then this will be an </a:t>
                </a:r>
                <a:r>
                  <a:rPr lang="en-US" dirty="0">
                    <a:solidFill>
                      <a:srgbClr val="FF0000"/>
                    </a:solidFill>
                  </a:rPr>
                  <a:t>inflated</a:t>
                </a:r>
                <a:r>
                  <a:rPr lang="en-US" dirty="0"/>
                  <a:t> estimator</a:t>
                </a:r>
              </a:p>
              <a:p>
                <a:r>
                  <a:rPr lang="en-US" dirty="0"/>
                  <a:t>Partition </a:t>
                </a:r>
                <a:r>
                  <a:rPr lang="en-US" dirty="0" err="1"/>
                  <a:t>ssTotal</a:t>
                </a:r>
                <a:r>
                  <a:rPr lang="en-US" dirty="0"/>
                  <a:t> with identity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1"/>
                <a:ext cx="8407893" cy="4959616"/>
              </a:xfrm>
              <a:blipFill rotWithShape="0">
                <a:blip r:embed="rId2"/>
                <a:stretch>
                  <a:fillRect l="-217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Sources of Variance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22133"/>
            <a:ext cx="37719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868107"/>
            <a:ext cx="5486400" cy="406400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5940152" y="4227884"/>
            <a:ext cx="328428" cy="2421673"/>
          </a:xfrm>
          <a:prstGeom prst="lef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3486" y="5602935"/>
            <a:ext cx="205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of inflation!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34" y="2386692"/>
            <a:ext cx="4114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</a:t>
            </a:r>
          </a:p>
          <a:p>
            <a:endParaRPr lang="en-US" dirty="0"/>
          </a:p>
          <a:p>
            <a:r>
              <a:rPr lang="en-US" dirty="0"/>
              <a:t>Look at expected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Comments about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Equals 0 under null hypothesis</a:t>
            </a:r>
          </a:p>
          <a:p>
            <a:endParaRPr lang="en-US" dirty="0"/>
          </a:p>
          <a:p>
            <a:r>
              <a:rPr lang="en-US" dirty="0"/>
              <a:t>Use these statistics to create our test statistic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  <a:br>
              <a:rPr lang="en-US" dirty="0"/>
            </a:br>
            <a:r>
              <a:rPr lang="en-US" dirty="0"/>
              <a:t>SSE and SST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" y="1824364"/>
            <a:ext cx="3352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86" y="3167341"/>
            <a:ext cx="30734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39" y="1824364"/>
            <a:ext cx="33909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86" y="3817913"/>
            <a:ext cx="54737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034" y="4400814"/>
            <a:ext cx="21082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57" y="4857871"/>
            <a:ext cx="1866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Convert </a:t>
                </a:r>
                <a:r>
                  <a:rPr lang="en-US" dirty="0" err="1"/>
                  <a:t>ssE</a:t>
                </a:r>
                <a:r>
                  <a:rPr lang="en-US" dirty="0"/>
                  <a:t> and </a:t>
                </a:r>
                <a:r>
                  <a:rPr lang="en-US" dirty="0" err="1"/>
                  <a:t>ssT</a:t>
                </a:r>
                <a:r>
                  <a:rPr lang="en-US" dirty="0"/>
                  <a:t> to mean sum-of-squares by dividing by their degrees-of-freedom (</a:t>
                </a:r>
                <a:r>
                  <a:rPr lang="en-US" dirty="0" err="1"/>
                  <a:t>df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dirty="0" err="1"/>
                  <a:t>msT</a:t>
                </a:r>
                <a:r>
                  <a:rPr lang="en-US" dirty="0"/>
                  <a:t> &gt;&gt; </a:t>
                </a:r>
                <a:r>
                  <a:rPr lang="en-US" dirty="0" err="1"/>
                  <a:t>msE</a:t>
                </a:r>
                <a:r>
                  <a:rPr lang="en-US" dirty="0"/>
                  <a:t> then we have evidence null is wrong</a:t>
                </a:r>
              </a:p>
              <a:p>
                <a:r>
                  <a:rPr lang="en-US" dirty="0"/>
                  <a:t>Compare size of </a:t>
                </a:r>
                <a:r>
                  <a:rPr lang="en-US" dirty="0" err="1"/>
                  <a:t>msT</a:t>
                </a:r>
                <a:r>
                  <a:rPr lang="en-US" dirty="0"/>
                  <a:t> to </a:t>
                </a:r>
                <a:r>
                  <a:rPr lang="en-US" dirty="0" err="1"/>
                  <a:t>msE</a:t>
                </a:r>
                <a:r>
                  <a:rPr lang="en-US" dirty="0"/>
                  <a:t> with </a:t>
                </a:r>
                <a:r>
                  <a:rPr lang="en-US" i="1" dirty="0"/>
                  <a:t>F</a:t>
                </a:r>
                <a:r>
                  <a:rPr lang="en-US" dirty="0"/>
                  <a:t>-statistic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follows </a:t>
                </a:r>
                <a:r>
                  <a:rPr lang="en-US" dirty="0">
                    <a:solidFill>
                      <a:srgbClr val="FF0000"/>
                    </a:solidFill>
                  </a:rPr>
                  <a:t>central </a:t>
                </a:r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-distribution</a:t>
                </a:r>
                <a:r>
                  <a:rPr lang="en-US" dirty="0"/>
                  <a:t>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-1</a:t>
                </a:r>
                <a:r>
                  <a:rPr lang="en-US" dirty="0"/>
                  <a:t> and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</a:rPr>
                  <a:t>-t</a:t>
                </a:r>
                <a:r>
                  <a:rPr lang="en-US" dirty="0"/>
                  <a:t> numerator and denominator </a:t>
                </a:r>
                <a:r>
                  <a:rPr lang="en-US" dirty="0" err="1"/>
                  <a:t>df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301" t="-988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  <a:br>
              <a:rPr lang="en-US" dirty="0"/>
            </a:br>
            <a:r>
              <a:rPr lang="en-US" dirty="0"/>
              <a:t>mean squares and F-statistic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48" y="2617508"/>
            <a:ext cx="30734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48" y="3184545"/>
            <a:ext cx="28829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00" y="2592108"/>
            <a:ext cx="2070100" cy="3429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35020" y="3001901"/>
            <a:ext cx="835731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800" y="3069007"/>
            <a:ext cx="4203700" cy="48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184" y="5070639"/>
            <a:ext cx="148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959616"/>
          </a:xfrm>
        </p:spPr>
        <p:txBody>
          <a:bodyPr>
            <a:normAutofit/>
          </a:bodyPr>
          <a:lstStyle/>
          <a:p>
            <a:r>
              <a:rPr lang="en-US" dirty="0"/>
              <a:t>Bread example has </a:t>
            </a:r>
            <a:r>
              <a:rPr lang="en-US" i="1" dirty="0"/>
              <a:t>t</a:t>
            </a:r>
            <a:r>
              <a:rPr lang="en-US" dirty="0"/>
              <a:t>=3, </a:t>
            </a:r>
            <a:r>
              <a:rPr lang="en-US" i="1" dirty="0"/>
              <a:t>r</a:t>
            </a:r>
            <a:r>
              <a:rPr lang="en-US" dirty="0"/>
              <a:t>=4 (</a:t>
            </a:r>
            <a:r>
              <a:rPr lang="en-US" i="1" dirty="0"/>
              <a:t>N</a:t>
            </a:r>
            <a:r>
              <a:rPr lang="en-US" dirty="0"/>
              <a:t>=12)</a:t>
            </a:r>
          </a:p>
          <a:p>
            <a:r>
              <a:rPr lang="en-US" i="1" dirty="0"/>
              <a:t>F</a:t>
            </a:r>
            <a:r>
              <a:rPr lang="en-US" dirty="0"/>
              <a:t>-distribution with 2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and 9 </a:t>
            </a:r>
            <a:r>
              <a:rPr lang="en-US" dirty="0" err="1"/>
              <a:t>denom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0.05 critical value = 4.26</a:t>
            </a:r>
          </a:p>
          <a:p>
            <a:r>
              <a:rPr lang="en-US" dirty="0"/>
              <a:t>P-value expression:                          (one-sided test)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F-distribution</a:t>
            </a:r>
            <a:br>
              <a:rPr lang="en-US" dirty="0"/>
            </a:br>
            <a:r>
              <a:rPr lang="en-US" dirty="0"/>
              <a:t>under Null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8-01-13 at 7.4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9" y="2755673"/>
            <a:ext cx="5017055" cy="284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54" y="6223698"/>
            <a:ext cx="2159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5406</TotalTime>
  <Words>1445</Words>
  <Application>Microsoft Macintosh PowerPoint</Application>
  <PresentationFormat>On-screen Show (4:3)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Franklin Gothic Medium</vt:lpstr>
      <vt:lpstr>Mangal</vt:lpstr>
      <vt:lpstr>Wingdings</vt:lpstr>
      <vt:lpstr>Wingdings 2</vt:lpstr>
      <vt:lpstr>Grid</vt:lpstr>
      <vt:lpstr>One-Factor Analysis: part 3</vt:lpstr>
      <vt:lpstr>Learning objectives</vt:lpstr>
      <vt:lpstr>Bread yeast and time to rise</vt:lpstr>
      <vt:lpstr>Test statistics</vt:lpstr>
      <vt:lpstr>Testing for treatment differences Null Hypothesis</vt:lpstr>
      <vt:lpstr>Partitioning Sources of Variance</vt:lpstr>
      <vt:lpstr>Analysis of Variance SSE and SST</vt:lpstr>
      <vt:lpstr>Analysis of Variance mean squares and F-statistic</vt:lpstr>
      <vt:lpstr>F-distribution under Null distribution</vt:lpstr>
      <vt:lpstr>Non-central F-distribution</vt:lpstr>
      <vt:lpstr>Non-central F-distribution</vt:lpstr>
      <vt:lpstr>Power calculation</vt:lpstr>
      <vt:lpstr>Power conservative approach</vt:lpstr>
      <vt:lpstr>Post-Hoc Contrast Analysis</vt:lpstr>
      <vt:lpstr>Single Contrast  Sampling distribution</vt:lpstr>
      <vt:lpstr>Single Contrast  Hypothesis testing</vt:lpstr>
      <vt:lpstr>Testing with Full and  Reduced models</vt:lpstr>
      <vt:lpstr>Single Contrast  Confidence interval</vt:lpstr>
      <vt:lpstr>Single Contrast  Sum-of-squares</vt:lpstr>
      <vt:lpstr>ANOVA and contrasts</vt:lpstr>
      <vt:lpstr>ANOVA and contrasts Linear Independence</vt:lpstr>
      <vt:lpstr>ANOVA and contrasts Linear Independence</vt:lpstr>
      <vt:lpstr>Testing Multiple contrasts</vt:lpstr>
      <vt:lpstr>General Linear Hypothesis Test</vt:lpstr>
      <vt:lpstr>One-at-a-time testing of Contrasts Multiple comparisons</vt:lpstr>
      <vt:lpstr>Multiple comparisons</vt:lpstr>
      <vt:lpstr>Multiple comparison adjustments</vt:lpstr>
      <vt:lpstr>Polynomial Regression Inference: Overall Model</vt:lpstr>
      <vt:lpstr>Backwards Elimination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761</cp:revision>
  <cp:lastPrinted>2022-01-20T19:36:06Z</cp:lastPrinted>
  <dcterms:created xsi:type="dcterms:W3CDTF">2014-08-13T15:23:31Z</dcterms:created>
  <dcterms:modified xsi:type="dcterms:W3CDTF">2022-02-17T18:10:48Z</dcterms:modified>
</cp:coreProperties>
</file>