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67" r:id="rId2"/>
    <p:sldId id="273" r:id="rId3"/>
    <p:sldId id="268" r:id="rId4"/>
    <p:sldId id="269" r:id="rId5"/>
    <p:sldId id="282" r:id="rId6"/>
    <p:sldId id="270" r:id="rId7"/>
    <p:sldId id="271" r:id="rId8"/>
    <p:sldId id="272" r:id="rId9"/>
    <p:sldId id="277" r:id="rId10"/>
    <p:sldId id="279" r:id="rId11"/>
    <p:sldId id="263" r:id="rId12"/>
    <p:sldId id="281" r:id="rId13"/>
    <p:sldId id="260" r:id="rId14"/>
    <p:sldId id="264" r:id="rId15"/>
    <p:sldId id="265" r:id="rId16"/>
    <p:sldId id="276" r:id="rId17"/>
    <p:sldId id="274" r:id="rId18"/>
    <p:sldId id="280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D8D2"/>
    <a:srgbClr val="FF0080"/>
    <a:srgbClr val="B3B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9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9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4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7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7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4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9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amnathv.github.io/rCharts/" TargetMode="Externa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pubs.com/cathyq/rChart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pubs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ihui.name/knitr/" TargetMode="External"/><Relationship Id="rId3" Type="http://schemas.openxmlformats.org/officeDocument/2006/relationships/hyperlink" Target="http://www.screenr.com/qcv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pubs.com/cathyq/rMarkdown_ggplot_knitr__1_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1675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Arial Narrow"/>
                <a:cs typeface="Arial Narrow"/>
              </a:rPr>
              <a:t>Getting </a:t>
            </a:r>
            <a:r>
              <a:rPr lang="en-US" b="1" dirty="0" smtClean="0">
                <a:solidFill>
                  <a:schemeClr val="bg1"/>
                </a:solidFill>
                <a:latin typeface="Arial Narrow"/>
                <a:cs typeface="Arial Narrow"/>
              </a:rPr>
              <a:t>Data </a:t>
            </a:r>
            <a:r>
              <a:rPr lang="en-US" b="1" dirty="0">
                <a:solidFill>
                  <a:schemeClr val="bg1"/>
                </a:solidFill>
                <a:latin typeface="Arial Narrow"/>
                <a:cs typeface="Arial Narrow"/>
              </a:rPr>
              <a:t>into </a:t>
            </a:r>
            <a:r>
              <a:rPr lang="en-US" b="1" dirty="0" smtClean="0">
                <a:solidFill>
                  <a:schemeClr val="bg1"/>
                </a:solidFill>
                <a:latin typeface="Arial Narrow"/>
                <a:cs typeface="Arial Narrow"/>
              </a:rPr>
              <a:t>Browser Using </a:t>
            </a:r>
            <a:r>
              <a:rPr lang="en-US" b="1" dirty="0">
                <a:solidFill>
                  <a:schemeClr val="bg1"/>
                </a:solidFill>
                <a:latin typeface="Arial Narrow"/>
                <a:cs typeface="Arial Narrow"/>
              </a:rPr>
              <a:t>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4517077"/>
            <a:ext cx="6400800" cy="195762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b="1" dirty="0" err="1" smtClean="0">
                <a:solidFill>
                  <a:srgbClr val="FFFFFF"/>
                </a:solidFill>
              </a:rPr>
              <a:t>Aarti</a:t>
            </a:r>
            <a:r>
              <a:rPr lang="en-US" sz="2800" b="1" dirty="0" smtClean="0">
                <a:solidFill>
                  <a:srgbClr val="FFFFFF"/>
                </a:solidFill>
              </a:rPr>
              <a:t> </a:t>
            </a:r>
            <a:r>
              <a:rPr lang="en-US" sz="2800" b="1" dirty="0" err="1" smtClean="0">
                <a:solidFill>
                  <a:srgbClr val="FFFFFF"/>
                </a:solidFill>
              </a:rPr>
              <a:t>Kumthekar</a:t>
            </a:r>
            <a:r>
              <a:rPr lang="en-US" sz="2800" b="1" dirty="0" smtClean="0">
                <a:solidFill>
                  <a:srgbClr val="FFFFFF"/>
                </a:solidFill>
              </a:rPr>
              <a:t>, Cathy Jing </a:t>
            </a:r>
            <a:r>
              <a:rPr lang="en-US" sz="2800" b="1" dirty="0" smtClean="0">
                <a:solidFill>
                  <a:srgbClr val="FFFFFF"/>
                </a:solidFill>
              </a:rPr>
              <a:t>Qiu</a:t>
            </a:r>
          </a:p>
          <a:p>
            <a:pPr algn="l"/>
            <a:endParaRPr lang="en-US" sz="2800" b="1" dirty="0" smtClean="0">
              <a:solidFill>
                <a:srgbClr val="FFFFFF"/>
              </a:solidFill>
            </a:endParaRPr>
          </a:p>
          <a:p>
            <a:pPr algn="l"/>
            <a:endParaRPr lang="en-US" sz="2800" b="1" dirty="0" smtClean="0">
              <a:solidFill>
                <a:srgbClr val="595959"/>
              </a:solidFill>
            </a:endParaRPr>
          </a:p>
          <a:p>
            <a:pPr algn="l"/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STAT4701 Exploratory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Analysis and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Visualization </a:t>
            </a:r>
          </a:p>
          <a:p>
            <a:pPr algn="l"/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Columbia University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6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2625"/>
            <a:ext cx="8229600" cy="58834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u="sng" dirty="0"/>
          </a:p>
          <a:p>
            <a:pPr marL="0" indent="0" algn="just">
              <a:buNone/>
            </a:pPr>
            <a:r>
              <a:rPr lang="en-US" dirty="0" smtClean="0"/>
              <a:t>JavaScript is great for creating interactive Web graphics, but not everyone wants to become a JavaScript (or </a:t>
            </a:r>
            <a:r>
              <a:rPr lang="en-US" dirty="0" err="1" smtClean="0"/>
              <a:t>jQuery</a:t>
            </a:r>
            <a:r>
              <a:rPr lang="en-US" dirty="0" smtClean="0"/>
              <a:t>) expert to get a quick look at the data. </a:t>
            </a:r>
            <a:r>
              <a:rPr lang="en-US" b="1" dirty="0" smtClean="0"/>
              <a:t>With R and the </a:t>
            </a:r>
            <a:r>
              <a:rPr lang="en-US" b="1" dirty="0" err="1" smtClean="0">
                <a:solidFill>
                  <a:schemeClr val="accent5"/>
                </a:solidFill>
              </a:rPr>
              <a:t>rCharts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 smtClean="0"/>
              <a:t>package, just a few lines of code let you turn a data file into interactive graphics.</a:t>
            </a:r>
          </a:p>
          <a:p>
            <a:pPr marL="0" indent="0" algn="r">
              <a:buNone/>
            </a:pPr>
            <a:endParaRPr lang="en-US" sz="2400" dirty="0" smtClean="0"/>
          </a:p>
          <a:p>
            <a:pPr marL="0" indent="0" algn="r">
              <a:buNone/>
            </a:pPr>
            <a:endParaRPr lang="en-US" sz="2400" dirty="0"/>
          </a:p>
          <a:p>
            <a:pPr marL="0" indent="0" algn="r">
              <a:buNone/>
            </a:pPr>
            <a:endParaRPr lang="en-US" sz="2400" dirty="0" smtClean="0"/>
          </a:p>
          <a:p>
            <a:pPr marL="0" indent="0" algn="r">
              <a:buNone/>
            </a:pPr>
            <a:endParaRPr lang="en-US" sz="2400" dirty="0"/>
          </a:p>
          <a:p>
            <a:pPr marL="0" indent="0" algn="r">
              <a:buNone/>
            </a:pPr>
            <a:r>
              <a:rPr lang="en-US" sz="2400" dirty="0" smtClean="0"/>
              <a:t>-- By Sharon </a:t>
            </a:r>
            <a:r>
              <a:rPr lang="en-US" sz="2400" dirty="0" err="1" smtClean="0"/>
              <a:t>Machlis</a:t>
            </a:r>
            <a:r>
              <a:rPr lang="en-US" sz="2400" dirty="0" smtClean="0"/>
              <a:t>, Computerworld</a:t>
            </a:r>
          </a:p>
          <a:p>
            <a:pPr marL="0" indent="0" algn="just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8489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5897"/>
                </a:solidFill>
              </a:rPr>
              <a:t>      </a:t>
            </a:r>
            <a:r>
              <a:rPr lang="en-US" dirty="0" err="1" smtClean="0">
                <a:solidFill>
                  <a:srgbClr val="2F5897"/>
                </a:solidFill>
              </a:rPr>
              <a:t>rCharts</a:t>
            </a:r>
            <a:endParaRPr lang="en-US" dirty="0">
              <a:solidFill>
                <a:srgbClr val="2F589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3201"/>
            <a:ext cx="8229600" cy="17755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000000"/>
                </a:solidFill>
              </a:rPr>
              <a:t>is an R package to create, customize and publish </a:t>
            </a:r>
            <a:r>
              <a:rPr lang="en-US" b="1" dirty="0" smtClean="0">
                <a:solidFill>
                  <a:srgbClr val="000000"/>
                </a:solidFill>
              </a:rPr>
              <a:t>interactive </a:t>
            </a:r>
            <a:r>
              <a:rPr lang="en-US" b="1" dirty="0" smtClean="0">
                <a:solidFill>
                  <a:srgbClr val="000000"/>
                </a:solidFill>
              </a:rPr>
              <a:t>J</a:t>
            </a:r>
            <a:r>
              <a:rPr lang="en-US" b="1" dirty="0" smtClean="0">
                <a:solidFill>
                  <a:srgbClr val="000000"/>
                </a:solidFill>
              </a:rPr>
              <a:t>avaScript visualizations from R </a:t>
            </a:r>
            <a:r>
              <a:rPr lang="en-US" dirty="0" smtClean="0">
                <a:solidFill>
                  <a:srgbClr val="000000"/>
                </a:solidFill>
              </a:rPr>
              <a:t>using a familiar lattice style plotting interface.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189410"/>
            <a:ext cx="4271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Author: </a:t>
            </a:r>
            <a:r>
              <a:rPr lang="en-US" sz="2800" dirty="0" err="1" smtClean="0"/>
              <a:t>Ramnath</a:t>
            </a:r>
            <a:r>
              <a:rPr lang="en-US" sz="2800" dirty="0" smtClean="0"/>
              <a:t> </a:t>
            </a:r>
            <a:r>
              <a:rPr lang="en-US" sz="2800" dirty="0"/>
              <a:t>Vaidyanathan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707389"/>
            <a:ext cx="3724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2"/>
              </a:rPr>
              <a:t>ramnathv.github.io/rCharts/</a:t>
            </a:r>
            <a:endParaRPr lang="en-US" sz="2800" dirty="0"/>
          </a:p>
        </p:txBody>
      </p:sp>
      <p:pic>
        <p:nvPicPr>
          <p:cNvPr id="8" name="Picture 7" descr="rchart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96" y="274638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94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0313"/>
            <a:ext cx="8229600" cy="192022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s</a:t>
            </a:r>
            <a:r>
              <a:rPr lang="en-US" dirty="0" smtClean="0"/>
              <a:t>upports a wide range of JavaScript libraries including </a:t>
            </a:r>
            <a:r>
              <a:rPr lang="en-US" dirty="0" err="1" smtClean="0"/>
              <a:t>Polychart</a:t>
            </a:r>
            <a:r>
              <a:rPr lang="en-US" dirty="0"/>
              <a:t>, Morris, </a:t>
            </a:r>
            <a:r>
              <a:rPr lang="en-US" dirty="0">
                <a:solidFill>
                  <a:schemeClr val="accent5"/>
                </a:solidFill>
              </a:rPr>
              <a:t>NVD3</a:t>
            </a:r>
            <a:r>
              <a:rPr lang="en-US" dirty="0"/>
              <a:t>, </a:t>
            </a:r>
            <a:r>
              <a:rPr lang="en-US" dirty="0" err="1"/>
              <a:t>xCharts</a:t>
            </a:r>
            <a:r>
              <a:rPr lang="en-US" dirty="0"/>
              <a:t>, </a:t>
            </a:r>
            <a:r>
              <a:rPr lang="en-US" dirty="0" err="1">
                <a:solidFill>
                  <a:srgbClr val="EB5605"/>
                </a:solidFill>
              </a:rPr>
              <a:t>HighCharts</a:t>
            </a:r>
            <a:r>
              <a:rPr lang="en-US" dirty="0"/>
              <a:t>, Rickshaw and even maps using </a:t>
            </a:r>
            <a:r>
              <a:rPr lang="en-US" dirty="0" smtClean="0"/>
              <a:t>Leaflet.</a:t>
            </a:r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F5897"/>
                </a:solidFill>
              </a:rPr>
              <a:t>      </a:t>
            </a:r>
            <a:r>
              <a:rPr lang="en-US" dirty="0" err="1" smtClean="0">
                <a:solidFill>
                  <a:srgbClr val="2F5897"/>
                </a:solidFill>
              </a:rPr>
              <a:t>rCharts</a:t>
            </a:r>
            <a:endParaRPr lang="en-US" dirty="0">
              <a:solidFill>
                <a:srgbClr val="2F5897"/>
              </a:solidFill>
            </a:endParaRPr>
          </a:p>
        </p:txBody>
      </p:sp>
      <p:pic>
        <p:nvPicPr>
          <p:cNvPr id="11" name="Picture 10" descr="rchar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96" y="274638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9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F5897"/>
                </a:solidFill>
              </a:rPr>
              <a:t>Interactive Charts + HTML</a:t>
            </a:r>
            <a:endParaRPr lang="en-US" dirty="0">
              <a:solidFill>
                <a:srgbClr val="2F5897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93889" y="2918163"/>
            <a:ext cx="508915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 Narrow"/>
                <a:hlinkClick r:id="rId2"/>
              </a:rPr>
              <a:t>http://rpubs.com/cathyq/rCharts</a:t>
            </a:r>
            <a:endParaRPr lang="en-US" sz="3200" dirty="0"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4463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5897"/>
                </a:solidFill>
              </a:rPr>
              <a:t>Demo</a:t>
            </a:r>
            <a:endParaRPr lang="en-US" dirty="0">
              <a:solidFill>
                <a:srgbClr val="2F589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Step 0: </a:t>
            </a:r>
            <a:r>
              <a:rPr lang="en-US" dirty="0" smtClean="0"/>
              <a:t>Knitr </a:t>
            </a:r>
            <a:r>
              <a:rPr lang="en-US" dirty="0"/>
              <a:t>+ R Markdown</a:t>
            </a:r>
            <a:endParaRPr lang="en-US" dirty="0" smtClean="0"/>
          </a:p>
          <a:p>
            <a:r>
              <a:rPr lang="en-US" dirty="0"/>
              <a:t>Step 1: Install "</a:t>
            </a:r>
            <a:r>
              <a:rPr lang="en-US" dirty="0" err="1"/>
              <a:t>rCharts</a:t>
            </a:r>
            <a:r>
              <a:rPr lang="en-US" dirty="0"/>
              <a:t>" </a:t>
            </a:r>
            <a:r>
              <a:rPr lang="en-US" dirty="0" smtClean="0"/>
              <a:t>package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Step </a:t>
            </a:r>
            <a:r>
              <a:rPr lang="en-US" dirty="0" smtClean="0"/>
              <a:t>2: Embed </a:t>
            </a:r>
            <a:r>
              <a:rPr lang="en-US" dirty="0"/>
              <a:t>code into </a:t>
            </a:r>
            <a:r>
              <a:rPr lang="en-US" dirty="0" smtClean="0"/>
              <a:t>R markdown</a:t>
            </a:r>
          </a:p>
          <a:p>
            <a:r>
              <a:rPr lang="en-US" dirty="0" smtClean="0"/>
              <a:t>Step 3: Knit HTML</a:t>
            </a:r>
            <a:endParaRPr lang="en-US" dirty="0"/>
          </a:p>
          <a:p>
            <a:r>
              <a:rPr lang="en-US" dirty="0"/>
              <a:t>Step </a:t>
            </a:r>
            <a:r>
              <a:rPr lang="en-US" dirty="0" smtClean="0"/>
              <a:t>4: Publish </a:t>
            </a:r>
            <a:r>
              <a:rPr lang="en-US" dirty="0" smtClean="0"/>
              <a:t>on </a:t>
            </a:r>
            <a:r>
              <a:rPr lang="en-US" dirty="0" smtClean="0">
                <a:hlinkClick r:id="rId2"/>
              </a:rPr>
              <a:t>rPubs</a:t>
            </a:r>
            <a:r>
              <a:rPr lang="en-US" dirty="0" smtClean="0"/>
              <a:t>(</a:t>
            </a:r>
            <a:r>
              <a:rPr lang="en-US" dirty="0" smtClean="0"/>
              <a:t>Web publishing site from 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6200" y="2809874"/>
            <a:ext cx="5603876" cy="95410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Arial Narrow"/>
              </a:rPr>
              <a:t>require(devtools)</a:t>
            </a:r>
          </a:p>
          <a:p>
            <a:pPr algn="just"/>
            <a:r>
              <a:rPr lang="en-US" sz="2800" dirty="0" err="1">
                <a:solidFill>
                  <a:schemeClr val="tx1"/>
                </a:solidFill>
                <a:latin typeface="Arial Narrow"/>
              </a:rPr>
              <a:t>install_github</a:t>
            </a:r>
            <a:r>
              <a:rPr lang="en-US" sz="2800" dirty="0">
                <a:solidFill>
                  <a:schemeClr val="tx1"/>
                </a:solidFill>
                <a:latin typeface="Arial Narrow"/>
              </a:rPr>
              <a:t>('</a:t>
            </a:r>
            <a:r>
              <a:rPr lang="en-US" sz="2800" dirty="0" err="1">
                <a:solidFill>
                  <a:schemeClr val="tx1"/>
                </a:solidFill>
                <a:latin typeface="Arial Narrow"/>
              </a:rPr>
              <a:t>rCharts</a:t>
            </a:r>
            <a:r>
              <a:rPr lang="en-US" sz="2800" dirty="0">
                <a:solidFill>
                  <a:schemeClr val="tx1"/>
                </a:solidFill>
                <a:latin typeface="Arial Narrow"/>
              </a:rPr>
              <a:t>', '</a:t>
            </a:r>
            <a:r>
              <a:rPr lang="en-US" sz="2800" dirty="0" err="1" smtClean="0">
                <a:solidFill>
                  <a:schemeClr val="tx1"/>
                </a:solidFill>
                <a:latin typeface="Arial Narrow"/>
              </a:rPr>
              <a:t>ramnathv</a:t>
            </a:r>
            <a:r>
              <a:rPr lang="en-US" sz="2800" dirty="0" smtClean="0">
                <a:solidFill>
                  <a:schemeClr val="tx1"/>
                </a:solidFill>
                <a:latin typeface="Arial Narrow"/>
              </a:rPr>
              <a:t>’)</a:t>
            </a:r>
            <a:endParaRPr lang="en-US" sz="2800" dirty="0">
              <a:solidFill>
                <a:schemeClr val="tx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20402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374" y="1289541"/>
            <a:ext cx="8226425" cy="3416320"/>
          </a:xfrm>
          <a:prstGeom prst="rect">
            <a:avLst/>
          </a:prstGeom>
          <a:solidFill>
            <a:srgbClr val="FDEADA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Lucida Console"/>
                <a:cs typeface="Lucida Console"/>
              </a:rPr>
              <a:t>---</a:t>
            </a:r>
          </a:p>
          <a:p>
            <a:r>
              <a:rPr lang="en-US" b="1" dirty="0">
                <a:latin typeface="Lucida Console"/>
                <a:cs typeface="Lucida Console"/>
              </a:rPr>
              <a:t>title: "**Interactive Charts into Browser**"</a:t>
            </a:r>
          </a:p>
          <a:p>
            <a:r>
              <a:rPr lang="en-US" b="1" dirty="0">
                <a:latin typeface="Lucida Console"/>
                <a:cs typeface="Lucida Console"/>
              </a:rPr>
              <a:t>output:</a:t>
            </a:r>
          </a:p>
          <a:p>
            <a:r>
              <a:rPr lang="en-US" b="1" dirty="0">
                <a:latin typeface="Lucida Console"/>
                <a:cs typeface="Lucida Console"/>
              </a:rPr>
              <a:t>  </a:t>
            </a:r>
            <a:r>
              <a:rPr lang="en-US" b="1" dirty="0" err="1">
                <a:latin typeface="Lucida Console"/>
                <a:cs typeface="Lucida Console"/>
              </a:rPr>
              <a:t>html_document</a:t>
            </a:r>
            <a:r>
              <a:rPr lang="en-US" b="1" dirty="0">
                <a:latin typeface="Lucida Console"/>
                <a:cs typeface="Lucida Console"/>
              </a:rPr>
              <a:t>:</a:t>
            </a:r>
          </a:p>
          <a:p>
            <a:r>
              <a:rPr lang="en-US" b="1" dirty="0">
                <a:latin typeface="Lucida Console"/>
                <a:cs typeface="Lucida Console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Lucida Console"/>
                <a:cs typeface="Lucida Console"/>
              </a:rPr>
              <a:t>pandoc_args</a:t>
            </a:r>
            <a:r>
              <a:rPr lang="en-US" b="1" dirty="0">
                <a:solidFill>
                  <a:srgbClr val="FF0000"/>
                </a:solidFill>
                <a:latin typeface="Lucida Console"/>
                <a:cs typeface="Lucida Console"/>
              </a:rPr>
              <a:t>: [</a:t>
            </a:r>
          </a:p>
          <a:p>
            <a:r>
              <a:rPr lang="en-US" b="1" dirty="0">
                <a:solidFill>
                  <a:srgbClr val="FF0000"/>
                </a:solidFill>
                <a:latin typeface="Lucida Console"/>
                <a:cs typeface="Lucida Console"/>
              </a:rPr>
              <a:t>      "+RTS", "-K64m",</a:t>
            </a:r>
          </a:p>
          <a:p>
            <a:r>
              <a:rPr lang="en-US" b="1" dirty="0">
                <a:solidFill>
                  <a:srgbClr val="FF0000"/>
                </a:solidFill>
                <a:latin typeface="Lucida Console"/>
                <a:cs typeface="Lucida Console"/>
              </a:rPr>
              <a:t>      "-RTS"</a:t>
            </a:r>
          </a:p>
          <a:p>
            <a:r>
              <a:rPr lang="en-US" b="1" dirty="0">
                <a:solidFill>
                  <a:srgbClr val="FF0000"/>
                </a:solidFill>
                <a:latin typeface="Lucida Console"/>
                <a:cs typeface="Lucida Console"/>
              </a:rPr>
              <a:t>    ]</a:t>
            </a:r>
          </a:p>
          <a:p>
            <a:r>
              <a:rPr lang="en-US" b="1" dirty="0" err="1">
                <a:latin typeface="Lucida Console"/>
                <a:cs typeface="Lucida Console"/>
              </a:rPr>
              <a:t>h</a:t>
            </a:r>
            <a:r>
              <a:rPr lang="en-US" b="1" dirty="0" err="1" smtClean="0">
                <a:latin typeface="Lucida Console"/>
                <a:cs typeface="Lucida Console"/>
              </a:rPr>
              <a:t>itheme</a:t>
            </a:r>
            <a:r>
              <a:rPr lang="en-US" b="1" dirty="0" smtClean="0">
                <a:latin typeface="Lucida Console"/>
                <a:cs typeface="Lucida Console"/>
              </a:rPr>
              <a:t>: </a:t>
            </a:r>
            <a:r>
              <a:rPr lang="en-US" b="1" dirty="0">
                <a:latin typeface="Lucida Console"/>
                <a:cs typeface="Lucida Console"/>
              </a:rPr>
              <a:t>tomorrow      # </a:t>
            </a:r>
          </a:p>
          <a:p>
            <a:r>
              <a:rPr lang="en-US" b="1" dirty="0" err="1" smtClean="0">
                <a:latin typeface="Lucida Console"/>
                <a:cs typeface="Lucida Console"/>
              </a:rPr>
              <a:t>ext_widgets</a:t>
            </a:r>
            <a:r>
              <a:rPr lang="en-US" b="1" dirty="0" smtClean="0">
                <a:latin typeface="Lucida Console"/>
                <a:cs typeface="Lucida Console"/>
              </a:rPr>
              <a:t>: </a:t>
            </a:r>
            <a:r>
              <a:rPr lang="en-US" b="1" dirty="0">
                <a:latin typeface="Lucida Console"/>
                <a:cs typeface="Lucida Console"/>
              </a:rPr>
              <a:t>{</a:t>
            </a:r>
            <a:r>
              <a:rPr lang="en-US" b="1" dirty="0" err="1">
                <a:latin typeface="Lucida Console"/>
                <a:cs typeface="Lucida Console"/>
              </a:rPr>
              <a:t>rCharts</a:t>
            </a:r>
            <a:r>
              <a:rPr lang="en-US" b="1" dirty="0">
                <a:latin typeface="Lucida Console"/>
                <a:cs typeface="Lucida Console"/>
              </a:rPr>
              <a:t>: libraries/nvd3}</a:t>
            </a:r>
          </a:p>
          <a:p>
            <a:r>
              <a:rPr lang="en-US" b="1" dirty="0" smtClean="0">
                <a:latin typeface="Lucida Console"/>
                <a:cs typeface="Lucida Console"/>
              </a:rPr>
              <a:t>mode: </a:t>
            </a:r>
            <a:r>
              <a:rPr lang="en-US" b="1" dirty="0" err="1">
                <a:latin typeface="Lucida Console"/>
                <a:cs typeface="Lucida Console"/>
              </a:rPr>
              <a:t>selfcontained</a:t>
            </a:r>
            <a:r>
              <a:rPr lang="en-US" b="1" dirty="0">
                <a:latin typeface="Lucida Console"/>
                <a:cs typeface="Lucida Console"/>
              </a:rPr>
              <a:t> # {standalone, draft}</a:t>
            </a:r>
          </a:p>
          <a:p>
            <a:r>
              <a:rPr lang="en-US" b="1" dirty="0">
                <a:latin typeface="Lucida Console"/>
                <a:cs typeface="Lucida Console"/>
              </a:rPr>
              <a:t>--</a:t>
            </a:r>
            <a:r>
              <a:rPr lang="en-US" b="1" dirty="0" smtClean="0">
                <a:latin typeface="Lucida Console"/>
                <a:cs typeface="Lucida Console"/>
              </a:rPr>
              <a:t>-</a:t>
            </a:r>
          </a:p>
        </p:txBody>
      </p:sp>
      <p:sp>
        <p:nvSpPr>
          <p:cNvPr id="2" name="Rectangle 1"/>
          <p:cNvSpPr/>
          <p:nvPr/>
        </p:nvSpPr>
        <p:spPr>
          <a:xfrm>
            <a:off x="460373" y="4882713"/>
            <a:ext cx="8226426" cy="1754327"/>
          </a:xfrm>
          <a:prstGeom prst="rect">
            <a:avLst/>
          </a:prstGeom>
          <a:solidFill>
            <a:srgbClr val="EBF1DE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Lucida Console"/>
                <a:cs typeface="Lucida Console"/>
              </a:rPr>
              <a:t>```{r setup, echo = F, cache = F, message = F}</a:t>
            </a:r>
          </a:p>
          <a:p>
            <a:r>
              <a:rPr lang="en-US" b="1" dirty="0">
                <a:latin typeface="Lucida Console"/>
                <a:cs typeface="Lucida Console"/>
              </a:rPr>
              <a:t>require(devtools)</a:t>
            </a:r>
          </a:p>
          <a:p>
            <a:r>
              <a:rPr lang="en-US" b="1" dirty="0">
                <a:latin typeface="Lucida Console"/>
                <a:cs typeface="Lucida Console"/>
              </a:rPr>
              <a:t>require(knitr)</a:t>
            </a:r>
          </a:p>
          <a:p>
            <a:r>
              <a:rPr lang="en-US" b="1" dirty="0">
                <a:latin typeface="Lucida Console"/>
                <a:cs typeface="Lucida Console"/>
              </a:rPr>
              <a:t>knitr::</a:t>
            </a:r>
            <a:r>
              <a:rPr lang="en-US" b="1" dirty="0" err="1">
                <a:latin typeface="Lucida Console"/>
                <a:cs typeface="Lucida Console"/>
              </a:rPr>
              <a:t>opts_chunk$set</a:t>
            </a:r>
            <a:r>
              <a:rPr lang="en-US" b="1" dirty="0">
                <a:latin typeface="Lucida Console"/>
                <a:cs typeface="Lucida Console"/>
              </a:rPr>
              <a:t>(results = '</a:t>
            </a:r>
            <a:r>
              <a:rPr lang="en-US" b="1" dirty="0" err="1">
                <a:latin typeface="Lucida Console"/>
                <a:cs typeface="Lucida Console"/>
              </a:rPr>
              <a:t>asis</a:t>
            </a:r>
            <a:r>
              <a:rPr lang="en-US" b="1" dirty="0">
                <a:latin typeface="Lucida Console"/>
                <a:cs typeface="Lucida Console"/>
              </a:rPr>
              <a:t>', comment = NA, tidy = F, message = F)</a:t>
            </a:r>
          </a:p>
          <a:p>
            <a:r>
              <a:rPr lang="en-US" b="1" dirty="0">
                <a:latin typeface="Lucida Console"/>
                <a:cs typeface="Lucida Console"/>
              </a:rPr>
              <a:t>```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F5897"/>
                </a:solidFill>
              </a:rPr>
              <a:t>Code</a:t>
            </a:r>
            <a:endParaRPr lang="en-US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8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5897"/>
                </a:solidFill>
              </a:rPr>
              <a:t>Code </a:t>
            </a:r>
            <a:r>
              <a:rPr lang="en-US" dirty="0" err="1" smtClean="0">
                <a:solidFill>
                  <a:srgbClr val="2F5897"/>
                </a:solidFill>
              </a:rPr>
              <a:t>cont</a:t>
            </a:r>
            <a:r>
              <a:rPr lang="en-US" dirty="0" smtClean="0">
                <a:solidFill>
                  <a:srgbClr val="2F5897"/>
                </a:solidFill>
              </a:rPr>
              <a:t>’</a:t>
            </a:r>
            <a:endParaRPr lang="en-US" dirty="0">
              <a:solidFill>
                <a:srgbClr val="2F589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513968" cy="5299914"/>
          </a:xfrm>
          <a:prstGeom prst="rect">
            <a:avLst/>
          </a:prstGeom>
          <a:solidFill>
            <a:srgbClr val="FDEADA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**</a:t>
            </a:r>
            <a:r>
              <a:rPr lang="en-US" sz="1800" b="1" dirty="0" err="1">
                <a:latin typeface="Lucida Console"/>
                <a:cs typeface="Lucida Console"/>
              </a:rPr>
              <a:t>HighChart</a:t>
            </a:r>
            <a:r>
              <a:rPr lang="en-US" sz="1800" b="1" dirty="0">
                <a:latin typeface="Lucida Console"/>
                <a:cs typeface="Lucida Console"/>
              </a:rPr>
              <a:t>: Injures in Manhattan throughout 2014**</a:t>
            </a:r>
          </a:p>
          <a:p>
            <a:pPr marL="0" indent="0">
              <a:buNone/>
            </a:pPr>
            <a:endParaRPr lang="en-US" sz="1800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```{r, echo = T</a:t>
            </a:r>
            <a:r>
              <a:rPr lang="en-US" sz="1800" b="1" dirty="0" smtClean="0">
                <a:latin typeface="Lucida Console"/>
                <a:cs typeface="Lucida Console"/>
              </a:rPr>
              <a:t>}</a:t>
            </a:r>
            <a:endParaRPr lang="en-US" sz="1800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Lucida Console"/>
                <a:cs typeface="Lucida Console"/>
              </a:rPr>
              <a:t>Injureddata</a:t>
            </a:r>
            <a:r>
              <a:rPr lang="en-US" sz="1800" b="1" dirty="0" smtClean="0">
                <a:latin typeface="Lucida Console"/>
                <a:cs typeface="Lucida Console"/>
              </a:rPr>
              <a:t>&lt;</a:t>
            </a:r>
            <a:r>
              <a:rPr lang="en-US" sz="1800" b="1" dirty="0">
                <a:latin typeface="Lucida Console"/>
                <a:cs typeface="Lucida Console"/>
              </a:rPr>
              <a:t>- </a:t>
            </a:r>
            <a:r>
              <a:rPr lang="en-US" sz="1800" b="1" dirty="0" err="1" smtClean="0">
                <a:latin typeface="Lucida Console"/>
                <a:cs typeface="Lucida Console"/>
              </a:rPr>
              <a:t>read.csv</a:t>
            </a:r>
            <a:r>
              <a:rPr lang="en-US" sz="1800" b="1" dirty="0" smtClean="0">
                <a:latin typeface="Lucida Console"/>
                <a:cs typeface="Lucida Console"/>
              </a:rPr>
              <a:t>(</a:t>
            </a:r>
            <a:r>
              <a:rPr lang="en-US" sz="1800" b="1" dirty="0">
                <a:latin typeface="Lucida Console"/>
                <a:cs typeface="Lucida Console"/>
              </a:rPr>
              <a:t>"/Users/</a:t>
            </a:r>
            <a:r>
              <a:rPr lang="en-US" sz="1800" b="1" dirty="0" err="1">
                <a:latin typeface="Lucida Console"/>
                <a:cs typeface="Lucida Console"/>
              </a:rPr>
              <a:t>jingqiu</a:t>
            </a:r>
            <a:r>
              <a:rPr lang="en-US" sz="1800" b="1" dirty="0">
                <a:latin typeface="Lucida Console"/>
                <a:cs typeface="Lucida Console"/>
              </a:rPr>
              <a:t>/</a:t>
            </a:r>
            <a:r>
              <a:rPr lang="en-US" sz="1800" b="1" dirty="0" err="1">
                <a:latin typeface="Lucida Console"/>
                <a:cs typeface="Lucida Console"/>
              </a:rPr>
              <a:t>ColumbiaDSI</a:t>
            </a:r>
            <a:r>
              <a:rPr lang="en-US" sz="1800" b="1" dirty="0">
                <a:latin typeface="Lucida Console"/>
                <a:cs typeface="Lucida Console"/>
              </a:rPr>
              <a:t>/</a:t>
            </a:r>
            <a:r>
              <a:rPr lang="en-US" sz="1800" b="1" dirty="0" smtClean="0">
                <a:latin typeface="Lucida Console"/>
                <a:cs typeface="Lucida Console"/>
              </a:rPr>
              <a:t>EDAV/</a:t>
            </a:r>
            <a:r>
              <a:rPr lang="en-US" sz="1800" b="1" dirty="0" err="1" smtClean="0">
                <a:latin typeface="Lucida Console"/>
                <a:cs typeface="Lucida Console"/>
              </a:rPr>
              <a:t>NYPD_Manhattan_Injured.csv</a:t>
            </a:r>
            <a:r>
              <a:rPr lang="en-US" sz="1800" b="1" dirty="0">
                <a:latin typeface="Lucida Console"/>
                <a:cs typeface="Lucida Console"/>
              </a:rPr>
              <a:t>"</a:t>
            </a:r>
            <a:r>
              <a:rPr lang="en-US" sz="1800" b="1" dirty="0" smtClean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sz="1800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require(</a:t>
            </a:r>
            <a:r>
              <a:rPr lang="en-US" sz="1800" b="1" dirty="0" err="1">
                <a:latin typeface="Lucida Console"/>
                <a:cs typeface="Lucida Console"/>
              </a:rPr>
              <a:t>rCharts</a:t>
            </a:r>
            <a:r>
              <a:rPr lang="en-US" sz="1800" b="1" dirty="0" smtClean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sz="1800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h1 &lt;- </a:t>
            </a:r>
            <a:r>
              <a:rPr lang="en-US" sz="1800" b="1" dirty="0" err="1">
                <a:latin typeface="Lucida Console"/>
                <a:cs typeface="Lucida Console"/>
              </a:rPr>
              <a:t>hPlot</a:t>
            </a:r>
            <a:r>
              <a:rPr lang="en-US" sz="1800" b="1" dirty="0">
                <a:latin typeface="Lucida Console"/>
                <a:cs typeface="Lucida Console"/>
              </a:rPr>
              <a:t>(x = "Month2014", </a:t>
            </a:r>
            <a:endParaRPr lang="en-US" sz="1800" b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	</a:t>
            </a:r>
            <a:r>
              <a:rPr lang="en-US" sz="1800" b="1" dirty="0" smtClean="0">
                <a:latin typeface="Lucida Console"/>
                <a:cs typeface="Lucida Console"/>
              </a:rPr>
              <a:t>			y </a:t>
            </a:r>
            <a:r>
              <a:rPr lang="en-US" sz="1800" b="1" dirty="0">
                <a:latin typeface="Lucida Console"/>
                <a:cs typeface="Lucida Console"/>
              </a:rPr>
              <a:t>= "</a:t>
            </a:r>
            <a:r>
              <a:rPr lang="en-US" sz="1800" b="1" dirty="0" err="1">
                <a:latin typeface="Lucida Console"/>
                <a:cs typeface="Lucida Console"/>
              </a:rPr>
              <a:t>InjuredPeople</a:t>
            </a:r>
            <a:r>
              <a:rPr lang="en-US" sz="1800" b="1" dirty="0">
                <a:latin typeface="Lucida Console"/>
                <a:cs typeface="Lucida Console"/>
              </a:rPr>
              <a:t>", </a:t>
            </a:r>
            <a:endParaRPr lang="en-US" sz="1800" b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	</a:t>
            </a:r>
            <a:r>
              <a:rPr lang="en-US" sz="1800" b="1" dirty="0" smtClean="0">
                <a:latin typeface="Lucida Console"/>
                <a:cs typeface="Lucida Console"/>
              </a:rPr>
              <a:t>			data </a:t>
            </a:r>
            <a:r>
              <a:rPr lang="en-US" sz="1800" b="1" dirty="0">
                <a:latin typeface="Lucida Console"/>
                <a:cs typeface="Lucida Console"/>
              </a:rPr>
              <a:t>= </a:t>
            </a:r>
            <a:r>
              <a:rPr lang="en-US" sz="1800" b="1" dirty="0" err="1">
                <a:latin typeface="Lucida Console"/>
                <a:cs typeface="Lucida Console"/>
              </a:rPr>
              <a:t>Injureddata</a:t>
            </a:r>
            <a:r>
              <a:rPr lang="en-US" sz="1800" b="1" dirty="0">
                <a:latin typeface="Lucida Console"/>
                <a:cs typeface="Lucida Console"/>
              </a:rPr>
              <a:t>, </a:t>
            </a:r>
            <a:endParaRPr lang="en-US" sz="1800" b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	</a:t>
            </a:r>
            <a:r>
              <a:rPr lang="en-US" sz="1800" b="1" dirty="0" smtClean="0">
                <a:latin typeface="Lucida Console"/>
                <a:cs typeface="Lucida Console"/>
              </a:rPr>
              <a:t>			type </a:t>
            </a:r>
            <a:r>
              <a:rPr lang="en-US" sz="1800" b="1" dirty="0">
                <a:latin typeface="Lucida Console"/>
                <a:cs typeface="Lucida Console"/>
              </a:rPr>
              <a:t>= "line", </a:t>
            </a:r>
            <a:endParaRPr lang="en-US" sz="1800" b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	</a:t>
            </a:r>
            <a:r>
              <a:rPr lang="en-US" sz="1800" b="1" dirty="0" smtClean="0">
                <a:latin typeface="Lucida Console"/>
                <a:cs typeface="Lucida Console"/>
              </a:rPr>
              <a:t>			group </a:t>
            </a:r>
            <a:r>
              <a:rPr lang="en-US" sz="1800" b="1" dirty="0">
                <a:latin typeface="Lucida Console"/>
                <a:cs typeface="Lucida Console"/>
              </a:rPr>
              <a:t>= "Group", </a:t>
            </a:r>
            <a:endParaRPr lang="en-US" sz="1800" b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	</a:t>
            </a:r>
            <a:r>
              <a:rPr lang="en-US" sz="1800" b="1" dirty="0" smtClean="0">
                <a:latin typeface="Lucida Console"/>
                <a:cs typeface="Lucida Console"/>
              </a:rPr>
              <a:t>			size </a:t>
            </a:r>
            <a:r>
              <a:rPr lang="en-US" sz="1800" b="1" dirty="0">
                <a:latin typeface="Lucida Console"/>
                <a:cs typeface="Lucida Console"/>
              </a:rPr>
              <a:t>= "Month2014"</a:t>
            </a:r>
            <a:r>
              <a:rPr lang="en-US" sz="1800" b="1" dirty="0" smtClean="0">
                <a:latin typeface="Lucida Console"/>
                <a:cs typeface="Lucida Console"/>
              </a:rPr>
              <a:t>)</a:t>
            </a:r>
            <a:endParaRPr lang="en-US" sz="1800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Lucida Console"/>
                <a:cs typeface="Lucida Console"/>
              </a:rPr>
              <a:t>h1$show('</a:t>
            </a:r>
            <a:r>
              <a:rPr lang="en-US" sz="1800" b="1" dirty="0" err="1">
                <a:solidFill>
                  <a:srgbClr val="FF0000"/>
                </a:solidFill>
                <a:latin typeface="Lucida Console"/>
                <a:cs typeface="Lucida Console"/>
              </a:rPr>
              <a:t>iframesrc</a:t>
            </a:r>
            <a:r>
              <a:rPr lang="en-US" sz="1800" b="1" dirty="0">
                <a:solidFill>
                  <a:srgbClr val="FF0000"/>
                </a:solidFill>
                <a:latin typeface="Lucida Console"/>
                <a:cs typeface="Lucida Console"/>
              </a:rPr>
              <a:t>', standalone = TRUE</a:t>
            </a: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endParaRPr lang="en-US" sz="18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``</a:t>
            </a:r>
            <a:r>
              <a:rPr lang="en-US" sz="1800" b="1" dirty="0" smtClean="0">
                <a:latin typeface="Lucida Console"/>
                <a:cs typeface="Lucida Console"/>
              </a:rPr>
              <a:t>`</a:t>
            </a:r>
            <a:endParaRPr lang="en-US" sz="18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17207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897"/>
                </a:solidFill>
              </a:rPr>
              <a:t>Code </a:t>
            </a:r>
            <a:r>
              <a:rPr lang="en-US" dirty="0" err="1">
                <a:solidFill>
                  <a:srgbClr val="2F5897"/>
                </a:solidFill>
              </a:rPr>
              <a:t>cont</a:t>
            </a:r>
            <a:r>
              <a:rPr lang="en-US" dirty="0" smtClean="0">
                <a:solidFill>
                  <a:srgbClr val="2F5897"/>
                </a:solidFill>
              </a:rPr>
              <a:t>’ </a:t>
            </a:r>
            <a:endParaRPr lang="en-US" dirty="0">
              <a:solidFill>
                <a:srgbClr val="2F589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6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**NVD3 Chart: Total injuries in 5 boroughs by Group*</a:t>
            </a:r>
            <a:r>
              <a:rPr lang="en-US" sz="1800" b="1" dirty="0" smtClean="0">
                <a:latin typeface="Lucida Console"/>
                <a:cs typeface="Lucida Console"/>
              </a:rPr>
              <a:t>*</a:t>
            </a:r>
          </a:p>
          <a:p>
            <a:pPr marL="0" indent="0">
              <a:buNone/>
            </a:pPr>
            <a:endParaRPr lang="en-US" sz="1800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```{r, echo = T} </a:t>
            </a:r>
          </a:p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## read data</a:t>
            </a:r>
          </a:p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NVD3data&lt;- </a:t>
            </a:r>
            <a:r>
              <a:rPr lang="en-US" sz="1800" b="1" dirty="0" err="1">
                <a:latin typeface="Lucida Console"/>
                <a:cs typeface="Lucida Console"/>
              </a:rPr>
              <a:t>read.csv</a:t>
            </a:r>
            <a:r>
              <a:rPr lang="en-US" sz="1800" b="1" dirty="0">
                <a:latin typeface="Lucida Console"/>
                <a:cs typeface="Lucida Console"/>
              </a:rPr>
              <a:t>("/Users/</a:t>
            </a:r>
            <a:r>
              <a:rPr lang="en-US" sz="1800" b="1" dirty="0" err="1">
                <a:latin typeface="Lucida Console"/>
                <a:cs typeface="Lucida Console"/>
              </a:rPr>
              <a:t>jingqiu</a:t>
            </a:r>
            <a:r>
              <a:rPr lang="en-US" sz="1800" b="1" dirty="0">
                <a:latin typeface="Lucida Console"/>
                <a:cs typeface="Lucida Console"/>
              </a:rPr>
              <a:t>/</a:t>
            </a:r>
            <a:r>
              <a:rPr lang="en-US" sz="1800" b="1" dirty="0" err="1">
                <a:latin typeface="Lucida Console"/>
                <a:cs typeface="Lucida Console"/>
              </a:rPr>
              <a:t>ColumbiaDSI</a:t>
            </a:r>
            <a:r>
              <a:rPr lang="en-US" sz="1800" b="1" dirty="0">
                <a:latin typeface="Lucida Console"/>
                <a:cs typeface="Lucida Console"/>
              </a:rPr>
              <a:t>/EDAV/NYPD_NVD3.csv")</a:t>
            </a:r>
          </a:p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require(</a:t>
            </a:r>
            <a:r>
              <a:rPr lang="en-US" sz="1800" b="1" dirty="0" err="1">
                <a:latin typeface="Lucida Console"/>
                <a:cs typeface="Lucida Console"/>
              </a:rPr>
              <a:t>rCharts</a:t>
            </a:r>
            <a:r>
              <a:rPr lang="en-US" sz="1800" b="1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sz="1800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## </a:t>
            </a:r>
            <a:r>
              <a:rPr lang="en-US" sz="1800" b="1" dirty="0" smtClean="0">
                <a:latin typeface="Lucida Console"/>
                <a:cs typeface="Lucida Console"/>
              </a:rPr>
              <a:t>NVD3</a:t>
            </a:r>
            <a:r>
              <a:rPr lang="en-US" sz="1800" b="1" dirty="0"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latin typeface="Lucida Console"/>
                <a:cs typeface="Lucida Console"/>
              </a:rPr>
              <a:t>chart</a:t>
            </a:r>
            <a:endParaRPr lang="en-US" sz="1800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Injured &lt;- subset(</a:t>
            </a:r>
            <a:r>
              <a:rPr lang="en-US" sz="1800" b="1" dirty="0" err="1">
                <a:latin typeface="Lucida Console"/>
                <a:cs typeface="Lucida Console"/>
              </a:rPr>
              <a:t>as.data.frame</a:t>
            </a:r>
            <a:r>
              <a:rPr lang="en-US" sz="1800" b="1" dirty="0">
                <a:latin typeface="Lucida Console"/>
                <a:cs typeface="Lucida Console"/>
              </a:rPr>
              <a:t>(NVD3data), Type == "Injured")</a:t>
            </a:r>
          </a:p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n1 &lt;- </a:t>
            </a:r>
            <a:r>
              <a:rPr lang="en-US" sz="1800" b="1" dirty="0" err="1">
                <a:latin typeface="Lucida Console"/>
                <a:cs typeface="Lucida Console"/>
              </a:rPr>
              <a:t>nPlot</a:t>
            </a:r>
            <a:r>
              <a:rPr lang="en-US" sz="1800" b="1" dirty="0">
                <a:latin typeface="Lucida Console"/>
                <a:cs typeface="Lucida Console"/>
              </a:rPr>
              <a:t>(Frequency ~ Borough, group = "Group", data = Injured, type = "</a:t>
            </a:r>
            <a:r>
              <a:rPr lang="en-US" sz="1800" b="1" dirty="0" err="1">
                <a:latin typeface="Lucida Console"/>
                <a:cs typeface="Lucida Console"/>
              </a:rPr>
              <a:t>multiBarChart</a:t>
            </a:r>
            <a:r>
              <a:rPr lang="en-US" sz="1800" b="1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Lucida Console"/>
                <a:cs typeface="Lucida Console"/>
              </a:rPr>
              <a:t>n1$show('</a:t>
            </a:r>
            <a:r>
              <a:rPr lang="en-US" sz="1800" b="1" dirty="0" err="1">
                <a:solidFill>
                  <a:srgbClr val="FF0000"/>
                </a:solidFill>
                <a:latin typeface="Lucida Console"/>
                <a:cs typeface="Lucida Console"/>
              </a:rPr>
              <a:t>iframesrc</a:t>
            </a:r>
            <a:r>
              <a:rPr lang="en-US" sz="1800" b="1" dirty="0">
                <a:solidFill>
                  <a:srgbClr val="FF0000"/>
                </a:solidFill>
                <a:latin typeface="Lucida Console"/>
                <a:cs typeface="Lucida Console"/>
              </a:rPr>
              <a:t>', standalone = TRUE)</a:t>
            </a:r>
          </a:p>
          <a:p>
            <a:pPr marL="0" indent="0">
              <a:buNone/>
            </a:pPr>
            <a:r>
              <a:rPr lang="en-US" sz="1800" b="1" dirty="0">
                <a:latin typeface="Lucida Console"/>
                <a:cs typeface="Lucida Console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7885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0189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Publish </a:t>
            </a:r>
            <a:r>
              <a:rPr lang="en-US" dirty="0" err="1" smtClean="0">
                <a:solidFill>
                  <a:schemeClr val="tx2"/>
                </a:solidFill>
              </a:rPr>
              <a:t>rCharts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6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0189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Q&amp;A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13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Why </a:t>
            </a:r>
            <a:r>
              <a:rPr lang="en-US" dirty="0">
                <a:solidFill>
                  <a:schemeClr val="tx2"/>
                </a:solidFill>
              </a:rPr>
              <a:t>W</a:t>
            </a:r>
            <a:r>
              <a:rPr lang="en-US" dirty="0" smtClean="0">
                <a:solidFill>
                  <a:schemeClr val="tx2"/>
                </a:solidFill>
              </a:rPr>
              <a:t>eb Browser?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Visualizations aren’t truly visual unless they are seen.</a:t>
            </a:r>
          </a:p>
          <a:p>
            <a:r>
              <a:rPr lang="en-US" dirty="0"/>
              <a:t>Publishing on the Web is the quickest way to reach a global audience. </a:t>
            </a:r>
          </a:p>
          <a:p>
            <a:r>
              <a:rPr lang="en-US" dirty="0"/>
              <a:t>Work can be seen in a recent web browser, regardless of the operating system (Windows, Mac, Linux) and device type (laptop, desktop, smartphone, tablet).</a:t>
            </a:r>
          </a:p>
        </p:txBody>
      </p:sp>
    </p:spTree>
    <p:extLst>
      <p:ext uri="{BB962C8B-B14F-4D97-AF65-F5344CB8AC3E}">
        <p14:creationId xmlns:p14="http://schemas.microsoft.com/office/powerpoint/2010/main" val="176870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FFFF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Content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pPr marL="571500" lvl="1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Overview</a:t>
            </a:r>
          </a:p>
          <a:p>
            <a:pPr marL="571500" lvl="1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Basic/Static Charts into Browser</a:t>
            </a:r>
            <a:endParaRPr lang="en-US" sz="3600" dirty="0" smtClean="0"/>
          </a:p>
          <a:p>
            <a:pPr marL="971550" lvl="2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HTML </a:t>
            </a:r>
            <a:r>
              <a:rPr lang="en-US" sz="3200" dirty="0"/>
              <a:t>page with R </a:t>
            </a:r>
            <a:r>
              <a:rPr lang="en-US" sz="3200" dirty="0" smtClean="0"/>
              <a:t>code</a:t>
            </a:r>
          </a:p>
          <a:p>
            <a:pPr marL="971550" lvl="2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R </a:t>
            </a:r>
            <a:r>
              <a:rPr lang="en-US" sz="3200" dirty="0"/>
              <a:t>M</a:t>
            </a:r>
            <a:r>
              <a:rPr lang="en-US" sz="3200" dirty="0" smtClean="0"/>
              <a:t>arkdown </a:t>
            </a:r>
            <a:endParaRPr lang="en-US" sz="3200" dirty="0"/>
          </a:p>
          <a:p>
            <a:pPr marL="971550" lvl="2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R </a:t>
            </a:r>
            <a:r>
              <a:rPr lang="en-US" sz="3200" dirty="0"/>
              <a:t>p</a:t>
            </a:r>
            <a:r>
              <a:rPr lang="en-US" sz="3200" dirty="0" smtClean="0"/>
              <a:t>ackage </a:t>
            </a:r>
            <a:r>
              <a:rPr lang="en-US" sz="3200" dirty="0"/>
              <a:t>K</a:t>
            </a:r>
            <a:r>
              <a:rPr lang="en-US" sz="3200" dirty="0" smtClean="0"/>
              <a:t>nitr </a:t>
            </a:r>
            <a:endParaRPr lang="en-US" sz="3200" dirty="0"/>
          </a:p>
          <a:p>
            <a:pPr marL="571500" lvl="1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Interactive </a:t>
            </a:r>
            <a:r>
              <a:rPr lang="en-US" sz="3600" dirty="0"/>
              <a:t>C</a:t>
            </a:r>
            <a:r>
              <a:rPr lang="en-US" sz="3600" dirty="0" smtClean="0"/>
              <a:t>harts into Browser</a:t>
            </a:r>
          </a:p>
          <a:p>
            <a:pPr marL="971550" lvl="2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err="1" smtClean="0"/>
              <a:t>rCharts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2049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F5897"/>
                </a:solidFill>
              </a:rPr>
              <a:t>Overview</a:t>
            </a:r>
            <a:endParaRPr lang="en-US" dirty="0">
              <a:solidFill>
                <a:srgbClr val="2F589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1953"/>
          </a:xfrm>
          <a:ln>
            <a:solidFill>
              <a:srgbClr val="FFFFFF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What </a:t>
            </a:r>
            <a:r>
              <a:rPr lang="en-US" b="1" dirty="0" smtClean="0"/>
              <a:t>will </a:t>
            </a:r>
            <a:r>
              <a:rPr lang="en-US" b="1" dirty="0"/>
              <a:t>c</a:t>
            </a:r>
            <a:r>
              <a:rPr lang="en-US" b="1" dirty="0" smtClean="0"/>
              <a:t>over </a:t>
            </a:r>
            <a:r>
              <a:rPr lang="en-US" b="1" dirty="0" smtClean="0"/>
              <a:t>in this presentation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 markdown – embed R code with HTML tag, add </a:t>
            </a:r>
            <a:r>
              <a:rPr lang="en-US" dirty="0" err="1" smtClean="0"/>
              <a:t>Javascript</a:t>
            </a:r>
            <a:r>
              <a:rPr lang="en-US" dirty="0" smtClean="0"/>
              <a:t> code, CSS libraries.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 package knitr - conversion of R markdown + R code into HTML output slide.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Interactive Charts - </a:t>
            </a:r>
            <a:r>
              <a:rPr lang="en-US" dirty="0" err="1" smtClean="0"/>
              <a:t>rCharts</a:t>
            </a:r>
            <a:endParaRPr lang="en-US" dirty="0" smtClean="0"/>
          </a:p>
          <a:p>
            <a:pPr lvl="2"/>
            <a:r>
              <a:rPr lang="en-US" dirty="0" err="1" smtClean="0"/>
              <a:t>HighChart</a:t>
            </a:r>
            <a:endParaRPr lang="en-US" dirty="0" smtClean="0"/>
          </a:p>
          <a:p>
            <a:pPr lvl="2"/>
            <a:r>
              <a:rPr lang="en-US" dirty="0" smtClean="0"/>
              <a:t>NVD3 Chart</a:t>
            </a:r>
            <a:endParaRPr lang="en-US" dirty="0"/>
          </a:p>
          <a:p>
            <a:r>
              <a:rPr lang="en-US" dirty="0" smtClean="0"/>
              <a:t>HTML output is static. No webserver/app server to refresh data.</a:t>
            </a:r>
          </a:p>
          <a:p>
            <a:r>
              <a:rPr lang="en-US" dirty="0" smtClean="0"/>
              <a:t>Other topics </a:t>
            </a:r>
            <a:r>
              <a:rPr lang="en-US" dirty="0" smtClean="0"/>
              <a:t>like D3, Shiny, to display data in </a:t>
            </a:r>
            <a:r>
              <a:rPr lang="en-US" dirty="0" smtClean="0"/>
              <a:t>browser are </a:t>
            </a:r>
            <a:r>
              <a:rPr lang="en-US" dirty="0" smtClean="0"/>
              <a:t>beyond the scope of this presentation.</a:t>
            </a:r>
          </a:p>
          <a:p>
            <a:pPr lvl="1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3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0590"/>
            <a:ext cx="8229600" cy="1143000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Basic/Static Charts into Browser</a:t>
            </a:r>
            <a:b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989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F5897"/>
                </a:solidFill>
              </a:rPr>
              <a:t>R Markdown</a:t>
            </a:r>
            <a:endParaRPr lang="en-US" dirty="0">
              <a:solidFill>
                <a:srgbClr val="2F589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253"/>
          </a:xfrm>
          <a:ln>
            <a:solidFill>
              <a:srgbClr val="FFFFFF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300" b="1" dirty="0" smtClean="0"/>
              <a:t>What is Markdown and how it works</a:t>
            </a:r>
            <a:r>
              <a:rPr lang="en-US" sz="3300" b="1" dirty="0" smtClean="0"/>
              <a:t>:</a:t>
            </a:r>
            <a:endParaRPr lang="en-US" sz="3300" b="1" dirty="0" smtClean="0"/>
          </a:p>
          <a:p>
            <a:pPr lvl="1">
              <a:buFont typeface="Arial"/>
              <a:buChar char="•"/>
            </a:pPr>
            <a:r>
              <a:rPr lang="en-US" dirty="0"/>
              <a:t>Markdown is </a:t>
            </a:r>
            <a:r>
              <a:rPr lang="en-US" dirty="0" smtClean="0"/>
              <a:t>a </a:t>
            </a:r>
            <a:r>
              <a:rPr lang="en-US" dirty="0"/>
              <a:t>system for writing simple, readable text that is easily converted into html. 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Embed HTML markup syntax, </a:t>
            </a:r>
            <a:r>
              <a:rPr lang="en-US" dirty="0" smtClean="0"/>
              <a:t>JavaScript</a:t>
            </a:r>
            <a:r>
              <a:rPr lang="en-US" dirty="0" smtClean="0"/>
              <a:t>, CSS.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Embed R code chunks within R Markdown document.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3300" b="1" dirty="0" smtClean="0"/>
              <a:t>How to</a:t>
            </a:r>
            <a:r>
              <a:rPr lang="en-US" sz="3300" b="1" dirty="0"/>
              <a:t>:</a:t>
            </a:r>
            <a:endParaRPr lang="en-US" sz="3300" b="1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Install Markdown packages.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Markdown file format is build in R Studio. File -&gt; Open -&gt; R Markdown.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RMD (R Markdown) file can be edited to add HTML title, headers, sections  </a:t>
            </a:r>
            <a:r>
              <a:rPr lang="en-US" dirty="0" smtClean="0"/>
              <a:t>J</a:t>
            </a:r>
            <a:r>
              <a:rPr lang="en-US" dirty="0" smtClean="0"/>
              <a:t>avaScript</a:t>
            </a:r>
            <a:r>
              <a:rPr lang="en-US" dirty="0" smtClean="0"/>
              <a:t>, styles, R code chunk etc.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1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F5897"/>
                </a:solidFill>
              </a:rPr>
              <a:t>Knitr Package</a:t>
            </a:r>
            <a:endParaRPr lang="en-US" dirty="0">
              <a:solidFill>
                <a:srgbClr val="2F589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ln>
            <a:solidFill>
              <a:srgbClr val="FFFFFF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b="1" dirty="0" smtClean="0"/>
              <a:t>What is </a:t>
            </a:r>
            <a:r>
              <a:rPr lang="en-US" sz="4500" b="1" dirty="0" smtClean="0">
                <a:hlinkClick r:id="rId2"/>
              </a:rPr>
              <a:t>knitr </a:t>
            </a:r>
            <a:r>
              <a:rPr lang="en-US" sz="4500" b="1" dirty="0" smtClean="0"/>
              <a:t>and how it works</a:t>
            </a:r>
            <a:r>
              <a:rPr lang="en-US" sz="4500" b="1" dirty="0" smtClean="0"/>
              <a:t>:</a:t>
            </a:r>
            <a:endParaRPr lang="en-US" sz="4500" b="1" dirty="0" smtClean="0"/>
          </a:p>
          <a:p>
            <a:pPr lvl="1">
              <a:buFont typeface="Arial"/>
              <a:buChar char="•"/>
            </a:pPr>
            <a:r>
              <a:rPr lang="en-US" sz="4000" dirty="0" smtClean="0"/>
              <a:t>The R package knitr is a programming engine designed to give users full control of the output without heavy coding work.</a:t>
            </a:r>
          </a:p>
          <a:p>
            <a:pPr lvl="1">
              <a:buFont typeface="Arial"/>
              <a:buChar char="•"/>
            </a:pPr>
            <a:r>
              <a:rPr lang="en-US" sz="4000" dirty="0" smtClean="0"/>
              <a:t>Knit processes source code, generating graphics among other outputs and compiles it to a static output format. </a:t>
            </a:r>
            <a:endParaRPr lang="en-US" sz="4000" dirty="0" smtClean="0"/>
          </a:p>
          <a:p>
            <a:pPr lvl="1">
              <a:buFont typeface="Arial"/>
              <a:buChar char="•"/>
            </a:pPr>
            <a:r>
              <a:rPr lang="en-US" sz="4000" dirty="0" smtClean="0"/>
              <a:t>Author: </a:t>
            </a:r>
            <a:r>
              <a:rPr lang="en-US" sz="4000" dirty="0" err="1" smtClean="0"/>
              <a:t>Yihui</a:t>
            </a:r>
            <a:r>
              <a:rPr lang="en-US" sz="4000" dirty="0" smtClean="0"/>
              <a:t> </a:t>
            </a:r>
            <a:r>
              <a:rPr lang="en-US" sz="4000" dirty="0" err="1" smtClean="0"/>
              <a:t>Xie</a:t>
            </a: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500" b="1" dirty="0" smtClean="0"/>
              <a:t>How to:</a:t>
            </a:r>
          </a:p>
          <a:p>
            <a:pPr lvl="1"/>
            <a:r>
              <a:rPr lang="en-US" sz="4000" dirty="0" smtClean="0"/>
              <a:t>Install Knitr package.</a:t>
            </a:r>
          </a:p>
          <a:p>
            <a:pPr lvl="1"/>
            <a:r>
              <a:rPr lang="en-US" sz="4000" dirty="0" smtClean="0"/>
              <a:t>Make changes to ‘</a:t>
            </a:r>
            <a:r>
              <a:rPr lang="en-US" sz="4000" dirty="0" err="1" smtClean="0"/>
              <a:t>Sweave</a:t>
            </a:r>
            <a:r>
              <a:rPr lang="en-US" sz="4000" dirty="0" smtClean="0"/>
              <a:t>’ option in R Studio settings.</a:t>
            </a:r>
          </a:p>
          <a:p>
            <a:pPr lvl="1"/>
            <a:r>
              <a:rPr lang="en-US" sz="4000" dirty="0" smtClean="0"/>
              <a:t>Five minute tutorial link on set up : </a:t>
            </a:r>
          </a:p>
          <a:p>
            <a:pPr marL="457200" lvl="1" indent="0">
              <a:buNone/>
            </a:pPr>
            <a:r>
              <a:rPr lang="en-US" sz="4000" dirty="0" smtClean="0">
                <a:hlinkClick r:id="rId3"/>
              </a:rPr>
              <a:t>Knitr set up instructions - 5 minute video</a:t>
            </a:r>
            <a:endParaRPr lang="en-US" sz="4000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2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F5897"/>
                </a:solidFill>
              </a:rPr>
              <a:t>R Markdown </a:t>
            </a:r>
            <a:r>
              <a:rPr lang="en-US" dirty="0" smtClean="0">
                <a:solidFill>
                  <a:srgbClr val="2F5897"/>
                </a:solidFill>
              </a:rPr>
              <a:t>&amp; Knitr </a:t>
            </a:r>
            <a:endParaRPr lang="en-US" dirty="0">
              <a:solidFill>
                <a:srgbClr val="2F589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4103"/>
          </a:xfrm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Converting R Markdown to </a:t>
            </a:r>
            <a:r>
              <a:rPr lang="en-US" sz="2800" b="1" dirty="0" smtClean="0"/>
              <a:t>HTML using Knitr: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 </a:t>
            </a:r>
            <a:r>
              <a:rPr lang="en-US" dirty="0" smtClean="0"/>
              <a:t>Markdown can have embedded R code chunks, HTML </a:t>
            </a:r>
            <a:r>
              <a:rPr lang="en-US" dirty="0" smtClean="0"/>
              <a:t>markup </a:t>
            </a:r>
            <a:r>
              <a:rPr lang="en-US" dirty="0" smtClean="0"/>
              <a:t>tags, client side code such as </a:t>
            </a:r>
            <a:r>
              <a:rPr lang="en-US" dirty="0" smtClean="0"/>
              <a:t>JavaScript </a:t>
            </a:r>
            <a:r>
              <a:rPr lang="en-US" dirty="0" smtClean="0"/>
              <a:t>to be used with knitr to make it easy to create reproducible web-based reports</a:t>
            </a:r>
            <a:r>
              <a:rPr lang="en-US" dirty="0" smtClean="0"/>
              <a:t>.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sz="2800" b="1" dirty="0" smtClean="0"/>
              <a:t>Show R Markdown, R Code chunks, Knitr, HTML </a:t>
            </a:r>
            <a:r>
              <a:rPr lang="en-US" sz="2800" b="1" dirty="0" smtClean="0"/>
              <a:t>tags: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://rpubs.com/</a:t>
            </a:r>
            <a:r>
              <a:rPr lang="en-US" dirty="0" smtClean="0">
                <a:hlinkClick r:id="rId2"/>
              </a:rPr>
              <a:t>cathyq/rMarkdown_ggplot_knitr__1_</a:t>
            </a:r>
            <a:endParaRPr lang="en-US" dirty="0"/>
          </a:p>
          <a:p>
            <a:pPr marL="857250" lvl="2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2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81176"/>
            <a:ext cx="8497891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 </a:t>
            </a: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Charts into Browser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024176"/>
            <a:ext cx="8229600" cy="1357601"/>
          </a:xfrm>
        </p:spPr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Create Interactive </a:t>
            </a:r>
            <a:r>
              <a:rPr lang="en-US" dirty="0">
                <a:solidFill>
                  <a:srgbClr val="404040"/>
                </a:solidFill>
              </a:rPr>
              <a:t>Charts </a:t>
            </a:r>
            <a:endParaRPr lang="en-US" dirty="0" smtClean="0">
              <a:solidFill>
                <a:srgbClr val="404040"/>
              </a:solidFill>
            </a:endParaRPr>
          </a:p>
          <a:p>
            <a:r>
              <a:rPr lang="en-US" dirty="0" smtClean="0">
                <a:solidFill>
                  <a:srgbClr val="404040"/>
                </a:solidFill>
              </a:rPr>
              <a:t>Publish to Web Browser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3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1135</TotalTime>
  <Words>865</Words>
  <Application>Microsoft Macintosh PowerPoint</Application>
  <PresentationFormat>On-screen Show (4:3)</PresentationFormat>
  <Paragraphs>155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Theme1</vt:lpstr>
      <vt:lpstr>Getting Data into Browser Using R</vt:lpstr>
      <vt:lpstr>Why Web Browser?</vt:lpstr>
      <vt:lpstr>Content</vt:lpstr>
      <vt:lpstr>Overview</vt:lpstr>
      <vt:lpstr>Basic/Static Charts into Browser </vt:lpstr>
      <vt:lpstr>R Markdown</vt:lpstr>
      <vt:lpstr>Knitr Package</vt:lpstr>
      <vt:lpstr>R Markdown &amp; Knitr </vt:lpstr>
      <vt:lpstr>Interactive Charts into Browser</vt:lpstr>
      <vt:lpstr>PowerPoint Presentation</vt:lpstr>
      <vt:lpstr>      rCharts</vt:lpstr>
      <vt:lpstr>      rCharts</vt:lpstr>
      <vt:lpstr>Interactive Charts + HTML</vt:lpstr>
      <vt:lpstr>Demo</vt:lpstr>
      <vt:lpstr>Code</vt:lpstr>
      <vt:lpstr>Code cont’</vt:lpstr>
      <vt:lpstr>Code cont’ </vt:lpstr>
      <vt:lpstr>Publish rCharts</vt:lpstr>
      <vt:lpstr>Q&amp;A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Visualizations</dc:title>
  <dc:creator>Jing Qiu</dc:creator>
  <cp:lastModifiedBy>Jing Qiu</cp:lastModifiedBy>
  <cp:revision>130</cp:revision>
  <dcterms:created xsi:type="dcterms:W3CDTF">2015-02-22T18:09:52Z</dcterms:created>
  <dcterms:modified xsi:type="dcterms:W3CDTF">2015-02-24T18:09:14Z</dcterms:modified>
</cp:coreProperties>
</file>