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9" r:id="rId4"/>
    <p:sldId id="263" r:id="rId5"/>
    <p:sldId id="259" r:id="rId6"/>
    <p:sldId id="262" r:id="rId7"/>
    <p:sldId id="277" r:id="rId8"/>
    <p:sldId id="284" r:id="rId9"/>
    <p:sldId id="285" r:id="rId10"/>
    <p:sldId id="280" r:id="rId11"/>
    <p:sldId id="257" r:id="rId12"/>
    <p:sldId id="287" r:id="rId13"/>
    <p:sldId id="274" r:id="rId14"/>
    <p:sldId id="286" r:id="rId15"/>
    <p:sldId id="288" r:id="rId16"/>
    <p:sldId id="496" r:id="rId17"/>
    <p:sldId id="497" r:id="rId18"/>
    <p:sldId id="258" r:id="rId19"/>
    <p:sldId id="260" r:id="rId20"/>
    <p:sldId id="261" r:id="rId21"/>
    <p:sldId id="498" r:id="rId22"/>
    <p:sldId id="264" r:id="rId23"/>
    <p:sldId id="499" r:id="rId24"/>
    <p:sldId id="267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2185" autoAdjust="0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1B90-EA2A-C84C-BFAA-0CA9626BE8D6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9CFBC-11CC-E14D-830A-5ED000E39812}">
      <dgm:prSet phldrT="[Text]" custT="1"/>
      <dgm:spPr/>
      <dgm:t>
        <a:bodyPr/>
        <a:lstStyle/>
        <a:p>
          <a:r>
            <a:rPr lang="en-US" sz="4400" dirty="0"/>
            <a:t>Data Science</a:t>
          </a:r>
        </a:p>
      </dgm:t>
    </dgm:pt>
    <dgm:pt modelId="{9BAB148C-A7B7-6542-B14B-C612C7F8F417}" type="parTrans" cxnId="{FD013A94-41ED-CA49-9AD3-2FAFE535EB35}">
      <dgm:prSet/>
      <dgm:spPr/>
      <dgm:t>
        <a:bodyPr/>
        <a:lstStyle/>
        <a:p>
          <a:endParaRPr lang="en-US"/>
        </a:p>
      </dgm:t>
    </dgm:pt>
    <dgm:pt modelId="{9DFD5D9D-58C8-634B-A630-956909F29EA9}" type="sibTrans" cxnId="{FD013A94-41ED-CA49-9AD3-2FAFE535EB35}">
      <dgm:prSet/>
      <dgm:spPr/>
      <dgm:t>
        <a:bodyPr/>
        <a:lstStyle/>
        <a:p>
          <a:endParaRPr lang="en-US"/>
        </a:p>
      </dgm:t>
    </dgm:pt>
    <dgm:pt modelId="{BB8F299A-F360-794F-8F64-D6A679102EA9}">
      <dgm:prSet phldrT="[Text]" custT="1"/>
      <dgm:spPr/>
      <dgm:t>
        <a:bodyPr/>
        <a:lstStyle/>
        <a:p>
          <a:r>
            <a:rPr lang="en-US" sz="2400"/>
            <a:t>Humanities</a:t>
          </a:r>
          <a:endParaRPr lang="en-US" sz="2400" dirty="0"/>
        </a:p>
      </dgm:t>
    </dgm:pt>
    <dgm:pt modelId="{4A5A21C2-735C-674D-B1E4-47E731AA66D8}" type="parTrans" cxnId="{4D4740E3-1B62-B84A-B195-B691005870D3}">
      <dgm:prSet/>
      <dgm:spPr/>
      <dgm:t>
        <a:bodyPr/>
        <a:lstStyle/>
        <a:p>
          <a:endParaRPr lang="en-US"/>
        </a:p>
      </dgm:t>
    </dgm:pt>
    <dgm:pt modelId="{6C279D66-11D4-4F4B-BB21-E6DE3EF7377A}" type="sibTrans" cxnId="{4D4740E3-1B62-B84A-B195-B691005870D3}">
      <dgm:prSet/>
      <dgm:spPr/>
      <dgm:t>
        <a:bodyPr/>
        <a:lstStyle/>
        <a:p>
          <a:endParaRPr lang="en-US"/>
        </a:p>
      </dgm:t>
    </dgm:pt>
    <dgm:pt modelId="{08EF0773-678A-7D45-921C-1F190E93933D}">
      <dgm:prSet phldrT="[Text]" custT="1"/>
      <dgm:spPr/>
      <dgm:t>
        <a:bodyPr/>
        <a:lstStyle/>
        <a:p>
          <a:r>
            <a:rPr lang="en-US" sz="2400" dirty="0"/>
            <a:t>Machine/ Statistical Learning</a:t>
          </a:r>
        </a:p>
      </dgm:t>
    </dgm:pt>
    <dgm:pt modelId="{220A3B37-776E-2B48-A9C9-1F7C247CA887}" type="parTrans" cxnId="{968DCAD2-509D-E646-BBBF-BA2245DDBA38}">
      <dgm:prSet/>
      <dgm:spPr/>
      <dgm:t>
        <a:bodyPr/>
        <a:lstStyle/>
        <a:p>
          <a:endParaRPr lang="en-US"/>
        </a:p>
      </dgm:t>
    </dgm:pt>
    <dgm:pt modelId="{E530E482-4662-7F43-B159-4CCD47BFA5E4}" type="sibTrans" cxnId="{968DCAD2-509D-E646-BBBF-BA2245DDBA38}">
      <dgm:prSet/>
      <dgm:spPr/>
      <dgm:t>
        <a:bodyPr/>
        <a:lstStyle/>
        <a:p>
          <a:endParaRPr lang="en-US"/>
        </a:p>
      </dgm:t>
    </dgm:pt>
    <dgm:pt modelId="{B946E8E1-ECF1-CB4C-BA72-1770DA0E9C0D}">
      <dgm:prSet phldrT="[Text]" custT="1"/>
      <dgm:spPr/>
      <dgm:t>
        <a:bodyPr/>
        <a:lstStyle/>
        <a:p>
          <a:r>
            <a:rPr lang="en-US" sz="2400" dirty="0"/>
            <a:t>Application Domain Expertise</a:t>
          </a:r>
        </a:p>
      </dgm:t>
    </dgm:pt>
    <dgm:pt modelId="{142EE61A-515B-8F4D-8E73-49BEBE6B1952}" type="parTrans" cxnId="{42FA6FE9-1FA9-5244-BAC8-AD193179D23B}">
      <dgm:prSet/>
      <dgm:spPr/>
      <dgm:t>
        <a:bodyPr/>
        <a:lstStyle/>
        <a:p>
          <a:endParaRPr lang="en-US"/>
        </a:p>
      </dgm:t>
    </dgm:pt>
    <dgm:pt modelId="{E2568C35-9980-CD41-8636-44F5D91EB4D0}" type="sibTrans" cxnId="{42FA6FE9-1FA9-5244-BAC8-AD193179D23B}">
      <dgm:prSet/>
      <dgm:spPr/>
      <dgm:t>
        <a:bodyPr/>
        <a:lstStyle/>
        <a:p>
          <a:endParaRPr lang="en-US"/>
        </a:p>
      </dgm:t>
    </dgm:pt>
    <dgm:pt modelId="{1481C309-22B9-814E-8859-8FF59C8CB701}">
      <dgm:prSet phldrT="[Text]" custT="1"/>
      <dgm:spPr/>
      <dgm:t>
        <a:bodyPr/>
        <a:lstStyle/>
        <a:p>
          <a:r>
            <a:rPr lang="en-US" sz="2400" dirty="0"/>
            <a:t>Visualization</a:t>
          </a:r>
        </a:p>
      </dgm:t>
    </dgm:pt>
    <dgm:pt modelId="{F4432632-1366-3043-A1FF-3986F7F18531}" type="parTrans" cxnId="{1C741E51-8416-374D-9A3D-642F1111C622}">
      <dgm:prSet/>
      <dgm:spPr/>
      <dgm:t>
        <a:bodyPr/>
        <a:lstStyle/>
        <a:p>
          <a:endParaRPr lang="en-US"/>
        </a:p>
      </dgm:t>
    </dgm:pt>
    <dgm:pt modelId="{479DC40B-C01A-D54F-8CF4-B7BFB7C30AEA}" type="sibTrans" cxnId="{1C741E51-8416-374D-9A3D-642F1111C622}">
      <dgm:prSet/>
      <dgm:spPr/>
      <dgm:t>
        <a:bodyPr/>
        <a:lstStyle/>
        <a:p>
          <a:endParaRPr lang="en-US"/>
        </a:p>
      </dgm:t>
    </dgm:pt>
    <dgm:pt modelId="{38A80668-E9E2-7B45-A99D-4AFA31D3FA42}">
      <dgm:prSet phldrT="[Text]" custT="1"/>
      <dgm:spPr/>
      <dgm:t>
        <a:bodyPr/>
        <a:lstStyle/>
        <a:p>
          <a:r>
            <a:rPr lang="en-US" sz="2300" dirty="0"/>
            <a:t>Mathematical Optimization</a:t>
          </a:r>
        </a:p>
      </dgm:t>
    </dgm:pt>
    <dgm:pt modelId="{8F2C31DC-1AD5-9C4A-A061-4F15B9D7C8A2}" type="parTrans" cxnId="{2719AD0D-F267-4749-8932-C39E8E85492F}">
      <dgm:prSet/>
      <dgm:spPr/>
      <dgm:t>
        <a:bodyPr/>
        <a:lstStyle/>
        <a:p>
          <a:endParaRPr lang="en-US"/>
        </a:p>
      </dgm:t>
    </dgm:pt>
    <dgm:pt modelId="{C5B5B5DB-19B3-9944-86AA-67F56A956F80}" type="sibTrans" cxnId="{2719AD0D-F267-4749-8932-C39E8E85492F}">
      <dgm:prSet/>
      <dgm:spPr/>
      <dgm:t>
        <a:bodyPr/>
        <a:lstStyle/>
        <a:p>
          <a:endParaRPr lang="en-US"/>
        </a:p>
      </dgm:t>
    </dgm:pt>
    <dgm:pt modelId="{3448499B-4E8E-B34E-BA7E-DE6B2089AEE4}">
      <dgm:prSet phldrT="[Text]" custT="1"/>
      <dgm:spPr/>
      <dgm:t>
        <a:bodyPr/>
        <a:lstStyle/>
        <a:p>
          <a:r>
            <a:rPr lang="en-US" sz="2400" dirty="0"/>
            <a:t>Social Science</a:t>
          </a:r>
        </a:p>
      </dgm:t>
    </dgm:pt>
    <dgm:pt modelId="{AEAA2BB0-E7F1-8345-8C9F-984A707EB904}" type="parTrans" cxnId="{45B88037-A8D1-BC44-86D6-473FF08FDC7B}">
      <dgm:prSet/>
      <dgm:spPr/>
      <dgm:t>
        <a:bodyPr/>
        <a:lstStyle/>
        <a:p>
          <a:endParaRPr lang="en-US"/>
        </a:p>
      </dgm:t>
    </dgm:pt>
    <dgm:pt modelId="{C58EDB75-093F-5E40-81A2-14D8BDF45972}" type="sibTrans" cxnId="{45B88037-A8D1-BC44-86D6-473FF08FDC7B}">
      <dgm:prSet/>
      <dgm:spPr/>
      <dgm:t>
        <a:bodyPr/>
        <a:lstStyle/>
        <a:p>
          <a:endParaRPr lang="en-US"/>
        </a:p>
      </dgm:t>
    </dgm:pt>
    <dgm:pt modelId="{494C0ED0-9575-0C4B-8B17-30E47AFD16A3}">
      <dgm:prSet phldrT="[Text]" custT="1"/>
      <dgm:spPr/>
      <dgm:t>
        <a:bodyPr/>
        <a:lstStyle/>
        <a:p>
          <a:r>
            <a:rPr lang="en-US" sz="2400" dirty="0"/>
            <a:t>Law</a:t>
          </a:r>
        </a:p>
      </dgm:t>
    </dgm:pt>
    <dgm:pt modelId="{2EA8D563-941A-A242-88F4-B05640AE5759}" type="parTrans" cxnId="{901F2507-990D-AF48-96A0-6AA527E5E181}">
      <dgm:prSet/>
      <dgm:spPr/>
      <dgm:t>
        <a:bodyPr/>
        <a:lstStyle/>
        <a:p>
          <a:endParaRPr lang="en-US"/>
        </a:p>
      </dgm:t>
    </dgm:pt>
    <dgm:pt modelId="{794AC010-64F7-364C-B338-4EF47AC76E12}" type="sibTrans" cxnId="{901F2507-990D-AF48-96A0-6AA527E5E181}">
      <dgm:prSet/>
      <dgm:spPr/>
      <dgm:t>
        <a:bodyPr/>
        <a:lstStyle/>
        <a:p>
          <a:endParaRPr lang="en-US"/>
        </a:p>
      </dgm:t>
    </dgm:pt>
    <dgm:pt modelId="{F3DD4F4E-E2EB-7D48-A69B-399C6E9AE0CF}">
      <dgm:prSet phldrT="[Text]" custT="1"/>
      <dgm:spPr/>
      <dgm:t>
        <a:bodyPr/>
        <a:lstStyle/>
        <a:p>
          <a:r>
            <a:rPr lang="en-US" sz="2400" dirty="0"/>
            <a:t>Data Management</a:t>
          </a:r>
        </a:p>
      </dgm:t>
    </dgm:pt>
    <dgm:pt modelId="{E27F7AB5-034C-CE42-B5F1-55F3523CC5C8}" type="parTrans" cxnId="{E4922B3F-8B36-974B-A88A-F345CF466A35}">
      <dgm:prSet/>
      <dgm:spPr/>
      <dgm:t>
        <a:bodyPr/>
        <a:lstStyle/>
        <a:p>
          <a:endParaRPr lang="en-US"/>
        </a:p>
      </dgm:t>
    </dgm:pt>
    <dgm:pt modelId="{B077EF01-2C3F-E84B-8724-A179494AA25C}" type="sibTrans" cxnId="{E4922B3F-8B36-974B-A88A-F345CF466A35}">
      <dgm:prSet/>
      <dgm:spPr/>
      <dgm:t>
        <a:bodyPr/>
        <a:lstStyle/>
        <a:p>
          <a:endParaRPr lang="en-US"/>
        </a:p>
      </dgm:t>
    </dgm:pt>
    <dgm:pt modelId="{920842F3-3BF4-7D49-A1B2-423233023982}" type="pres">
      <dgm:prSet presAssocID="{DCEA1B90-EA2A-C84C-BFAA-0CA9626BE8D6}" presName="composite" presStyleCnt="0">
        <dgm:presLayoutVars>
          <dgm:chMax val="1"/>
          <dgm:dir/>
          <dgm:resizeHandles val="exact"/>
        </dgm:presLayoutVars>
      </dgm:prSet>
      <dgm:spPr/>
    </dgm:pt>
    <dgm:pt modelId="{E8E4489F-13F0-CA44-8DEF-ED7E94A0330B}" type="pres">
      <dgm:prSet presAssocID="{DCEA1B90-EA2A-C84C-BFAA-0CA9626BE8D6}" presName="radial" presStyleCnt="0">
        <dgm:presLayoutVars>
          <dgm:animLvl val="ctr"/>
        </dgm:presLayoutVars>
      </dgm:prSet>
      <dgm:spPr/>
    </dgm:pt>
    <dgm:pt modelId="{86D4A9B0-F842-F04A-8828-9C8BAD1CA468}" type="pres">
      <dgm:prSet presAssocID="{6B29CFBC-11CC-E14D-830A-5ED000E39812}" presName="centerShape" presStyleLbl="vennNode1" presStyleIdx="0" presStyleCnt="9"/>
      <dgm:spPr/>
    </dgm:pt>
    <dgm:pt modelId="{372E8B1C-716E-AB4E-BB8D-BACCFACDAB10}" type="pres">
      <dgm:prSet presAssocID="{BB8F299A-F360-794F-8F64-D6A679102EA9}" presName="node" presStyleLbl="vennNode1" presStyleIdx="1" presStyleCnt="9" custScaleX="153215" custScaleY="144761">
        <dgm:presLayoutVars>
          <dgm:bulletEnabled val="1"/>
        </dgm:presLayoutVars>
      </dgm:prSet>
      <dgm:spPr/>
    </dgm:pt>
    <dgm:pt modelId="{17FDFA60-D7E4-E947-B32B-6358B43B49A5}" type="pres">
      <dgm:prSet presAssocID="{08EF0773-678A-7D45-921C-1F190E93933D}" presName="node" presStyleLbl="vennNode1" presStyleIdx="2" presStyleCnt="9" custScaleX="153215" custScaleY="144761">
        <dgm:presLayoutVars>
          <dgm:bulletEnabled val="1"/>
        </dgm:presLayoutVars>
      </dgm:prSet>
      <dgm:spPr/>
    </dgm:pt>
    <dgm:pt modelId="{63D1C83A-101B-F34F-B305-D4F11CC61C5D}" type="pres">
      <dgm:prSet presAssocID="{B946E8E1-ECF1-CB4C-BA72-1770DA0E9C0D}" presName="node" presStyleLbl="vennNode1" presStyleIdx="3" presStyleCnt="9" custScaleX="153215" custScaleY="144761">
        <dgm:presLayoutVars>
          <dgm:bulletEnabled val="1"/>
        </dgm:presLayoutVars>
      </dgm:prSet>
      <dgm:spPr/>
    </dgm:pt>
    <dgm:pt modelId="{47C055FA-9F0D-6D49-BC08-8FA7178D7821}" type="pres">
      <dgm:prSet presAssocID="{1481C309-22B9-814E-8859-8FF59C8CB701}" presName="node" presStyleLbl="vennNode1" presStyleIdx="4" presStyleCnt="9" custScaleX="178052" custScaleY="144761">
        <dgm:presLayoutVars>
          <dgm:bulletEnabled val="1"/>
        </dgm:presLayoutVars>
      </dgm:prSet>
      <dgm:spPr/>
    </dgm:pt>
    <dgm:pt modelId="{28AAAF95-F62F-EE49-A9C6-4E4F237FAB26}" type="pres">
      <dgm:prSet presAssocID="{38A80668-E9E2-7B45-A99D-4AFA31D3FA42}" presName="node" presStyleLbl="vennNode1" presStyleIdx="5" presStyleCnt="9" custScaleX="192060" custScaleY="144838">
        <dgm:presLayoutVars>
          <dgm:bulletEnabled val="1"/>
        </dgm:presLayoutVars>
      </dgm:prSet>
      <dgm:spPr/>
    </dgm:pt>
    <dgm:pt modelId="{971D86F1-44B1-6E45-8156-436FDCC69EE7}" type="pres">
      <dgm:prSet presAssocID="{3448499B-4E8E-B34E-BA7E-DE6B2089AEE4}" presName="node" presStyleLbl="vennNode1" presStyleIdx="6" presStyleCnt="9" custScaleX="153114" custScaleY="144838">
        <dgm:presLayoutVars>
          <dgm:bulletEnabled val="1"/>
        </dgm:presLayoutVars>
      </dgm:prSet>
      <dgm:spPr/>
    </dgm:pt>
    <dgm:pt modelId="{5FD3D669-5A86-584B-A12C-3160731F1A1F}" type="pres">
      <dgm:prSet presAssocID="{494C0ED0-9575-0C4B-8B17-30E47AFD16A3}" presName="node" presStyleLbl="vennNode1" presStyleIdx="7" presStyleCnt="9" custScaleX="153114" custScaleY="144838">
        <dgm:presLayoutVars>
          <dgm:bulletEnabled val="1"/>
        </dgm:presLayoutVars>
      </dgm:prSet>
      <dgm:spPr/>
    </dgm:pt>
    <dgm:pt modelId="{88C2AD4B-586D-1F4B-9613-B7044986524B}" type="pres">
      <dgm:prSet presAssocID="{F3DD4F4E-E2EB-7D48-A69B-399C6E9AE0CF}" presName="node" presStyleLbl="vennNode1" presStyleIdx="8" presStyleCnt="9" custScaleX="170365" custScaleY="144838">
        <dgm:presLayoutVars>
          <dgm:bulletEnabled val="1"/>
        </dgm:presLayoutVars>
      </dgm:prSet>
      <dgm:spPr/>
    </dgm:pt>
  </dgm:ptLst>
  <dgm:cxnLst>
    <dgm:cxn modelId="{16A1FA01-7204-3248-92E4-353BB58C6DC3}" type="presOf" srcId="{08EF0773-678A-7D45-921C-1F190E93933D}" destId="{17FDFA60-D7E4-E947-B32B-6358B43B49A5}" srcOrd="0" destOrd="0" presId="urn:microsoft.com/office/officeart/2005/8/layout/radial3"/>
    <dgm:cxn modelId="{901F2507-990D-AF48-96A0-6AA527E5E181}" srcId="{6B29CFBC-11CC-E14D-830A-5ED000E39812}" destId="{494C0ED0-9575-0C4B-8B17-30E47AFD16A3}" srcOrd="6" destOrd="0" parTransId="{2EA8D563-941A-A242-88F4-B05640AE5759}" sibTransId="{794AC010-64F7-364C-B338-4EF47AC76E12}"/>
    <dgm:cxn modelId="{2719AD0D-F267-4749-8932-C39E8E85492F}" srcId="{6B29CFBC-11CC-E14D-830A-5ED000E39812}" destId="{38A80668-E9E2-7B45-A99D-4AFA31D3FA42}" srcOrd="4" destOrd="0" parTransId="{8F2C31DC-1AD5-9C4A-A061-4F15B9D7C8A2}" sibTransId="{C5B5B5DB-19B3-9944-86AA-67F56A956F80}"/>
    <dgm:cxn modelId="{45B88037-A8D1-BC44-86D6-473FF08FDC7B}" srcId="{6B29CFBC-11CC-E14D-830A-5ED000E39812}" destId="{3448499B-4E8E-B34E-BA7E-DE6B2089AEE4}" srcOrd="5" destOrd="0" parTransId="{AEAA2BB0-E7F1-8345-8C9F-984A707EB904}" sibTransId="{C58EDB75-093F-5E40-81A2-14D8BDF45972}"/>
    <dgm:cxn modelId="{E4922B3F-8B36-974B-A88A-F345CF466A35}" srcId="{6B29CFBC-11CC-E14D-830A-5ED000E39812}" destId="{F3DD4F4E-E2EB-7D48-A69B-399C6E9AE0CF}" srcOrd="7" destOrd="0" parTransId="{E27F7AB5-034C-CE42-B5F1-55F3523CC5C8}" sibTransId="{B077EF01-2C3F-E84B-8724-A179494AA25C}"/>
    <dgm:cxn modelId="{1C741E51-8416-374D-9A3D-642F1111C622}" srcId="{6B29CFBC-11CC-E14D-830A-5ED000E39812}" destId="{1481C309-22B9-814E-8859-8FF59C8CB701}" srcOrd="3" destOrd="0" parTransId="{F4432632-1366-3043-A1FF-3986F7F18531}" sibTransId="{479DC40B-C01A-D54F-8CF4-B7BFB7C30AEA}"/>
    <dgm:cxn modelId="{B6CE1A62-B0BA-424F-B655-94E28B6806BE}" type="presOf" srcId="{F3DD4F4E-E2EB-7D48-A69B-399C6E9AE0CF}" destId="{88C2AD4B-586D-1F4B-9613-B7044986524B}" srcOrd="0" destOrd="0" presId="urn:microsoft.com/office/officeart/2005/8/layout/radial3"/>
    <dgm:cxn modelId="{DE204068-28E1-B645-9E6B-BB65CC389B9F}" type="presOf" srcId="{3448499B-4E8E-B34E-BA7E-DE6B2089AEE4}" destId="{971D86F1-44B1-6E45-8156-436FDCC69EE7}" srcOrd="0" destOrd="0" presId="urn:microsoft.com/office/officeart/2005/8/layout/radial3"/>
    <dgm:cxn modelId="{E7E15489-1F47-BA48-9EC3-BB6C7D66F361}" type="presOf" srcId="{6B29CFBC-11CC-E14D-830A-5ED000E39812}" destId="{86D4A9B0-F842-F04A-8828-9C8BAD1CA468}" srcOrd="0" destOrd="0" presId="urn:microsoft.com/office/officeart/2005/8/layout/radial3"/>
    <dgm:cxn modelId="{FD013A94-41ED-CA49-9AD3-2FAFE535EB35}" srcId="{DCEA1B90-EA2A-C84C-BFAA-0CA9626BE8D6}" destId="{6B29CFBC-11CC-E14D-830A-5ED000E39812}" srcOrd="0" destOrd="0" parTransId="{9BAB148C-A7B7-6542-B14B-C612C7F8F417}" sibTransId="{9DFD5D9D-58C8-634B-A630-956909F29EA9}"/>
    <dgm:cxn modelId="{7F3F4B98-5118-7045-BE3A-627C063700E9}" type="presOf" srcId="{DCEA1B90-EA2A-C84C-BFAA-0CA9626BE8D6}" destId="{920842F3-3BF4-7D49-A1B2-423233023982}" srcOrd="0" destOrd="0" presId="urn:microsoft.com/office/officeart/2005/8/layout/radial3"/>
    <dgm:cxn modelId="{DBFDFB9F-70A6-ED40-8C9D-BC9F67BD9D5C}" type="presOf" srcId="{B946E8E1-ECF1-CB4C-BA72-1770DA0E9C0D}" destId="{63D1C83A-101B-F34F-B305-D4F11CC61C5D}" srcOrd="0" destOrd="0" presId="urn:microsoft.com/office/officeart/2005/8/layout/radial3"/>
    <dgm:cxn modelId="{6B8EB0AB-1815-6A46-BC69-29D81AC4DA2A}" type="presOf" srcId="{494C0ED0-9575-0C4B-8B17-30E47AFD16A3}" destId="{5FD3D669-5A86-584B-A12C-3160731F1A1F}" srcOrd="0" destOrd="0" presId="urn:microsoft.com/office/officeart/2005/8/layout/radial3"/>
    <dgm:cxn modelId="{DA053EAC-5577-E344-866A-D1A46AACE1C8}" type="presOf" srcId="{1481C309-22B9-814E-8859-8FF59C8CB701}" destId="{47C055FA-9F0D-6D49-BC08-8FA7178D7821}" srcOrd="0" destOrd="0" presId="urn:microsoft.com/office/officeart/2005/8/layout/radial3"/>
    <dgm:cxn modelId="{9CC66BAE-DA9A-C847-9EA4-62B97CA24A1B}" type="presOf" srcId="{38A80668-E9E2-7B45-A99D-4AFA31D3FA42}" destId="{28AAAF95-F62F-EE49-A9C6-4E4F237FAB26}" srcOrd="0" destOrd="0" presId="urn:microsoft.com/office/officeart/2005/8/layout/radial3"/>
    <dgm:cxn modelId="{968DCAD2-509D-E646-BBBF-BA2245DDBA38}" srcId="{6B29CFBC-11CC-E14D-830A-5ED000E39812}" destId="{08EF0773-678A-7D45-921C-1F190E93933D}" srcOrd="1" destOrd="0" parTransId="{220A3B37-776E-2B48-A9C9-1F7C247CA887}" sibTransId="{E530E482-4662-7F43-B159-4CCD47BFA5E4}"/>
    <dgm:cxn modelId="{4D4740E3-1B62-B84A-B195-B691005870D3}" srcId="{6B29CFBC-11CC-E14D-830A-5ED000E39812}" destId="{BB8F299A-F360-794F-8F64-D6A679102EA9}" srcOrd="0" destOrd="0" parTransId="{4A5A21C2-735C-674D-B1E4-47E731AA66D8}" sibTransId="{6C279D66-11D4-4F4B-BB21-E6DE3EF7377A}"/>
    <dgm:cxn modelId="{8F5297E7-E31C-E74E-8649-A2AC15D043F6}" type="presOf" srcId="{BB8F299A-F360-794F-8F64-D6A679102EA9}" destId="{372E8B1C-716E-AB4E-BB8D-BACCFACDAB10}" srcOrd="0" destOrd="0" presId="urn:microsoft.com/office/officeart/2005/8/layout/radial3"/>
    <dgm:cxn modelId="{42FA6FE9-1FA9-5244-BAC8-AD193179D23B}" srcId="{6B29CFBC-11CC-E14D-830A-5ED000E39812}" destId="{B946E8E1-ECF1-CB4C-BA72-1770DA0E9C0D}" srcOrd="2" destOrd="0" parTransId="{142EE61A-515B-8F4D-8E73-49BEBE6B1952}" sibTransId="{E2568C35-9980-CD41-8636-44F5D91EB4D0}"/>
    <dgm:cxn modelId="{DC943714-5BB0-3B44-A50D-1A5F2B2EE40D}" type="presParOf" srcId="{920842F3-3BF4-7D49-A1B2-423233023982}" destId="{E8E4489F-13F0-CA44-8DEF-ED7E94A0330B}" srcOrd="0" destOrd="0" presId="urn:microsoft.com/office/officeart/2005/8/layout/radial3"/>
    <dgm:cxn modelId="{E2343A63-287C-BC4E-905E-43586DCD8EAC}" type="presParOf" srcId="{E8E4489F-13F0-CA44-8DEF-ED7E94A0330B}" destId="{86D4A9B0-F842-F04A-8828-9C8BAD1CA468}" srcOrd="0" destOrd="0" presId="urn:microsoft.com/office/officeart/2005/8/layout/radial3"/>
    <dgm:cxn modelId="{8B278CCF-55DC-7043-8D30-FE6D1A564F72}" type="presParOf" srcId="{E8E4489F-13F0-CA44-8DEF-ED7E94A0330B}" destId="{372E8B1C-716E-AB4E-BB8D-BACCFACDAB10}" srcOrd="1" destOrd="0" presId="urn:microsoft.com/office/officeart/2005/8/layout/radial3"/>
    <dgm:cxn modelId="{C889A9E2-CE70-E94A-9541-F3F40B25275D}" type="presParOf" srcId="{E8E4489F-13F0-CA44-8DEF-ED7E94A0330B}" destId="{17FDFA60-D7E4-E947-B32B-6358B43B49A5}" srcOrd="2" destOrd="0" presId="urn:microsoft.com/office/officeart/2005/8/layout/radial3"/>
    <dgm:cxn modelId="{48DAC09A-E6D3-124A-BBC5-677B4F2C73E1}" type="presParOf" srcId="{E8E4489F-13F0-CA44-8DEF-ED7E94A0330B}" destId="{63D1C83A-101B-F34F-B305-D4F11CC61C5D}" srcOrd="3" destOrd="0" presId="urn:microsoft.com/office/officeart/2005/8/layout/radial3"/>
    <dgm:cxn modelId="{CAFA671E-E929-B54E-8E46-D802D1BD149B}" type="presParOf" srcId="{E8E4489F-13F0-CA44-8DEF-ED7E94A0330B}" destId="{47C055FA-9F0D-6D49-BC08-8FA7178D7821}" srcOrd="4" destOrd="0" presId="urn:microsoft.com/office/officeart/2005/8/layout/radial3"/>
    <dgm:cxn modelId="{54A13995-8911-7F47-9E9B-538A9949647F}" type="presParOf" srcId="{E8E4489F-13F0-CA44-8DEF-ED7E94A0330B}" destId="{28AAAF95-F62F-EE49-A9C6-4E4F237FAB26}" srcOrd="5" destOrd="0" presId="urn:microsoft.com/office/officeart/2005/8/layout/radial3"/>
    <dgm:cxn modelId="{6F02D99B-2158-7743-A828-8832BFE1CD0E}" type="presParOf" srcId="{E8E4489F-13F0-CA44-8DEF-ED7E94A0330B}" destId="{971D86F1-44B1-6E45-8156-436FDCC69EE7}" srcOrd="6" destOrd="0" presId="urn:microsoft.com/office/officeart/2005/8/layout/radial3"/>
    <dgm:cxn modelId="{5F44283D-A69D-4A48-AA9C-B44DA996C700}" type="presParOf" srcId="{E8E4489F-13F0-CA44-8DEF-ED7E94A0330B}" destId="{5FD3D669-5A86-584B-A12C-3160731F1A1F}" srcOrd="7" destOrd="0" presId="urn:microsoft.com/office/officeart/2005/8/layout/radial3"/>
    <dgm:cxn modelId="{4C81EAF2-BB16-8440-A28A-8AC0EFAE782E}" type="presParOf" srcId="{E8E4489F-13F0-CA44-8DEF-ED7E94A0330B}" destId="{88C2AD4B-586D-1F4B-9613-B7044986524B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30F84-2AB5-B040-8C8A-9D58A5773984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919D56E-AACE-494C-800B-ED3626658F1D}" type="pres">
      <dgm:prSet presAssocID="{A1730F84-2AB5-B040-8C8A-9D58A577398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B891C63-6D90-5742-9CF4-4867BF2DCE08}" type="presOf" srcId="{A1730F84-2AB5-B040-8C8A-9D58A5773984}" destId="{D919D56E-AACE-494C-800B-ED3626658F1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B8AA0F-6C3B-6A42-A493-9E9C769C4DD6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</dgm:pt>
    <dgm:pt modelId="{1A60E5D1-6C4D-0247-85A3-11011EE303E1}">
      <dgm:prSet phldrT="[Text]" custT="1"/>
      <dgm:spPr>
        <a:xfrm>
          <a:off x="3172" y="0"/>
          <a:ext cx="6491928" cy="500233"/>
        </a:xfrm>
        <a:prstGeom prst="chevron">
          <a:avLst/>
        </a:prstGeom>
      </dgm:spPr>
      <dgm:t>
        <a:bodyPr/>
        <a:lstStyle/>
        <a:p>
          <a:r>
            <a:rPr lang="en-US" sz="1600">
              <a:latin typeface="Arial" charset="0"/>
              <a:ea typeface="Arial" charset="0"/>
              <a:cs typeface="Arial" charset="0"/>
            </a:rPr>
            <a:t>Ethics, Policy &amp; Social Impact</a:t>
          </a:r>
          <a:endParaRPr lang="en-US" sz="1600" dirty="0">
            <a:latin typeface="Arial" charset="0"/>
            <a:ea typeface="Arial" charset="0"/>
            <a:cs typeface="Arial" charset="0"/>
          </a:endParaRPr>
        </a:p>
      </dgm:t>
    </dgm:pt>
    <dgm:pt modelId="{C8B67D31-A27B-3C4A-A921-4DEA6F22395B}" type="parTrans" cxnId="{0DE2865E-E381-C340-9E9F-2ED1CA6CB23C}">
      <dgm:prSet/>
      <dgm:spPr/>
      <dgm:t>
        <a:bodyPr/>
        <a:lstStyle/>
        <a:p>
          <a:endParaRPr lang="en-US" sz="1400">
            <a:latin typeface="Arial" charset="0"/>
            <a:ea typeface="Arial" charset="0"/>
            <a:cs typeface="Arial" charset="0"/>
          </a:endParaRPr>
        </a:p>
      </dgm:t>
    </dgm:pt>
    <dgm:pt modelId="{8330AC7A-2304-394E-82A6-A68FB3FF31BD}" type="sibTrans" cxnId="{0DE2865E-E381-C340-9E9F-2ED1CA6CB23C}">
      <dgm:prSet/>
      <dgm:spPr/>
      <dgm:t>
        <a:bodyPr/>
        <a:lstStyle/>
        <a:p>
          <a:endParaRPr lang="en-US" sz="1400">
            <a:latin typeface="Arial" charset="0"/>
            <a:ea typeface="Arial" charset="0"/>
            <a:cs typeface="Arial" charset="0"/>
          </a:endParaRPr>
        </a:p>
      </dgm:t>
    </dgm:pt>
    <dgm:pt modelId="{890C699E-3B60-6B43-827F-CC2182FF4C56}" type="pres">
      <dgm:prSet presAssocID="{7CB8AA0F-6C3B-6A42-A493-9E9C769C4DD6}" presName="Name0" presStyleCnt="0">
        <dgm:presLayoutVars>
          <dgm:dir/>
          <dgm:animLvl val="lvl"/>
          <dgm:resizeHandles val="exact"/>
        </dgm:presLayoutVars>
      </dgm:prSet>
      <dgm:spPr/>
    </dgm:pt>
    <dgm:pt modelId="{7D95D0F9-5EBA-174F-A1E7-80AC0ADF7A5B}" type="pres">
      <dgm:prSet presAssocID="{1A60E5D1-6C4D-0247-85A3-11011EE303E1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39F0DC1B-7D9F-A849-AF7E-CE85565E7256}" type="presOf" srcId="{1A60E5D1-6C4D-0247-85A3-11011EE303E1}" destId="{7D95D0F9-5EBA-174F-A1E7-80AC0ADF7A5B}" srcOrd="0" destOrd="0" presId="urn:microsoft.com/office/officeart/2005/8/layout/chevron1"/>
    <dgm:cxn modelId="{0DE2865E-E381-C340-9E9F-2ED1CA6CB23C}" srcId="{7CB8AA0F-6C3B-6A42-A493-9E9C769C4DD6}" destId="{1A60E5D1-6C4D-0247-85A3-11011EE303E1}" srcOrd="0" destOrd="0" parTransId="{C8B67D31-A27B-3C4A-A921-4DEA6F22395B}" sibTransId="{8330AC7A-2304-394E-82A6-A68FB3FF31BD}"/>
    <dgm:cxn modelId="{C0F848CD-3FF8-B14C-89DE-2114F6067C8A}" type="presOf" srcId="{7CB8AA0F-6C3B-6A42-A493-9E9C769C4DD6}" destId="{890C699E-3B60-6B43-827F-CC2182FF4C56}" srcOrd="0" destOrd="0" presId="urn:microsoft.com/office/officeart/2005/8/layout/chevron1"/>
    <dgm:cxn modelId="{9F542309-5E5B-0145-9597-C08E9A9B58E2}" type="presParOf" srcId="{890C699E-3B60-6B43-827F-CC2182FF4C56}" destId="{7D95D0F9-5EBA-174F-A1E7-80AC0ADF7A5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B8AA0F-6C3B-6A42-A493-9E9C769C4DD6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</dgm:pt>
    <dgm:pt modelId="{1A60E5D1-6C4D-0247-85A3-11011EE303E1}">
      <dgm:prSet phldrT="[Text]" custT="1"/>
      <dgm:spPr>
        <a:xfrm>
          <a:off x="3172" y="0"/>
          <a:ext cx="6491928" cy="500233"/>
        </a:xfrm>
        <a:prstGeom prst="chevron">
          <a:avLst/>
        </a:prstGeom>
        <a:gradFill rotWithShape="0">
          <a:gsLst>
            <a:gs pos="0">
              <a:srgbClr val="E75497"/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</a:gradFill>
      </dgm:spPr>
      <dgm:t>
        <a:bodyPr/>
        <a:lstStyle/>
        <a:p>
          <a:r>
            <a:rPr lang="en-US" sz="1600" dirty="0">
              <a:latin typeface="Arial" charset="0"/>
              <a:ea typeface="Arial" charset="0"/>
              <a:cs typeface="Arial" charset="0"/>
            </a:rPr>
            <a:t>Data Security &amp; Privacy</a:t>
          </a:r>
        </a:p>
      </dgm:t>
    </dgm:pt>
    <dgm:pt modelId="{C8B67D31-A27B-3C4A-A921-4DEA6F22395B}" type="parTrans" cxnId="{0DE2865E-E381-C340-9E9F-2ED1CA6CB23C}">
      <dgm:prSet/>
      <dgm:spPr/>
      <dgm:t>
        <a:bodyPr/>
        <a:lstStyle/>
        <a:p>
          <a:endParaRPr lang="en-US" sz="1400">
            <a:latin typeface="Arial" charset="0"/>
            <a:ea typeface="Arial" charset="0"/>
            <a:cs typeface="Arial" charset="0"/>
          </a:endParaRPr>
        </a:p>
      </dgm:t>
    </dgm:pt>
    <dgm:pt modelId="{8330AC7A-2304-394E-82A6-A68FB3FF31BD}" type="sibTrans" cxnId="{0DE2865E-E381-C340-9E9F-2ED1CA6CB23C}">
      <dgm:prSet/>
      <dgm:spPr/>
      <dgm:t>
        <a:bodyPr/>
        <a:lstStyle/>
        <a:p>
          <a:endParaRPr lang="en-US" sz="1400">
            <a:latin typeface="Arial" charset="0"/>
            <a:ea typeface="Arial" charset="0"/>
            <a:cs typeface="Arial" charset="0"/>
          </a:endParaRPr>
        </a:p>
      </dgm:t>
    </dgm:pt>
    <dgm:pt modelId="{890C699E-3B60-6B43-827F-CC2182FF4C56}" type="pres">
      <dgm:prSet presAssocID="{7CB8AA0F-6C3B-6A42-A493-9E9C769C4DD6}" presName="Name0" presStyleCnt="0">
        <dgm:presLayoutVars>
          <dgm:dir/>
          <dgm:animLvl val="lvl"/>
          <dgm:resizeHandles val="exact"/>
        </dgm:presLayoutVars>
      </dgm:prSet>
      <dgm:spPr/>
    </dgm:pt>
    <dgm:pt modelId="{7D95D0F9-5EBA-174F-A1E7-80AC0ADF7A5B}" type="pres">
      <dgm:prSet presAssocID="{1A60E5D1-6C4D-0247-85A3-11011EE303E1}" presName="parTxOnly" presStyleLbl="node1" presStyleIdx="0" presStyleCnt="1" custLinFactY="1421" custLinFactNeighborX="5577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39F0DC1B-7D9F-A849-AF7E-CE85565E7256}" type="presOf" srcId="{1A60E5D1-6C4D-0247-85A3-11011EE303E1}" destId="{7D95D0F9-5EBA-174F-A1E7-80AC0ADF7A5B}" srcOrd="0" destOrd="0" presId="urn:microsoft.com/office/officeart/2005/8/layout/chevron1"/>
    <dgm:cxn modelId="{0DE2865E-E381-C340-9E9F-2ED1CA6CB23C}" srcId="{7CB8AA0F-6C3B-6A42-A493-9E9C769C4DD6}" destId="{1A60E5D1-6C4D-0247-85A3-11011EE303E1}" srcOrd="0" destOrd="0" parTransId="{C8B67D31-A27B-3C4A-A921-4DEA6F22395B}" sibTransId="{8330AC7A-2304-394E-82A6-A68FB3FF31BD}"/>
    <dgm:cxn modelId="{C0F848CD-3FF8-B14C-89DE-2114F6067C8A}" type="presOf" srcId="{7CB8AA0F-6C3B-6A42-A493-9E9C769C4DD6}" destId="{890C699E-3B60-6B43-827F-CC2182FF4C56}" srcOrd="0" destOrd="0" presId="urn:microsoft.com/office/officeart/2005/8/layout/chevron1"/>
    <dgm:cxn modelId="{9F542309-5E5B-0145-9597-C08E9A9B58E2}" type="presParOf" srcId="{890C699E-3B60-6B43-827F-CC2182FF4C56}" destId="{7D95D0F9-5EBA-174F-A1E7-80AC0ADF7A5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145098-65DC-404B-BC81-92BF1B51D819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8ABC84-185D-464C-A9CF-91DFD34A8208}">
      <dgm:prSet phldrT="[Text]"/>
      <dgm:spPr/>
      <dgm:t>
        <a:bodyPr/>
        <a:lstStyle/>
        <a:p>
          <a:r>
            <a:rPr lang="en-US" dirty="0"/>
            <a:t>Making Data Trustable &amp; Usable</a:t>
          </a:r>
        </a:p>
      </dgm:t>
    </dgm:pt>
    <dgm:pt modelId="{FE3ED772-1884-7B46-86A9-2E5FEDFAA0D6}" type="parTrans" cxnId="{146CD760-0B5B-1E40-B3E8-1EC7535370CE}">
      <dgm:prSet/>
      <dgm:spPr/>
      <dgm:t>
        <a:bodyPr/>
        <a:lstStyle/>
        <a:p>
          <a:endParaRPr lang="en-US"/>
        </a:p>
      </dgm:t>
    </dgm:pt>
    <dgm:pt modelId="{C911050B-89E7-EB4A-B38C-6C449F230A74}" type="sibTrans" cxnId="{146CD760-0B5B-1E40-B3E8-1EC7535370CE}">
      <dgm:prSet/>
      <dgm:spPr/>
      <dgm:t>
        <a:bodyPr/>
        <a:lstStyle/>
        <a:p>
          <a:endParaRPr lang="en-US"/>
        </a:p>
      </dgm:t>
    </dgm:pt>
    <dgm:pt modelId="{BC702F70-0BD6-5F4A-A61F-93CD5C15A7D8}">
      <dgm:prSet phldrT="[Text]"/>
      <dgm:spPr/>
      <dgm:t>
        <a:bodyPr/>
        <a:lstStyle/>
        <a:p>
          <a:r>
            <a:rPr lang="en-US" dirty="0"/>
            <a:t>Modelling &amp; Analysis</a:t>
          </a:r>
        </a:p>
      </dgm:t>
    </dgm:pt>
    <dgm:pt modelId="{4194C917-4026-6D4C-A3C0-124AE762A432}" type="parTrans" cxnId="{532D12B9-4048-A844-8867-E0ABC42C2AF6}">
      <dgm:prSet/>
      <dgm:spPr/>
      <dgm:t>
        <a:bodyPr/>
        <a:lstStyle/>
        <a:p>
          <a:endParaRPr lang="en-US"/>
        </a:p>
      </dgm:t>
    </dgm:pt>
    <dgm:pt modelId="{DF5C1EC7-7385-4946-9B0E-BDA31F510AA1}" type="sibTrans" cxnId="{532D12B9-4048-A844-8867-E0ABC42C2AF6}">
      <dgm:prSet/>
      <dgm:spPr/>
      <dgm:t>
        <a:bodyPr/>
        <a:lstStyle/>
        <a:p>
          <a:endParaRPr lang="en-US"/>
        </a:p>
      </dgm:t>
    </dgm:pt>
    <dgm:pt modelId="{7D1EDB57-BCFC-654C-B9EC-831BBF93D16C}">
      <dgm:prSet phldrT="[Text]"/>
      <dgm:spPr/>
      <dgm:t>
        <a:bodyPr/>
        <a:lstStyle/>
        <a:p>
          <a:r>
            <a:rPr lang="en-US" dirty="0"/>
            <a:t>Big Data Management</a:t>
          </a:r>
        </a:p>
      </dgm:t>
    </dgm:pt>
    <dgm:pt modelId="{AE20D6A9-42B5-B247-B41E-50917C664E33}" type="parTrans" cxnId="{31F1F3A2-8CDC-124F-8C20-B51BEC5AC3F0}">
      <dgm:prSet/>
      <dgm:spPr/>
      <dgm:t>
        <a:bodyPr/>
        <a:lstStyle/>
        <a:p>
          <a:endParaRPr lang="en-US"/>
        </a:p>
      </dgm:t>
    </dgm:pt>
    <dgm:pt modelId="{3EA7B3B1-EAD3-8148-ACCF-6D24D30426E6}" type="sibTrans" cxnId="{31F1F3A2-8CDC-124F-8C20-B51BEC5AC3F0}">
      <dgm:prSet/>
      <dgm:spPr/>
      <dgm:t>
        <a:bodyPr/>
        <a:lstStyle/>
        <a:p>
          <a:endParaRPr lang="en-US"/>
        </a:p>
      </dgm:t>
    </dgm:pt>
    <dgm:pt modelId="{20EB692E-1218-1E4B-AD5C-54AA0C033BC1}">
      <dgm:prSet/>
      <dgm:spPr/>
      <dgm:t>
        <a:bodyPr/>
        <a:lstStyle/>
        <a:p>
          <a:r>
            <a:rPr lang="en-US" dirty="0"/>
            <a:t>Data Visualization &amp; Dissemination</a:t>
          </a:r>
        </a:p>
      </dgm:t>
    </dgm:pt>
    <dgm:pt modelId="{FFAC6C0D-B1F1-C241-9E0B-E33721A0EA9C}" type="parTrans" cxnId="{4AE7683D-CB89-F24E-80D5-4C4BE23F4C4F}">
      <dgm:prSet/>
      <dgm:spPr/>
      <dgm:t>
        <a:bodyPr/>
        <a:lstStyle/>
        <a:p>
          <a:endParaRPr lang="en-US"/>
        </a:p>
      </dgm:t>
    </dgm:pt>
    <dgm:pt modelId="{E3C8D4B1-2135-0A45-9DD4-EC17A709C906}" type="sibTrans" cxnId="{4AE7683D-CB89-F24E-80D5-4C4BE23F4C4F}">
      <dgm:prSet/>
      <dgm:spPr/>
      <dgm:t>
        <a:bodyPr/>
        <a:lstStyle/>
        <a:p>
          <a:endParaRPr lang="en-US"/>
        </a:p>
      </dgm:t>
    </dgm:pt>
    <dgm:pt modelId="{C899DA4E-5931-9E40-B7E0-A35022225DB2}" type="pres">
      <dgm:prSet presAssocID="{82145098-65DC-404B-BC81-92BF1B51D819}" presName="Name0" presStyleCnt="0">
        <dgm:presLayoutVars>
          <dgm:dir/>
          <dgm:resizeHandles val="exact"/>
        </dgm:presLayoutVars>
      </dgm:prSet>
      <dgm:spPr/>
    </dgm:pt>
    <dgm:pt modelId="{8FDC3B62-DB29-D544-9D7D-430E68213D21}" type="pres">
      <dgm:prSet presAssocID="{0B8ABC84-185D-464C-A9CF-91DFD34A8208}" presName="node" presStyleLbl="node1" presStyleIdx="0" presStyleCnt="4">
        <dgm:presLayoutVars>
          <dgm:bulletEnabled val="1"/>
        </dgm:presLayoutVars>
      </dgm:prSet>
      <dgm:spPr/>
    </dgm:pt>
    <dgm:pt modelId="{74F61F53-6D86-C447-966B-33E127B811D1}" type="pres">
      <dgm:prSet presAssocID="{C911050B-89E7-EB4A-B38C-6C449F230A74}" presName="sibTrans" presStyleLbl="sibTrans2D1" presStyleIdx="0" presStyleCnt="4"/>
      <dgm:spPr/>
    </dgm:pt>
    <dgm:pt modelId="{3F04FE74-AA99-B142-BE64-ADC857A97E59}" type="pres">
      <dgm:prSet presAssocID="{C911050B-89E7-EB4A-B38C-6C449F230A74}" presName="connectorText" presStyleLbl="sibTrans2D1" presStyleIdx="0" presStyleCnt="4"/>
      <dgm:spPr/>
    </dgm:pt>
    <dgm:pt modelId="{F35B4C8B-94F8-314B-9C31-B55C7D143F5D}" type="pres">
      <dgm:prSet presAssocID="{BC702F70-0BD6-5F4A-A61F-93CD5C15A7D8}" presName="node" presStyleLbl="node1" presStyleIdx="1" presStyleCnt="4">
        <dgm:presLayoutVars>
          <dgm:bulletEnabled val="1"/>
        </dgm:presLayoutVars>
      </dgm:prSet>
      <dgm:spPr/>
    </dgm:pt>
    <dgm:pt modelId="{8E024CCB-12D9-6F49-9744-DFF612CB2CF7}" type="pres">
      <dgm:prSet presAssocID="{DF5C1EC7-7385-4946-9B0E-BDA31F510AA1}" presName="sibTrans" presStyleLbl="sibTrans2D1" presStyleIdx="1" presStyleCnt="4"/>
      <dgm:spPr/>
    </dgm:pt>
    <dgm:pt modelId="{524A132B-1B77-7C42-98EC-F42106CAEA7B}" type="pres">
      <dgm:prSet presAssocID="{DF5C1EC7-7385-4946-9B0E-BDA31F510AA1}" presName="connectorText" presStyleLbl="sibTrans2D1" presStyleIdx="1" presStyleCnt="4"/>
      <dgm:spPr/>
    </dgm:pt>
    <dgm:pt modelId="{3E947D18-5D1C-244F-8BC6-2F56426724E0}" type="pres">
      <dgm:prSet presAssocID="{20EB692E-1218-1E4B-AD5C-54AA0C033BC1}" presName="node" presStyleLbl="node1" presStyleIdx="2" presStyleCnt="4">
        <dgm:presLayoutVars>
          <dgm:bulletEnabled val="1"/>
        </dgm:presLayoutVars>
      </dgm:prSet>
      <dgm:spPr/>
    </dgm:pt>
    <dgm:pt modelId="{CE7AF4FA-D5AE-E744-97A3-20DFC48541D7}" type="pres">
      <dgm:prSet presAssocID="{E3C8D4B1-2135-0A45-9DD4-EC17A709C906}" presName="sibTrans" presStyleLbl="sibTrans2D1" presStyleIdx="2" presStyleCnt="4"/>
      <dgm:spPr/>
    </dgm:pt>
    <dgm:pt modelId="{5740DF55-ADC9-744F-9FC1-B21E9983300B}" type="pres">
      <dgm:prSet presAssocID="{E3C8D4B1-2135-0A45-9DD4-EC17A709C906}" presName="connectorText" presStyleLbl="sibTrans2D1" presStyleIdx="2" presStyleCnt="4"/>
      <dgm:spPr/>
    </dgm:pt>
    <dgm:pt modelId="{374D7893-7D99-EE4E-9954-C7A381C34ABD}" type="pres">
      <dgm:prSet presAssocID="{7D1EDB57-BCFC-654C-B9EC-831BBF93D16C}" presName="node" presStyleLbl="node1" presStyleIdx="3" presStyleCnt="4">
        <dgm:presLayoutVars>
          <dgm:bulletEnabled val="1"/>
        </dgm:presLayoutVars>
      </dgm:prSet>
      <dgm:spPr/>
    </dgm:pt>
    <dgm:pt modelId="{02F47A09-2815-4A4F-87CC-8E0F21DF4A05}" type="pres">
      <dgm:prSet presAssocID="{3EA7B3B1-EAD3-8148-ACCF-6D24D30426E6}" presName="sibTrans" presStyleLbl="sibTrans2D1" presStyleIdx="3" presStyleCnt="4"/>
      <dgm:spPr/>
    </dgm:pt>
    <dgm:pt modelId="{A5C0DC9E-BF11-CB42-998D-8BB142C56F46}" type="pres">
      <dgm:prSet presAssocID="{3EA7B3B1-EAD3-8148-ACCF-6D24D30426E6}" presName="connectorText" presStyleLbl="sibTrans2D1" presStyleIdx="3" presStyleCnt="4"/>
      <dgm:spPr/>
    </dgm:pt>
  </dgm:ptLst>
  <dgm:cxnLst>
    <dgm:cxn modelId="{9ED0B700-C9ED-FB4D-B0E5-327737EC3D04}" type="presOf" srcId="{0B8ABC84-185D-464C-A9CF-91DFD34A8208}" destId="{8FDC3B62-DB29-D544-9D7D-430E68213D21}" srcOrd="0" destOrd="0" presId="urn:microsoft.com/office/officeart/2005/8/layout/cycle7"/>
    <dgm:cxn modelId="{3CA52607-6D06-F744-A88A-AF024ABF0DA5}" type="presOf" srcId="{E3C8D4B1-2135-0A45-9DD4-EC17A709C906}" destId="{CE7AF4FA-D5AE-E744-97A3-20DFC48541D7}" srcOrd="0" destOrd="0" presId="urn:microsoft.com/office/officeart/2005/8/layout/cycle7"/>
    <dgm:cxn modelId="{DC299C1B-D8C7-8541-BFC3-01E8200FD964}" type="presOf" srcId="{82145098-65DC-404B-BC81-92BF1B51D819}" destId="{C899DA4E-5931-9E40-B7E0-A35022225DB2}" srcOrd="0" destOrd="0" presId="urn:microsoft.com/office/officeart/2005/8/layout/cycle7"/>
    <dgm:cxn modelId="{AAD53C31-D977-DA4E-80FC-53F150C799A5}" type="presOf" srcId="{E3C8D4B1-2135-0A45-9DD4-EC17A709C906}" destId="{5740DF55-ADC9-744F-9FC1-B21E9983300B}" srcOrd="1" destOrd="0" presId="urn:microsoft.com/office/officeart/2005/8/layout/cycle7"/>
    <dgm:cxn modelId="{4AE7683D-CB89-F24E-80D5-4C4BE23F4C4F}" srcId="{82145098-65DC-404B-BC81-92BF1B51D819}" destId="{20EB692E-1218-1E4B-AD5C-54AA0C033BC1}" srcOrd="2" destOrd="0" parTransId="{FFAC6C0D-B1F1-C241-9E0B-E33721A0EA9C}" sibTransId="{E3C8D4B1-2135-0A45-9DD4-EC17A709C906}"/>
    <dgm:cxn modelId="{1EE67444-3AF1-9441-97ED-FC79ED10A1E1}" type="presOf" srcId="{3EA7B3B1-EAD3-8148-ACCF-6D24D30426E6}" destId="{A5C0DC9E-BF11-CB42-998D-8BB142C56F46}" srcOrd="1" destOrd="0" presId="urn:microsoft.com/office/officeart/2005/8/layout/cycle7"/>
    <dgm:cxn modelId="{146CD760-0B5B-1E40-B3E8-1EC7535370CE}" srcId="{82145098-65DC-404B-BC81-92BF1B51D819}" destId="{0B8ABC84-185D-464C-A9CF-91DFD34A8208}" srcOrd="0" destOrd="0" parTransId="{FE3ED772-1884-7B46-86A9-2E5FEDFAA0D6}" sibTransId="{C911050B-89E7-EB4A-B38C-6C449F230A74}"/>
    <dgm:cxn modelId="{1F13F86B-718A-7F42-B897-62F2B4752FC7}" type="presOf" srcId="{C911050B-89E7-EB4A-B38C-6C449F230A74}" destId="{74F61F53-6D86-C447-966B-33E127B811D1}" srcOrd="0" destOrd="0" presId="urn:microsoft.com/office/officeart/2005/8/layout/cycle7"/>
    <dgm:cxn modelId="{29925A7E-4C30-564C-8FC3-550E6A714450}" type="presOf" srcId="{DF5C1EC7-7385-4946-9B0E-BDA31F510AA1}" destId="{524A132B-1B77-7C42-98EC-F42106CAEA7B}" srcOrd="1" destOrd="0" presId="urn:microsoft.com/office/officeart/2005/8/layout/cycle7"/>
    <dgm:cxn modelId="{B21EDE81-39D6-6940-809D-82ECF86EA6F4}" type="presOf" srcId="{7D1EDB57-BCFC-654C-B9EC-831BBF93D16C}" destId="{374D7893-7D99-EE4E-9954-C7A381C34ABD}" srcOrd="0" destOrd="0" presId="urn:microsoft.com/office/officeart/2005/8/layout/cycle7"/>
    <dgm:cxn modelId="{63F80684-5E49-724D-B363-CB2B0E78FE01}" type="presOf" srcId="{20EB692E-1218-1E4B-AD5C-54AA0C033BC1}" destId="{3E947D18-5D1C-244F-8BC6-2F56426724E0}" srcOrd="0" destOrd="0" presId="urn:microsoft.com/office/officeart/2005/8/layout/cycle7"/>
    <dgm:cxn modelId="{8745B2A1-4066-B542-9003-1498909A583B}" type="presOf" srcId="{DF5C1EC7-7385-4946-9B0E-BDA31F510AA1}" destId="{8E024CCB-12D9-6F49-9744-DFF612CB2CF7}" srcOrd="0" destOrd="0" presId="urn:microsoft.com/office/officeart/2005/8/layout/cycle7"/>
    <dgm:cxn modelId="{31F1F3A2-8CDC-124F-8C20-B51BEC5AC3F0}" srcId="{82145098-65DC-404B-BC81-92BF1B51D819}" destId="{7D1EDB57-BCFC-654C-B9EC-831BBF93D16C}" srcOrd="3" destOrd="0" parTransId="{AE20D6A9-42B5-B247-B41E-50917C664E33}" sibTransId="{3EA7B3B1-EAD3-8148-ACCF-6D24D30426E6}"/>
    <dgm:cxn modelId="{591714B2-172C-DC4A-83ED-356771E98431}" type="presOf" srcId="{C911050B-89E7-EB4A-B38C-6C449F230A74}" destId="{3F04FE74-AA99-B142-BE64-ADC857A97E59}" srcOrd="1" destOrd="0" presId="urn:microsoft.com/office/officeart/2005/8/layout/cycle7"/>
    <dgm:cxn modelId="{532D12B9-4048-A844-8867-E0ABC42C2AF6}" srcId="{82145098-65DC-404B-BC81-92BF1B51D819}" destId="{BC702F70-0BD6-5F4A-A61F-93CD5C15A7D8}" srcOrd="1" destOrd="0" parTransId="{4194C917-4026-6D4C-A3C0-124AE762A432}" sibTransId="{DF5C1EC7-7385-4946-9B0E-BDA31F510AA1}"/>
    <dgm:cxn modelId="{05C915E1-4D5A-1B42-9514-57CD5DE7F116}" type="presOf" srcId="{3EA7B3B1-EAD3-8148-ACCF-6D24D30426E6}" destId="{02F47A09-2815-4A4F-87CC-8E0F21DF4A05}" srcOrd="0" destOrd="0" presId="urn:microsoft.com/office/officeart/2005/8/layout/cycle7"/>
    <dgm:cxn modelId="{281AD7FB-7624-CA44-8DB8-89B6459085B3}" type="presOf" srcId="{BC702F70-0BD6-5F4A-A61F-93CD5C15A7D8}" destId="{F35B4C8B-94F8-314B-9C31-B55C7D143F5D}" srcOrd="0" destOrd="0" presId="urn:microsoft.com/office/officeart/2005/8/layout/cycle7"/>
    <dgm:cxn modelId="{1BB75429-DE3A-B647-8FCA-CE6ECBA18D6C}" type="presParOf" srcId="{C899DA4E-5931-9E40-B7E0-A35022225DB2}" destId="{8FDC3B62-DB29-D544-9D7D-430E68213D21}" srcOrd="0" destOrd="0" presId="urn:microsoft.com/office/officeart/2005/8/layout/cycle7"/>
    <dgm:cxn modelId="{9DCF1824-1968-DA4B-A49B-B30E0D5C2A84}" type="presParOf" srcId="{C899DA4E-5931-9E40-B7E0-A35022225DB2}" destId="{74F61F53-6D86-C447-966B-33E127B811D1}" srcOrd="1" destOrd="0" presId="urn:microsoft.com/office/officeart/2005/8/layout/cycle7"/>
    <dgm:cxn modelId="{FCD940E4-30A2-4A44-B8D1-913016BFC56F}" type="presParOf" srcId="{74F61F53-6D86-C447-966B-33E127B811D1}" destId="{3F04FE74-AA99-B142-BE64-ADC857A97E59}" srcOrd="0" destOrd="0" presId="urn:microsoft.com/office/officeart/2005/8/layout/cycle7"/>
    <dgm:cxn modelId="{B4280BF7-5D0A-6340-98C1-24570728891D}" type="presParOf" srcId="{C899DA4E-5931-9E40-B7E0-A35022225DB2}" destId="{F35B4C8B-94F8-314B-9C31-B55C7D143F5D}" srcOrd="2" destOrd="0" presId="urn:microsoft.com/office/officeart/2005/8/layout/cycle7"/>
    <dgm:cxn modelId="{4A6FFDFA-70B9-BD48-90F7-CFCCBFD590A3}" type="presParOf" srcId="{C899DA4E-5931-9E40-B7E0-A35022225DB2}" destId="{8E024CCB-12D9-6F49-9744-DFF612CB2CF7}" srcOrd="3" destOrd="0" presId="urn:microsoft.com/office/officeart/2005/8/layout/cycle7"/>
    <dgm:cxn modelId="{CA0F0865-5DBD-384F-B5AE-22A577EFE27C}" type="presParOf" srcId="{8E024CCB-12D9-6F49-9744-DFF612CB2CF7}" destId="{524A132B-1B77-7C42-98EC-F42106CAEA7B}" srcOrd="0" destOrd="0" presId="urn:microsoft.com/office/officeart/2005/8/layout/cycle7"/>
    <dgm:cxn modelId="{1845B672-E2BA-204D-ACD9-5D94D82DF062}" type="presParOf" srcId="{C899DA4E-5931-9E40-B7E0-A35022225DB2}" destId="{3E947D18-5D1C-244F-8BC6-2F56426724E0}" srcOrd="4" destOrd="0" presId="urn:microsoft.com/office/officeart/2005/8/layout/cycle7"/>
    <dgm:cxn modelId="{B64B6DF4-552A-B145-BC2D-D73AF1371CCF}" type="presParOf" srcId="{C899DA4E-5931-9E40-B7E0-A35022225DB2}" destId="{CE7AF4FA-D5AE-E744-97A3-20DFC48541D7}" srcOrd="5" destOrd="0" presId="urn:microsoft.com/office/officeart/2005/8/layout/cycle7"/>
    <dgm:cxn modelId="{E0BFE4EC-DDE5-0B4F-8361-994C767DC78D}" type="presParOf" srcId="{CE7AF4FA-D5AE-E744-97A3-20DFC48541D7}" destId="{5740DF55-ADC9-744F-9FC1-B21E9983300B}" srcOrd="0" destOrd="0" presId="urn:microsoft.com/office/officeart/2005/8/layout/cycle7"/>
    <dgm:cxn modelId="{E071B623-A315-2C40-93D4-B7E14E01D172}" type="presParOf" srcId="{C899DA4E-5931-9E40-B7E0-A35022225DB2}" destId="{374D7893-7D99-EE4E-9954-C7A381C34ABD}" srcOrd="6" destOrd="0" presId="urn:microsoft.com/office/officeart/2005/8/layout/cycle7"/>
    <dgm:cxn modelId="{B5A3D1F6-CCC2-344C-870B-601EF18255C5}" type="presParOf" srcId="{C899DA4E-5931-9E40-B7E0-A35022225DB2}" destId="{02F47A09-2815-4A4F-87CC-8E0F21DF4A05}" srcOrd="7" destOrd="0" presId="urn:microsoft.com/office/officeart/2005/8/layout/cycle7"/>
    <dgm:cxn modelId="{53F3451C-AAC6-674E-945D-4522A5AA4CA4}" type="presParOf" srcId="{02F47A09-2815-4A4F-87CC-8E0F21DF4A05}" destId="{A5C0DC9E-BF11-CB42-998D-8BB142C56F4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711B46-C5E2-8A48-BD3F-68F31BE6B4C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FE232168-CE36-4642-ACE0-ADA67EE05F73}">
      <dgm:prSet phldrT="[Text]" custT="1"/>
      <dgm:spPr>
        <a:solidFill>
          <a:schemeClr val="bg1">
            <a:lumMod val="85000"/>
          </a:schemeClr>
        </a:solidFill>
        <a:ln>
          <a:solidFill>
            <a:srgbClr val="AB7942"/>
          </a:solidFill>
        </a:ln>
      </dgm:spPr>
      <dgm:t>
        <a:bodyPr/>
        <a:lstStyle/>
        <a:p>
          <a:r>
            <a:rPr lang="en-US" sz="3200" dirty="0"/>
            <a:t>Data Science</a:t>
          </a:r>
        </a:p>
      </dgm:t>
    </dgm:pt>
    <dgm:pt modelId="{04F1A555-C4C6-094E-8EC4-87B8981708BE}" type="parTrans" cxnId="{90BCF42A-FC40-1A4F-80D1-B6AED6E54272}">
      <dgm:prSet/>
      <dgm:spPr/>
      <dgm:t>
        <a:bodyPr/>
        <a:lstStyle/>
        <a:p>
          <a:endParaRPr lang="en-US"/>
        </a:p>
      </dgm:t>
    </dgm:pt>
    <dgm:pt modelId="{2526EE92-A59E-D84A-A0B4-03CEF6CE1FE4}" type="sibTrans" cxnId="{90BCF42A-FC40-1A4F-80D1-B6AED6E54272}">
      <dgm:prSet/>
      <dgm:spPr/>
      <dgm:t>
        <a:bodyPr/>
        <a:lstStyle/>
        <a:p>
          <a:endParaRPr lang="en-US"/>
        </a:p>
      </dgm:t>
    </dgm:pt>
    <dgm:pt modelId="{DC944234-94DA-4644-A7CD-D47AACC18333}">
      <dgm:prSet phldrT="[Text]" custT="1"/>
      <dgm:spPr>
        <a:gradFill rotWithShape="0">
          <a:gsLst>
            <a:gs pos="0">
              <a:srgbClr val="FF9300">
                <a:alpha val="44000"/>
              </a:srgbClr>
            </a:gs>
            <a:gs pos="100000">
              <a:srgbClr val="FF9300">
                <a:alpha val="38000"/>
              </a:srgbClr>
            </a:gs>
          </a:gsLst>
        </a:gradFill>
        <a:ln>
          <a:solidFill>
            <a:srgbClr val="FF9300"/>
          </a:solidFill>
        </a:ln>
      </dgm:spPr>
      <dgm:t>
        <a:bodyPr/>
        <a:lstStyle/>
        <a:p>
          <a:r>
            <a:rPr lang="en-US" sz="3200" dirty="0"/>
            <a:t>Artificial Intelligence</a:t>
          </a:r>
        </a:p>
      </dgm:t>
    </dgm:pt>
    <dgm:pt modelId="{8B540E2C-1461-6E48-9D00-1C39FB9B2B7E}" type="parTrans" cxnId="{CB1DBB67-50B1-3C4F-B408-112AC474EC84}">
      <dgm:prSet/>
      <dgm:spPr/>
      <dgm:t>
        <a:bodyPr/>
        <a:lstStyle/>
        <a:p>
          <a:endParaRPr lang="en-US"/>
        </a:p>
      </dgm:t>
    </dgm:pt>
    <dgm:pt modelId="{9B7D7921-929A-414D-9847-599B394AF837}" type="sibTrans" cxnId="{CB1DBB67-50B1-3C4F-B408-112AC474EC84}">
      <dgm:prSet/>
      <dgm:spPr/>
      <dgm:t>
        <a:bodyPr/>
        <a:lstStyle/>
        <a:p>
          <a:endParaRPr lang="en-US"/>
        </a:p>
      </dgm:t>
    </dgm:pt>
    <dgm:pt modelId="{A53138A4-5206-4846-96F4-964989AC87D6}" type="pres">
      <dgm:prSet presAssocID="{E5711B46-C5E2-8A48-BD3F-68F31BE6B4CB}" presName="compositeShape" presStyleCnt="0">
        <dgm:presLayoutVars>
          <dgm:chMax val="7"/>
          <dgm:dir/>
          <dgm:resizeHandles val="exact"/>
        </dgm:presLayoutVars>
      </dgm:prSet>
      <dgm:spPr/>
    </dgm:pt>
    <dgm:pt modelId="{9AD299A2-42D6-6647-9516-4B774AD7108B}" type="pres">
      <dgm:prSet presAssocID="{FE232168-CE36-4642-ACE0-ADA67EE05F73}" presName="circ1" presStyleLbl="vennNode1" presStyleIdx="0" presStyleCnt="2" custScaleX="132634" custLinFactNeighborX="-5497" custLinFactNeighborY="388"/>
      <dgm:spPr/>
    </dgm:pt>
    <dgm:pt modelId="{CA42C7D3-CF4F-D04A-B525-E668BD41A8C4}" type="pres">
      <dgm:prSet presAssocID="{FE232168-CE36-4642-ACE0-ADA67EE05F7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0FB363-737C-6845-B206-9F09B5900665}" type="pres">
      <dgm:prSet presAssocID="{DC944234-94DA-4644-A7CD-D47AACC18333}" presName="circ2" presStyleLbl="vennNode1" presStyleIdx="1" presStyleCnt="2" custScaleX="137948" custLinFactNeighborX="34222" custLinFactNeighborY="-193"/>
      <dgm:spPr/>
    </dgm:pt>
    <dgm:pt modelId="{4C327433-8D4A-6D4F-A7CA-2276B6977BE8}" type="pres">
      <dgm:prSet presAssocID="{DC944234-94DA-4644-A7CD-D47AACC183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0D5900-C2ED-3F4B-A6F5-88207EAA66B8}" type="presOf" srcId="{FE232168-CE36-4642-ACE0-ADA67EE05F73}" destId="{CA42C7D3-CF4F-D04A-B525-E668BD41A8C4}" srcOrd="1" destOrd="0" presId="urn:microsoft.com/office/officeart/2005/8/layout/venn1"/>
    <dgm:cxn modelId="{FA28B211-FFB9-6846-B361-2D4287BB9BF5}" type="presOf" srcId="{DC944234-94DA-4644-A7CD-D47AACC18333}" destId="{4C327433-8D4A-6D4F-A7CA-2276B6977BE8}" srcOrd="1" destOrd="0" presId="urn:microsoft.com/office/officeart/2005/8/layout/venn1"/>
    <dgm:cxn modelId="{90BCF42A-FC40-1A4F-80D1-B6AED6E54272}" srcId="{E5711B46-C5E2-8A48-BD3F-68F31BE6B4CB}" destId="{FE232168-CE36-4642-ACE0-ADA67EE05F73}" srcOrd="0" destOrd="0" parTransId="{04F1A555-C4C6-094E-8EC4-87B8981708BE}" sibTransId="{2526EE92-A59E-D84A-A0B4-03CEF6CE1FE4}"/>
    <dgm:cxn modelId="{CB1DBB67-50B1-3C4F-B408-112AC474EC84}" srcId="{E5711B46-C5E2-8A48-BD3F-68F31BE6B4CB}" destId="{DC944234-94DA-4644-A7CD-D47AACC18333}" srcOrd="1" destOrd="0" parTransId="{8B540E2C-1461-6E48-9D00-1C39FB9B2B7E}" sibTransId="{9B7D7921-929A-414D-9847-599B394AF837}"/>
    <dgm:cxn modelId="{55A3C680-A549-934F-AEFA-EF4295B0C358}" type="presOf" srcId="{E5711B46-C5E2-8A48-BD3F-68F31BE6B4CB}" destId="{A53138A4-5206-4846-96F4-964989AC87D6}" srcOrd="0" destOrd="0" presId="urn:microsoft.com/office/officeart/2005/8/layout/venn1"/>
    <dgm:cxn modelId="{89E1208C-776D-FB49-B1A2-7273AB0CAEE8}" type="presOf" srcId="{FE232168-CE36-4642-ACE0-ADA67EE05F73}" destId="{9AD299A2-42D6-6647-9516-4B774AD7108B}" srcOrd="0" destOrd="0" presId="urn:microsoft.com/office/officeart/2005/8/layout/venn1"/>
    <dgm:cxn modelId="{946F81F8-9D25-254C-8499-F743B84DC716}" type="presOf" srcId="{DC944234-94DA-4644-A7CD-D47AACC18333}" destId="{D00FB363-737C-6845-B206-9F09B5900665}" srcOrd="0" destOrd="0" presId="urn:microsoft.com/office/officeart/2005/8/layout/venn1"/>
    <dgm:cxn modelId="{954AED25-2EF0-DE45-8A70-C3A176DC5BB2}" type="presParOf" srcId="{A53138A4-5206-4846-96F4-964989AC87D6}" destId="{9AD299A2-42D6-6647-9516-4B774AD7108B}" srcOrd="0" destOrd="0" presId="urn:microsoft.com/office/officeart/2005/8/layout/venn1"/>
    <dgm:cxn modelId="{5A03C515-486C-6248-88BE-0B92474C50C5}" type="presParOf" srcId="{A53138A4-5206-4846-96F4-964989AC87D6}" destId="{CA42C7D3-CF4F-D04A-B525-E668BD41A8C4}" srcOrd="1" destOrd="0" presId="urn:microsoft.com/office/officeart/2005/8/layout/venn1"/>
    <dgm:cxn modelId="{B9E0DC65-6AAD-0743-A713-E57384CE2DCA}" type="presParOf" srcId="{A53138A4-5206-4846-96F4-964989AC87D6}" destId="{D00FB363-737C-6845-B206-9F09B5900665}" srcOrd="2" destOrd="0" presId="urn:microsoft.com/office/officeart/2005/8/layout/venn1"/>
    <dgm:cxn modelId="{6BF75FC2-1550-F348-8867-9F500E34457F}" type="presParOf" srcId="{A53138A4-5206-4846-96F4-964989AC87D6}" destId="{4C327433-8D4A-6D4F-A7CA-2276B6977BE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711B46-C5E2-8A48-BD3F-68F31BE6B4C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FE232168-CE36-4642-ACE0-ADA67EE05F73}">
      <dgm:prSet phldrT="[Text]" custT="1"/>
      <dgm:spPr>
        <a:solidFill>
          <a:schemeClr val="bg1">
            <a:lumMod val="85000"/>
          </a:schemeClr>
        </a:solidFill>
        <a:ln>
          <a:solidFill>
            <a:srgbClr val="AB7942"/>
          </a:solidFill>
        </a:ln>
      </dgm:spPr>
      <dgm:t>
        <a:bodyPr/>
        <a:lstStyle/>
        <a:p>
          <a:r>
            <a:rPr lang="en-US" sz="3200" dirty="0"/>
            <a:t>Data Science</a:t>
          </a:r>
        </a:p>
      </dgm:t>
    </dgm:pt>
    <dgm:pt modelId="{04F1A555-C4C6-094E-8EC4-87B8981708BE}" type="parTrans" cxnId="{90BCF42A-FC40-1A4F-80D1-B6AED6E54272}">
      <dgm:prSet/>
      <dgm:spPr/>
      <dgm:t>
        <a:bodyPr/>
        <a:lstStyle/>
        <a:p>
          <a:endParaRPr lang="en-US"/>
        </a:p>
      </dgm:t>
    </dgm:pt>
    <dgm:pt modelId="{2526EE92-A59E-D84A-A0B4-03CEF6CE1FE4}" type="sibTrans" cxnId="{90BCF42A-FC40-1A4F-80D1-B6AED6E54272}">
      <dgm:prSet/>
      <dgm:spPr/>
      <dgm:t>
        <a:bodyPr/>
        <a:lstStyle/>
        <a:p>
          <a:endParaRPr lang="en-US"/>
        </a:p>
      </dgm:t>
    </dgm:pt>
    <dgm:pt modelId="{DC944234-94DA-4644-A7CD-D47AACC18333}">
      <dgm:prSet phldrT="[Text]" custT="1"/>
      <dgm:spPr>
        <a:gradFill rotWithShape="0">
          <a:gsLst>
            <a:gs pos="0">
              <a:srgbClr val="FF9300">
                <a:alpha val="44000"/>
              </a:srgbClr>
            </a:gs>
            <a:gs pos="100000">
              <a:srgbClr val="FF9300">
                <a:alpha val="38000"/>
              </a:srgbClr>
            </a:gs>
          </a:gsLst>
        </a:gradFill>
        <a:ln>
          <a:solidFill>
            <a:srgbClr val="FF9300"/>
          </a:solidFill>
        </a:ln>
      </dgm:spPr>
      <dgm:t>
        <a:bodyPr/>
        <a:lstStyle/>
        <a:p>
          <a:r>
            <a:rPr lang="en-US" sz="3200" dirty="0"/>
            <a:t>Artificial Intelligence</a:t>
          </a:r>
        </a:p>
      </dgm:t>
    </dgm:pt>
    <dgm:pt modelId="{8B540E2C-1461-6E48-9D00-1C39FB9B2B7E}" type="parTrans" cxnId="{CB1DBB67-50B1-3C4F-B408-112AC474EC84}">
      <dgm:prSet/>
      <dgm:spPr/>
      <dgm:t>
        <a:bodyPr/>
        <a:lstStyle/>
        <a:p>
          <a:endParaRPr lang="en-US"/>
        </a:p>
      </dgm:t>
    </dgm:pt>
    <dgm:pt modelId="{9B7D7921-929A-414D-9847-599B394AF837}" type="sibTrans" cxnId="{CB1DBB67-50B1-3C4F-B408-112AC474EC84}">
      <dgm:prSet/>
      <dgm:spPr/>
      <dgm:t>
        <a:bodyPr/>
        <a:lstStyle/>
        <a:p>
          <a:endParaRPr lang="en-US"/>
        </a:p>
      </dgm:t>
    </dgm:pt>
    <dgm:pt modelId="{A53138A4-5206-4846-96F4-964989AC87D6}" type="pres">
      <dgm:prSet presAssocID="{E5711B46-C5E2-8A48-BD3F-68F31BE6B4CB}" presName="compositeShape" presStyleCnt="0">
        <dgm:presLayoutVars>
          <dgm:chMax val="7"/>
          <dgm:dir/>
          <dgm:resizeHandles val="exact"/>
        </dgm:presLayoutVars>
      </dgm:prSet>
      <dgm:spPr/>
    </dgm:pt>
    <dgm:pt modelId="{9AD299A2-42D6-6647-9516-4B774AD7108B}" type="pres">
      <dgm:prSet presAssocID="{FE232168-CE36-4642-ACE0-ADA67EE05F73}" presName="circ1" presStyleLbl="vennNode1" presStyleIdx="0" presStyleCnt="2" custScaleX="132634" custLinFactNeighborX="-5497" custLinFactNeighborY="388"/>
      <dgm:spPr/>
    </dgm:pt>
    <dgm:pt modelId="{CA42C7D3-CF4F-D04A-B525-E668BD41A8C4}" type="pres">
      <dgm:prSet presAssocID="{FE232168-CE36-4642-ACE0-ADA67EE05F7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0FB363-737C-6845-B206-9F09B5900665}" type="pres">
      <dgm:prSet presAssocID="{DC944234-94DA-4644-A7CD-D47AACC18333}" presName="circ2" presStyleLbl="vennNode1" presStyleIdx="1" presStyleCnt="2" custScaleX="137948" custLinFactNeighborX="34222" custLinFactNeighborY="-193"/>
      <dgm:spPr/>
    </dgm:pt>
    <dgm:pt modelId="{4C327433-8D4A-6D4F-A7CA-2276B6977BE8}" type="pres">
      <dgm:prSet presAssocID="{DC944234-94DA-4644-A7CD-D47AACC183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0D5900-C2ED-3F4B-A6F5-88207EAA66B8}" type="presOf" srcId="{FE232168-CE36-4642-ACE0-ADA67EE05F73}" destId="{CA42C7D3-CF4F-D04A-B525-E668BD41A8C4}" srcOrd="1" destOrd="0" presId="urn:microsoft.com/office/officeart/2005/8/layout/venn1"/>
    <dgm:cxn modelId="{FA28B211-FFB9-6846-B361-2D4287BB9BF5}" type="presOf" srcId="{DC944234-94DA-4644-A7CD-D47AACC18333}" destId="{4C327433-8D4A-6D4F-A7CA-2276B6977BE8}" srcOrd="1" destOrd="0" presId="urn:microsoft.com/office/officeart/2005/8/layout/venn1"/>
    <dgm:cxn modelId="{90BCF42A-FC40-1A4F-80D1-B6AED6E54272}" srcId="{E5711B46-C5E2-8A48-BD3F-68F31BE6B4CB}" destId="{FE232168-CE36-4642-ACE0-ADA67EE05F73}" srcOrd="0" destOrd="0" parTransId="{04F1A555-C4C6-094E-8EC4-87B8981708BE}" sibTransId="{2526EE92-A59E-D84A-A0B4-03CEF6CE1FE4}"/>
    <dgm:cxn modelId="{CB1DBB67-50B1-3C4F-B408-112AC474EC84}" srcId="{E5711B46-C5E2-8A48-BD3F-68F31BE6B4CB}" destId="{DC944234-94DA-4644-A7CD-D47AACC18333}" srcOrd="1" destOrd="0" parTransId="{8B540E2C-1461-6E48-9D00-1C39FB9B2B7E}" sibTransId="{9B7D7921-929A-414D-9847-599B394AF837}"/>
    <dgm:cxn modelId="{55A3C680-A549-934F-AEFA-EF4295B0C358}" type="presOf" srcId="{E5711B46-C5E2-8A48-BD3F-68F31BE6B4CB}" destId="{A53138A4-5206-4846-96F4-964989AC87D6}" srcOrd="0" destOrd="0" presId="urn:microsoft.com/office/officeart/2005/8/layout/venn1"/>
    <dgm:cxn modelId="{89E1208C-776D-FB49-B1A2-7273AB0CAEE8}" type="presOf" srcId="{FE232168-CE36-4642-ACE0-ADA67EE05F73}" destId="{9AD299A2-42D6-6647-9516-4B774AD7108B}" srcOrd="0" destOrd="0" presId="urn:microsoft.com/office/officeart/2005/8/layout/venn1"/>
    <dgm:cxn modelId="{946F81F8-9D25-254C-8499-F743B84DC716}" type="presOf" srcId="{DC944234-94DA-4644-A7CD-D47AACC18333}" destId="{D00FB363-737C-6845-B206-9F09B5900665}" srcOrd="0" destOrd="0" presId="urn:microsoft.com/office/officeart/2005/8/layout/venn1"/>
    <dgm:cxn modelId="{954AED25-2EF0-DE45-8A70-C3A176DC5BB2}" type="presParOf" srcId="{A53138A4-5206-4846-96F4-964989AC87D6}" destId="{9AD299A2-42D6-6647-9516-4B774AD7108B}" srcOrd="0" destOrd="0" presId="urn:microsoft.com/office/officeart/2005/8/layout/venn1"/>
    <dgm:cxn modelId="{5A03C515-486C-6248-88BE-0B92474C50C5}" type="presParOf" srcId="{A53138A4-5206-4846-96F4-964989AC87D6}" destId="{CA42C7D3-CF4F-D04A-B525-E668BD41A8C4}" srcOrd="1" destOrd="0" presId="urn:microsoft.com/office/officeart/2005/8/layout/venn1"/>
    <dgm:cxn modelId="{B9E0DC65-6AAD-0743-A713-E57384CE2DCA}" type="presParOf" srcId="{A53138A4-5206-4846-96F4-964989AC87D6}" destId="{D00FB363-737C-6845-B206-9F09B5900665}" srcOrd="2" destOrd="0" presId="urn:microsoft.com/office/officeart/2005/8/layout/venn1"/>
    <dgm:cxn modelId="{6BF75FC2-1550-F348-8867-9F500E34457F}" type="presParOf" srcId="{A53138A4-5206-4846-96F4-964989AC87D6}" destId="{4C327433-8D4A-6D4F-A7CA-2276B6977BE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4A9B0-F842-F04A-8828-9C8BAD1CA468}">
      <dsp:nvSpPr>
        <dsp:cNvPr id="0" name=""/>
        <dsp:cNvSpPr/>
      </dsp:nvSpPr>
      <dsp:spPr>
        <a:xfrm>
          <a:off x="3034295" y="1146694"/>
          <a:ext cx="2857362" cy="2857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Science</a:t>
          </a:r>
        </a:p>
      </dsp:txBody>
      <dsp:txXfrm>
        <a:off x="3452746" y="1565145"/>
        <a:ext cx="2020460" cy="2020460"/>
      </dsp:txXfrm>
    </dsp:sp>
    <dsp:sp modelId="{372E8B1C-716E-AB4E-BB8D-BACCFACDAB10}">
      <dsp:nvSpPr>
        <dsp:cNvPr id="0" name=""/>
        <dsp:cNvSpPr/>
      </dsp:nvSpPr>
      <dsp:spPr>
        <a:xfrm>
          <a:off x="3368499" y="-319510"/>
          <a:ext cx="2188953" cy="2068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Humanities</a:t>
          </a:r>
          <a:endParaRPr lang="en-US" sz="2400" kern="1200" dirty="0"/>
        </a:p>
      </dsp:txBody>
      <dsp:txXfrm>
        <a:off x="3689064" y="-16633"/>
        <a:ext cx="1547823" cy="1462419"/>
      </dsp:txXfrm>
    </dsp:sp>
    <dsp:sp modelId="{17FDFA60-D7E4-E947-B32B-6358B43B49A5}">
      <dsp:nvSpPr>
        <dsp:cNvPr id="0" name=""/>
        <dsp:cNvSpPr/>
      </dsp:nvSpPr>
      <dsp:spPr>
        <a:xfrm>
          <a:off x="4684283" y="225504"/>
          <a:ext cx="2188953" cy="2068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Machine/ Statistical Learning</a:t>
          </a:r>
        </a:p>
      </dsp:txBody>
      <dsp:txXfrm>
        <a:off x="5004848" y="528381"/>
        <a:ext cx="1547823" cy="1462419"/>
      </dsp:txXfrm>
    </dsp:sp>
    <dsp:sp modelId="{63D1C83A-101B-F34F-B305-D4F11CC61C5D}">
      <dsp:nvSpPr>
        <dsp:cNvPr id="0" name=""/>
        <dsp:cNvSpPr/>
      </dsp:nvSpPr>
      <dsp:spPr>
        <a:xfrm>
          <a:off x="5229299" y="1541288"/>
          <a:ext cx="2188953" cy="2068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 Domain Expertise</a:t>
          </a:r>
        </a:p>
      </dsp:txBody>
      <dsp:txXfrm>
        <a:off x="5549864" y="1844165"/>
        <a:ext cx="1547823" cy="1462419"/>
      </dsp:txXfrm>
    </dsp:sp>
    <dsp:sp modelId="{47C055FA-9F0D-6D49-BC08-8FA7178D7821}">
      <dsp:nvSpPr>
        <dsp:cNvPr id="0" name=""/>
        <dsp:cNvSpPr/>
      </dsp:nvSpPr>
      <dsp:spPr>
        <a:xfrm>
          <a:off x="4506862" y="2857073"/>
          <a:ext cx="2543795" cy="2068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</a:t>
          </a:r>
        </a:p>
      </dsp:txBody>
      <dsp:txXfrm>
        <a:off x="4879392" y="3159950"/>
        <a:ext cx="1798735" cy="1462419"/>
      </dsp:txXfrm>
    </dsp:sp>
    <dsp:sp modelId="{28AAAF95-F62F-EE49-A9C6-4E4F237FAB26}">
      <dsp:nvSpPr>
        <dsp:cNvPr id="0" name=""/>
        <dsp:cNvSpPr/>
      </dsp:nvSpPr>
      <dsp:spPr>
        <a:xfrm>
          <a:off x="3091013" y="3401538"/>
          <a:ext cx="2743924" cy="20692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Mathematical Optimization</a:t>
          </a:r>
        </a:p>
      </dsp:txBody>
      <dsp:txXfrm>
        <a:off x="3492851" y="3704576"/>
        <a:ext cx="1940248" cy="1463197"/>
      </dsp:txXfrm>
    </dsp:sp>
    <dsp:sp modelId="{971D86F1-44B1-6E45-8156-436FDCC69EE7}">
      <dsp:nvSpPr>
        <dsp:cNvPr id="0" name=""/>
        <dsp:cNvSpPr/>
      </dsp:nvSpPr>
      <dsp:spPr>
        <a:xfrm>
          <a:off x="2053436" y="2856523"/>
          <a:ext cx="2187510" cy="20692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 Science</a:t>
          </a:r>
        </a:p>
      </dsp:txBody>
      <dsp:txXfrm>
        <a:off x="2373789" y="3159561"/>
        <a:ext cx="1546804" cy="1463197"/>
      </dsp:txXfrm>
    </dsp:sp>
    <dsp:sp modelId="{5FD3D669-5A86-584B-A12C-3160731F1A1F}">
      <dsp:nvSpPr>
        <dsp:cNvPr id="0" name=""/>
        <dsp:cNvSpPr/>
      </dsp:nvSpPr>
      <dsp:spPr>
        <a:xfrm>
          <a:off x="1508420" y="1540738"/>
          <a:ext cx="2187510" cy="20692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Law</a:t>
          </a:r>
        </a:p>
      </dsp:txBody>
      <dsp:txXfrm>
        <a:off x="1828773" y="1843776"/>
        <a:ext cx="1546804" cy="1463197"/>
      </dsp:txXfrm>
    </dsp:sp>
    <dsp:sp modelId="{88C2AD4B-586D-1F4B-9613-B7044986524B}">
      <dsp:nvSpPr>
        <dsp:cNvPr id="0" name=""/>
        <dsp:cNvSpPr/>
      </dsp:nvSpPr>
      <dsp:spPr>
        <a:xfrm>
          <a:off x="1930205" y="224954"/>
          <a:ext cx="2433972" cy="20692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Management</a:t>
          </a:r>
        </a:p>
      </dsp:txBody>
      <dsp:txXfrm>
        <a:off x="2286652" y="527992"/>
        <a:ext cx="1721078" cy="1463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5D0F9-5EBA-174F-A1E7-80AC0ADF7A5B}">
      <dsp:nvSpPr>
        <dsp:cNvPr id="0" name=""/>
        <dsp:cNvSpPr/>
      </dsp:nvSpPr>
      <dsp:spPr>
        <a:xfrm>
          <a:off x="2858" y="0"/>
          <a:ext cx="5849258" cy="50534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charset="0"/>
              <a:ea typeface="Arial" charset="0"/>
              <a:cs typeface="Arial" charset="0"/>
            </a:rPr>
            <a:t>Ethics, Policy &amp; Social Impact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255530" y="0"/>
        <a:ext cx="5343914" cy="505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5D0F9-5EBA-174F-A1E7-80AC0ADF7A5B}">
      <dsp:nvSpPr>
        <dsp:cNvPr id="0" name=""/>
        <dsp:cNvSpPr/>
      </dsp:nvSpPr>
      <dsp:spPr>
        <a:xfrm>
          <a:off x="5717" y="0"/>
          <a:ext cx="5849258" cy="505344"/>
        </a:xfrm>
        <a:prstGeom prst="chevron">
          <a:avLst/>
        </a:prstGeom>
        <a:gradFill rotWithShape="0">
          <a:gsLst>
            <a:gs pos="0">
              <a:srgbClr val="E75497"/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charset="0"/>
              <a:ea typeface="Arial" charset="0"/>
              <a:cs typeface="Arial" charset="0"/>
            </a:rPr>
            <a:t>Data Security &amp; Privacy</a:t>
          </a:r>
        </a:p>
      </dsp:txBody>
      <dsp:txXfrm>
        <a:off x="258389" y="0"/>
        <a:ext cx="5343914" cy="505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3B62-DB29-D544-9D7D-430E68213D21}">
      <dsp:nvSpPr>
        <dsp:cNvPr id="0" name=""/>
        <dsp:cNvSpPr/>
      </dsp:nvSpPr>
      <dsp:spPr>
        <a:xfrm>
          <a:off x="2210097" y="2093"/>
          <a:ext cx="1675804" cy="83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Making Data Trustable &amp; Usable</a:t>
          </a:r>
        </a:p>
      </dsp:txBody>
      <dsp:txXfrm>
        <a:off x="2234638" y="26634"/>
        <a:ext cx="1626722" cy="788820"/>
      </dsp:txXfrm>
    </dsp:sp>
    <dsp:sp modelId="{74F61F53-6D86-C447-966B-33E127B811D1}">
      <dsp:nvSpPr>
        <dsp:cNvPr id="0" name=""/>
        <dsp:cNvSpPr/>
      </dsp:nvSpPr>
      <dsp:spPr>
        <a:xfrm rot="2700000">
          <a:off x="3416172" y="1079889"/>
          <a:ext cx="874609" cy="293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04152" y="1138542"/>
        <a:ext cx="698650" cy="175959"/>
      </dsp:txXfrm>
    </dsp:sp>
    <dsp:sp modelId="{F35B4C8B-94F8-314B-9C31-B55C7D143F5D}">
      <dsp:nvSpPr>
        <dsp:cNvPr id="0" name=""/>
        <dsp:cNvSpPr/>
      </dsp:nvSpPr>
      <dsp:spPr>
        <a:xfrm>
          <a:off x="3821052" y="1613048"/>
          <a:ext cx="1675804" cy="83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Modelling &amp; Analysis</a:t>
          </a:r>
        </a:p>
      </dsp:txBody>
      <dsp:txXfrm>
        <a:off x="3845593" y="1637589"/>
        <a:ext cx="1626722" cy="788820"/>
      </dsp:txXfrm>
    </dsp:sp>
    <dsp:sp modelId="{8E024CCB-12D9-6F49-9744-DFF612CB2CF7}">
      <dsp:nvSpPr>
        <dsp:cNvPr id="0" name=""/>
        <dsp:cNvSpPr/>
      </dsp:nvSpPr>
      <dsp:spPr>
        <a:xfrm rot="8100000">
          <a:off x="3416172" y="2690844"/>
          <a:ext cx="874609" cy="293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504151" y="2749497"/>
        <a:ext cx="698650" cy="175959"/>
      </dsp:txXfrm>
    </dsp:sp>
    <dsp:sp modelId="{3E947D18-5D1C-244F-8BC6-2F56426724E0}">
      <dsp:nvSpPr>
        <dsp:cNvPr id="0" name=""/>
        <dsp:cNvSpPr/>
      </dsp:nvSpPr>
      <dsp:spPr>
        <a:xfrm>
          <a:off x="2210097" y="3224003"/>
          <a:ext cx="1675804" cy="83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 &amp; Dissemination</a:t>
          </a:r>
        </a:p>
      </dsp:txBody>
      <dsp:txXfrm>
        <a:off x="2234638" y="3248544"/>
        <a:ext cx="1626722" cy="788820"/>
      </dsp:txXfrm>
    </dsp:sp>
    <dsp:sp modelId="{CE7AF4FA-D5AE-E744-97A3-20DFC48541D7}">
      <dsp:nvSpPr>
        <dsp:cNvPr id="0" name=""/>
        <dsp:cNvSpPr/>
      </dsp:nvSpPr>
      <dsp:spPr>
        <a:xfrm rot="13500000">
          <a:off x="1805217" y="2690844"/>
          <a:ext cx="874609" cy="293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893196" y="2749497"/>
        <a:ext cx="698650" cy="175959"/>
      </dsp:txXfrm>
    </dsp:sp>
    <dsp:sp modelId="{374D7893-7D99-EE4E-9954-C7A381C34ABD}">
      <dsp:nvSpPr>
        <dsp:cNvPr id="0" name=""/>
        <dsp:cNvSpPr/>
      </dsp:nvSpPr>
      <dsp:spPr>
        <a:xfrm>
          <a:off x="599142" y="1613048"/>
          <a:ext cx="1675804" cy="83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Big Data Management</a:t>
          </a:r>
        </a:p>
      </dsp:txBody>
      <dsp:txXfrm>
        <a:off x="623683" y="1637589"/>
        <a:ext cx="1626722" cy="788820"/>
      </dsp:txXfrm>
    </dsp:sp>
    <dsp:sp modelId="{02F47A09-2815-4A4F-87CC-8E0F21DF4A05}">
      <dsp:nvSpPr>
        <dsp:cNvPr id="0" name=""/>
        <dsp:cNvSpPr/>
      </dsp:nvSpPr>
      <dsp:spPr>
        <a:xfrm rot="18900000">
          <a:off x="1805217" y="1079889"/>
          <a:ext cx="874609" cy="293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93197" y="1138542"/>
        <a:ext cx="698650" cy="175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299A2-42D6-6647-9516-4B774AD7108B}">
      <dsp:nvSpPr>
        <dsp:cNvPr id="0" name=""/>
        <dsp:cNvSpPr/>
      </dsp:nvSpPr>
      <dsp:spPr>
        <a:xfrm>
          <a:off x="418513" y="19673"/>
          <a:ext cx="4770647" cy="3596851"/>
        </a:xfrm>
        <a:prstGeom prst="ellipse">
          <a:avLst/>
        </a:prstGeom>
        <a:solidFill>
          <a:schemeClr val="bg1">
            <a:lumMod val="85000"/>
          </a:schemeClr>
        </a:solidFill>
        <a:ln>
          <a:solidFill>
            <a:srgbClr val="AB794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Science</a:t>
          </a:r>
        </a:p>
      </dsp:txBody>
      <dsp:txXfrm>
        <a:off x="1084685" y="443819"/>
        <a:ext cx="2750643" cy="2748559"/>
      </dsp:txXfrm>
    </dsp:sp>
    <dsp:sp modelId="{D00FB363-737C-6845-B206-9F09B5900665}">
      <dsp:nvSpPr>
        <dsp:cNvPr id="0" name=""/>
        <dsp:cNvSpPr/>
      </dsp:nvSpPr>
      <dsp:spPr>
        <a:xfrm>
          <a:off x="3729221" y="2895"/>
          <a:ext cx="4961784" cy="3596851"/>
        </a:xfrm>
        <a:prstGeom prst="ellipse">
          <a:avLst/>
        </a:prstGeom>
        <a:gradFill rotWithShape="0">
          <a:gsLst>
            <a:gs pos="0">
              <a:srgbClr val="FF9300">
                <a:alpha val="44000"/>
              </a:srgbClr>
            </a:gs>
            <a:gs pos="100000">
              <a:srgbClr val="FF9300">
                <a:alpha val="38000"/>
              </a:srgbClr>
            </a:gs>
          </a:gsLst>
          <a:path path="circle">
            <a:fillToRect l="100000" t="100000" r="100000" b="100000"/>
          </a:path>
        </a:gradFill>
        <a:ln>
          <a:solidFill>
            <a:srgbClr val="FF93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Intelligence</a:t>
          </a:r>
        </a:p>
      </dsp:txBody>
      <dsp:txXfrm>
        <a:off x="5137295" y="427041"/>
        <a:ext cx="2860848" cy="2748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299A2-42D6-6647-9516-4B774AD7108B}">
      <dsp:nvSpPr>
        <dsp:cNvPr id="0" name=""/>
        <dsp:cNvSpPr/>
      </dsp:nvSpPr>
      <dsp:spPr>
        <a:xfrm>
          <a:off x="418513" y="19673"/>
          <a:ext cx="4770647" cy="3596851"/>
        </a:xfrm>
        <a:prstGeom prst="ellipse">
          <a:avLst/>
        </a:prstGeom>
        <a:solidFill>
          <a:schemeClr val="bg1">
            <a:lumMod val="85000"/>
          </a:schemeClr>
        </a:solidFill>
        <a:ln>
          <a:solidFill>
            <a:srgbClr val="AB794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Science</a:t>
          </a:r>
        </a:p>
      </dsp:txBody>
      <dsp:txXfrm>
        <a:off x="1084685" y="443819"/>
        <a:ext cx="2750643" cy="2748559"/>
      </dsp:txXfrm>
    </dsp:sp>
    <dsp:sp modelId="{D00FB363-737C-6845-B206-9F09B5900665}">
      <dsp:nvSpPr>
        <dsp:cNvPr id="0" name=""/>
        <dsp:cNvSpPr/>
      </dsp:nvSpPr>
      <dsp:spPr>
        <a:xfrm>
          <a:off x="3729221" y="2895"/>
          <a:ext cx="4961784" cy="3596851"/>
        </a:xfrm>
        <a:prstGeom prst="ellipse">
          <a:avLst/>
        </a:prstGeom>
        <a:gradFill rotWithShape="0">
          <a:gsLst>
            <a:gs pos="0">
              <a:srgbClr val="FF9300">
                <a:alpha val="44000"/>
              </a:srgbClr>
            </a:gs>
            <a:gs pos="100000">
              <a:srgbClr val="FF9300">
                <a:alpha val="38000"/>
              </a:srgbClr>
            </a:gs>
          </a:gsLst>
          <a:path path="circle">
            <a:fillToRect l="100000" t="100000" r="100000" b="100000"/>
          </a:path>
        </a:gradFill>
        <a:ln>
          <a:solidFill>
            <a:srgbClr val="FF93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Intelligence</a:t>
          </a:r>
        </a:p>
      </dsp:txBody>
      <dsp:txXfrm>
        <a:off x="5137295" y="427041"/>
        <a:ext cx="2860848" cy="274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85AD6-C44D-E548-B63E-8C0A457AB4C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0F35B-0703-384E-B6D6-2DF0E433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8C165-0ACA-4648-B690-8312834DDB0C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3FE2-6143-A04C-849B-9B23484E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</a:t>
            </a:r>
            <a:r>
              <a:rPr lang="en-US" baseline="0" dirty="0"/>
              <a:t> the same as bioinformatics?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talk</a:t>
            </a:r>
            <a:r>
              <a:rPr lang="en-US" baseline="0" dirty="0"/>
              <a:t> about how DS meets PM, I think it is important to talk about how rapid advances of bio-tech meet rapid advances in info tech and </a:t>
            </a:r>
            <a:r>
              <a:rPr lang="en-US" b="1" baseline="0" dirty="0"/>
              <a:t>sciences</a:t>
            </a:r>
          </a:p>
          <a:p>
            <a:endParaRPr lang="en-US" baseline="0" dirty="0"/>
          </a:p>
          <a:p>
            <a:r>
              <a:rPr lang="en-US" baseline="0" dirty="0"/>
              <a:t>This diagram, familiar to some of you, talks about sequencing a complete human genome. The cost drops significantly in 25 yrs. The dip here corresponds to high-</a:t>
            </a:r>
            <a:r>
              <a:rPr lang="en-US" baseline="0" dirty="0" err="1"/>
              <a:t>thruput</a:t>
            </a:r>
            <a:r>
              <a:rPr lang="en-US" baseline="0" dirty="0"/>
              <a:t> sequencing.</a:t>
            </a:r>
          </a:p>
          <a:p>
            <a:endParaRPr lang="en-US" baseline="0" dirty="0"/>
          </a:p>
          <a:p>
            <a:r>
              <a:rPr lang="en-US" baseline="0" dirty="0"/>
              <a:t>While this diagram is for sequencing, a similar trend in cost-effectiveness and throughput applies to many molecular technologies.</a:t>
            </a:r>
          </a:p>
          <a:p>
            <a:endParaRPr lang="en-US" baseline="0" dirty="0"/>
          </a:p>
          <a:p>
            <a:r>
              <a:rPr lang="en-US" baseline="0" dirty="0"/>
              <a:t>Within the same time period, on the info tech side, we have seen rapid advances in …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genomeAsia</a:t>
            </a:r>
            <a:r>
              <a:rPr lang="en-US" dirty="0"/>
              <a:t> 100K, microbiome 16S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microbiome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genomeAsia</a:t>
            </a:r>
            <a:r>
              <a:rPr lang="en-US" dirty="0"/>
              <a:t> 100K, microbiome 16S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genomeAsia</a:t>
            </a:r>
            <a:r>
              <a:rPr lang="en-US" dirty="0"/>
              <a:t> 100K, microbiome 16S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7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3FE2-6143-A04C-849B-9B23484E6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50C6-18DA-384F-BAC0-C0FF06BC3D4D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/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1AD-F0C7-E44B-9372-0C6FB9A7029F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0E04-2CFD-CF47-BA93-988459655291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A3C-C432-C04C-B09F-98389609AD05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8969C4-6643-4A4A-9E1A-F01BDC6620D0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93ED91D-1142-4C45-8CA3-3B8424CCFD34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CB2A6E-B834-3A47-B78F-A021EEFE021F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FA809D-39A3-8F40-AD6F-B08615DBD5A8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264C0A6-720F-D14D-B689-DEA9865407B5}" type="datetime1">
              <a:rPr lang="en-CA" smtClean="0"/>
              <a:t>2024-11-05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1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DBB1B29-1DD9-7649-954B-8D63FA0AA257}" type="datetime1">
              <a:rPr lang="en-CA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881695-CBCC-6F4C-B01A-51ABF3DBAA26}" type="datetime1">
              <a:rPr lang="en-CA" smtClean="0"/>
              <a:t>2024-11-05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5CF7-445B-6340-AE69-DBAB956727CA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6275668"/>
            <a:ext cx="773206" cy="582332"/>
          </a:xfrm>
        </p:spPr>
        <p:txBody>
          <a:bodyPr/>
          <a:lstStyle>
            <a:lvl1pPr>
              <a:defRPr sz="2000" baseline="0"/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C4618CE-AAB2-E146-B045-9869749F9BC4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3443E56-D46F-BE4F-A469-A2A21E250103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F6B178-F9A3-2341-90B9-5FA9E0FF575D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6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13A24AA-DA2C-2846-982B-5AC61AB274B2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761-4E52-4B42-9521-3DFDEA0C8529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013" y="6429373"/>
            <a:ext cx="842962" cy="211419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5D86AF5-7E57-3F47-95BC-A4A8EED9B036}" type="datetime1">
              <a:rPr lang="en-CA" smtClean="0"/>
              <a:t>2024-11-05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91A9-A3AF-C94F-91FE-84D55D0D1707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FCF1-BCF3-7241-8A7D-96CFB7D96B24}" type="datetime1">
              <a:rPr lang="en-CA" smtClean="0"/>
              <a:t>2024-11-05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F4BD-166D-FB44-9850-FDE217633A9A}" type="datetime1">
              <a:rPr lang="en-CA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CBC7-87C9-914B-9425-DC24E2AC74E3}" type="datetime1">
              <a:rPr lang="en-CA" smtClean="0"/>
              <a:t>2024-11-05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6ED-870F-2F4E-9E46-8F55740E20B9}" type="datetime1">
              <a:rPr lang="en-CA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6F540D5-0B75-F246-8110-2D85EF64207B}" type="datetime1">
              <a:rPr lang="en-CA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26EB-26FE-B541-B2B4-9D09887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94C-58A4-244D-ADEF-3FAADC46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07" y="902919"/>
            <a:ext cx="7182385" cy="1906073"/>
          </a:xfrm>
        </p:spPr>
        <p:txBody>
          <a:bodyPr/>
          <a:lstStyle/>
          <a:p>
            <a:r>
              <a:rPr lang="en-US" b="1" dirty="0"/>
              <a:t>Reflections on Data Science, Machine Learning,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61FC4-33AC-3141-8F0A-D166C078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925" y="2932806"/>
            <a:ext cx="7076348" cy="992388"/>
          </a:xfrm>
        </p:spPr>
        <p:txBody>
          <a:bodyPr>
            <a:noAutofit/>
          </a:bodyPr>
          <a:lstStyle/>
          <a:p>
            <a:pPr>
              <a:tabLst>
                <a:tab pos="661500" algn="ctr"/>
                <a:tab pos="3161700" algn="ctr"/>
                <a:tab pos="5661900" algn="ctr"/>
              </a:tabLst>
            </a:pPr>
            <a:r>
              <a:rPr lang="en-US" sz="2100" dirty="0"/>
              <a:t>	Raymond Ng </a:t>
            </a:r>
          </a:p>
          <a:p>
            <a:pPr>
              <a:tabLst>
                <a:tab pos="661500" algn="ctr"/>
                <a:tab pos="3161700" algn="ctr"/>
                <a:tab pos="5661900" algn="ctr"/>
              </a:tabLst>
            </a:pPr>
            <a:r>
              <a:rPr lang="en-US" sz="2100" dirty="0"/>
              <a:t>Director, Data Science Institute, UBC</a:t>
            </a:r>
          </a:p>
          <a:p>
            <a:pPr>
              <a:tabLst>
                <a:tab pos="661500" algn="ctr"/>
                <a:tab pos="3161700" algn="ctr"/>
                <a:tab pos="5661900" algn="ctr"/>
              </a:tabLst>
            </a:pPr>
            <a:r>
              <a:rPr lang="en-US" sz="2100" dirty="0"/>
              <a:t>Canada Research Chair on Data Science and Analytics</a:t>
            </a:r>
          </a:p>
          <a:p>
            <a:pPr>
              <a:tabLst>
                <a:tab pos="661500" algn="ctr"/>
                <a:tab pos="3161700" algn="ctr"/>
                <a:tab pos="5661900" algn="ctr"/>
              </a:tabLst>
            </a:pPr>
            <a:r>
              <a:rPr lang="en-US" sz="2100" dirty="0"/>
              <a:t>Professor, Computer Science, UBC</a:t>
            </a:r>
          </a:p>
        </p:txBody>
      </p:sp>
    </p:spTree>
    <p:extLst>
      <p:ext uri="{BB962C8B-B14F-4D97-AF65-F5344CB8AC3E}">
        <p14:creationId xmlns:p14="http://schemas.microsoft.com/office/powerpoint/2010/main" val="4069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4972"/>
            <a:ext cx="9144000" cy="84158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Data Science Meets Health Science: 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Info Tech Meets Bio Tech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0603_chart-cost-human-genome_398x371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5" b="986"/>
          <a:stretch/>
        </p:blipFill>
        <p:spPr>
          <a:xfrm>
            <a:off x="93579" y="1256554"/>
            <a:ext cx="5481053" cy="5213683"/>
          </a:xfrm>
        </p:spPr>
      </p:pic>
      <p:sp>
        <p:nvSpPr>
          <p:cNvPr id="8" name="TextBox 7"/>
          <p:cNvSpPr txBox="1"/>
          <p:nvPr/>
        </p:nvSpPr>
        <p:spPr>
          <a:xfrm>
            <a:off x="5828632" y="1604210"/>
            <a:ext cx="3221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Advances in: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CPU/storage capacity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data capture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searching and database </a:t>
            </a:r>
            <a:r>
              <a:rPr lang="en-US" sz="2400" dirty="0" err="1"/>
              <a:t>mgmt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Cloud, Hadoop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algorithms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statistics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mathematics,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8632" y="5664502"/>
            <a:ext cx="274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Very Exciting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z="160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6347" y="373870"/>
            <a:ext cx="9856694" cy="994172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How the 4V’s Challenge Health Care and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 Health Research</a:t>
            </a:r>
            <a:r>
              <a:rPr lang="en-US" sz="4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81" y="1469730"/>
            <a:ext cx="7763222" cy="4704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#1 Volume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600" dirty="0"/>
              <a:t> Rapid advances in biotech, e.g., sequencing of all </a:t>
            </a:r>
            <a:r>
              <a:rPr lang="en-US" sz="2600" dirty="0" err="1"/>
              <a:t>flavours</a:t>
            </a:r>
            <a:r>
              <a:rPr lang="en-US" sz="2600" dirty="0"/>
              <a:t>, mass spectrometry, point-of-care diagnostics</a:t>
            </a:r>
          </a:p>
          <a:p>
            <a:pPr lvl="1"/>
            <a:r>
              <a:rPr lang="en-US" sz="2600" dirty="0"/>
              <a:t>Electronic Health Records: governments (e.g., </a:t>
            </a:r>
            <a:r>
              <a:rPr lang="en-US" sz="2600" dirty="0" err="1"/>
              <a:t>MoH</a:t>
            </a:r>
            <a:r>
              <a:rPr lang="en-US" sz="2600" dirty="0"/>
              <a:t>) making longitudinal data (e.g., months, years) on whole population available</a:t>
            </a:r>
          </a:p>
          <a:p>
            <a:pPr lvl="1"/>
            <a:r>
              <a:rPr lang="en-US" sz="2600" dirty="0"/>
              <a:t>Data sharing across jurisdictions, collaborators also increase the dataset size</a:t>
            </a:r>
          </a:p>
          <a:p>
            <a:pPr lvl="1"/>
            <a:r>
              <a:rPr lang="en-US" sz="2600" dirty="0"/>
              <a:t>Many new ways of collecting data, e.g., health apps </a:t>
            </a:r>
          </a:p>
          <a:p>
            <a:pPr lvl="1"/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z="16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6330" y="857242"/>
            <a:ext cx="8301094" cy="5092068"/>
            <a:chOff x="1612773" y="468494"/>
            <a:chExt cx="5897676" cy="4281981"/>
          </a:xfrm>
        </p:grpSpPr>
        <p:sp>
          <p:nvSpPr>
            <p:cNvPr id="4" name="Rounded Rectangle 3"/>
            <p:cNvSpPr/>
            <p:nvPr/>
          </p:nvSpPr>
          <p:spPr>
            <a:xfrm>
              <a:off x="1612773" y="468494"/>
              <a:ext cx="5897676" cy="4281981"/>
            </a:xfrm>
            <a:prstGeom prst="roundRect">
              <a:avLst>
                <a:gd name="adj" fmla="val 49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lIns="31994" tIns="40632" rIns="31994" bIns="40632" spcCol="0" rtlCol="0" anchor="b" anchorCtr="0"/>
            <a:lstStyle/>
            <a:p>
              <a:pPr algn="ctr">
                <a:lnSpc>
                  <a:spcPct val="80000"/>
                </a:lnSpc>
              </a:pPr>
              <a:endParaRPr 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" name="Curved Connector 10"/>
            <p:cNvCxnSpPr>
              <a:stCxn id="66" idx="2"/>
              <a:endCxn id="78" idx="0"/>
            </p:cNvCxnSpPr>
            <p:nvPr/>
          </p:nvCxnSpPr>
          <p:spPr>
            <a:xfrm rot="5400000">
              <a:off x="2742292" y="2100028"/>
              <a:ext cx="1905562" cy="792678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9" idx="0"/>
              <a:endCxn id="75" idx="0"/>
            </p:cNvCxnSpPr>
            <p:nvPr/>
          </p:nvCxnSpPr>
          <p:spPr>
            <a:xfrm rot="16200000" flipV="1">
              <a:off x="4091669" y="-374326"/>
              <a:ext cx="10999" cy="2214525"/>
            </a:xfrm>
            <a:prstGeom prst="curvedConnector3">
              <a:avLst>
                <a:gd name="adj1" fmla="val 18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3" idx="0"/>
              <a:endCxn id="69" idx="2"/>
            </p:cNvCxnSpPr>
            <p:nvPr/>
          </p:nvCxnSpPr>
          <p:spPr>
            <a:xfrm rot="16200000" flipV="1">
              <a:off x="4565627" y="2176631"/>
              <a:ext cx="1911061" cy="644968"/>
            </a:xfrm>
            <a:prstGeom prst="curvedConnector3">
              <a:avLst>
                <a:gd name="adj1" fmla="val 38397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2" idx="0"/>
              <a:endCxn id="69" idx="0"/>
            </p:cNvCxnSpPr>
            <p:nvPr/>
          </p:nvCxnSpPr>
          <p:spPr>
            <a:xfrm rot="16200000" flipV="1">
              <a:off x="5752564" y="179303"/>
              <a:ext cx="10999" cy="1107264"/>
            </a:xfrm>
            <a:prstGeom prst="curvedConnector3">
              <a:avLst>
                <a:gd name="adj1" fmla="val 18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69" idx="0"/>
              <a:endCxn id="66" idx="0"/>
            </p:cNvCxnSpPr>
            <p:nvPr/>
          </p:nvCxnSpPr>
          <p:spPr>
            <a:xfrm rot="16200000" flipV="1">
              <a:off x="4645302" y="179305"/>
              <a:ext cx="10999" cy="1107263"/>
            </a:xfrm>
            <a:prstGeom prst="curvedConnector3">
              <a:avLst>
                <a:gd name="adj1" fmla="val 18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6" idx="0"/>
              <a:endCxn id="75" idx="0"/>
            </p:cNvCxnSpPr>
            <p:nvPr/>
          </p:nvCxnSpPr>
          <p:spPr>
            <a:xfrm rot="16200000" flipV="1">
              <a:off x="3538038" y="179305"/>
              <a:ext cx="10999" cy="1107263"/>
            </a:xfrm>
            <a:prstGeom prst="curvedConnector3">
              <a:avLst>
                <a:gd name="adj1" fmla="val 18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69" idx="2"/>
              <a:endCxn id="78" idx="0"/>
            </p:cNvCxnSpPr>
            <p:nvPr/>
          </p:nvCxnSpPr>
          <p:spPr>
            <a:xfrm rot="5400000">
              <a:off x="3295923" y="1546395"/>
              <a:ext cx="1905562" cy="1899940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9" idx="2"/>
              <a:endCxn id="81" idx="0"/>
            </p:cNvCxnSpPr>
            <p:nvPr/>
          </p:nvCxnSpPr>
          <p:spPr>
            <a:xfrm rot="5400000">
              <a:off x="3915839" y="2166308"/>
              <a:ext cx="1905561" cy="660112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3" idx="2"/>
              <a:endCxn id="81" idx="2"/>
            </p:cNvCxnSpPr>
            <p:nvPr/>
          </p:nvCxnSpPr>
          <p:spPr>
            <a:xfrm rot="5400000" flipH="1">
              <a:off x="5188352" y="3610095"/>
              <a:ext cx="5500" cy="1305080"/>
            </a:xfrm>
            <a:prstGeom prst="curvedConnector3">
              <a:avLst>
                <a:gd name="adj1" fmla="val -3599433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78" idx="2"/>
              <a:endCxn id="81" idx="2"/>
            </p:cNvCxnSpPr>
            <p:nvPr/>
          </p:nvCxnSpPr>
          <p:spPr>
            <a:xfrm rot="5400000" flipH="1" flipV="1">
              <a:off x="3918648" y="3639971"/>
              <a:ext cx="1" cy="1239828"/>
            </a:xfrm>
            <a:prstGeom prst="curvedConnector3">
              <a:avLst>
                <a:gd name="adj1" fmla="val -228600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84" idx="0"/>
              <a:endCxn id="47" idx="0"/>
            </p:cNvCxnSpPr>
            <p:nvPr/>
          </p:nvCxnSpPr>
          <p:spPr>
            <a:xfrm rot="5400000" flipH="1" flipV="1">
              <a:off x="4504543" y="838355"/>
              <a:ext cx="197548" cy="2263136"/>
            </a:xfrm>
            <a:prstGeom prst="curvedConnector3">
              <a:avLst>
                <a:gd name="adj1" fmla="val 200221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7" idx="2"/>
              <a:endCxn id="81" idx="0"/>
            </p:cNvCxnSpPr>
            <p:nvPr/>
          </p:nvCxnSpPr>
          <p:spPr>
            <a:xfrm rot="5400000">
              <a:off x="4544303" y="2258565"/>
              <a:ext cx="1184839" cy="1196322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47" idx="2"/>
              <a:endCxn id="63" idx="0"/>
            </p:cNvCxnSpPr>
            <p:nvPr/>
          </p:nvCxnSpPr>
          <p:spPr>
            <a:xfrm rot="16200000" flipH="1">
              <a:off x="5194095" y="2805096"/>
              <a:ext cx="1190339" cy="108758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47" idx="0"/>
              <a:endCxn id="72" idx="2"/>
            </p:cNvCxnSpPr>
            <p:nvPr/>
          </p:nvCxnSpPr>
          <p:spPr>
            <a:xfrm rot="5400000" flipH="1" flipV="1">
              <a:off x="5856629" y="1421840"/>
              <a:ext cx="327563" cy="571054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277466" y="1871149"/>
              <a:ext cx="914834" cy="393159"/>
              <a:chOff x="5013579" y="1811524"/>
              <a:chExt cx="1009017" cy="58201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013579" y="1811524"/>
                <a:ext cx="1009017" cy="582017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5212409" y="1907407"/>
                <a:ext cx="607162" cy="358070"/>
              </a:xfrm>
              <a:custGeom>
                <a:avLst/>
                <a:gdLst>
                  <a:gd name="connsiteX0" fmla="*/ 0 w 724621"/>
                  <a:gd name="connsiteY0" fmla="*/ 78502 h 471003"/>
                  <a:gd name="connsiteX1" fmla="*/ 78502 w 724621"/>
                  <a:gd name="connsiteY1" fmla="*/ 0 h 471003"/>
                  <a:gd name="connsiteX2" fmla="*/ 646119 w 724621"/>
                  <a:gd name="connsiteY2" fmla="*/ 0 h 471003"/>
                  <a:gd name="connsiteX3" fmla="*/ 724621 w 724621"/>
                  <a:gd name="connsiteY3" fmla="*/ 78502 h 471003"/>
                  <a:gd name="connsiteX4" fmla="*/ 724621 w 724621"/>
                  <a:gd name="connsiteY4" fmla="*/ 392501 h 471003"/>
                  <a:gd name="connsiteX5" fmla="*/ 646119 w 724621"/>
                  <a:gd name="connsiteY5" fmla="*/ 471003 h 471003"/>
                  <a:gd name="connsiteX6" fmla="*/ 78502 w 724621"/>
                  <a:gd name="connsiteY6" fmla="*/ 471003 h 471003"/>
                  <a:gd name="connsiteX7" fmla="*/ 0 w 724621"/>
                  <a:gd name="connsiteY7" fmla="*/ 392501 h 471003"/>
                  <a:gd name="connsiteX8" fmla="*/ 0 w 724621"/>
                  <a:gd name="connsiteY8" fmla="*/ 78502 h 47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4621" h="471003">
                    <a:moveTo>
                      <a:pt x="0" y="78502"/>
                    </a:moveTo>
                    <a:cubicBezTo>
                      <a:pt x="0" y="35147"/>
                      <a:pt x="35147" y="0"/>
                      <a:pt x="78502" y="0"/>
                    </a:cubicBezTo>
                    <a:lnTo>
                      <a:pt x="646119" y="0"/>
                    </a:lnTo>
                    <a:cubicBezTo>
                      <a:pt x="689474" y="0"/>
                      <a:pt x="724621" y="35147"/>
                      <a:pt x="724621" y="78502"/>
                    </a:cubicBezTo>
                    <a:lnTo>
                      <a:pt x="724621" y="392501"/>
                    </a:lnTo>
                    <a:cubicBezTo>
                      <a:pt x="724621" y="435856"/>
                      <a:pt x="689474" y="471003"/>
                      <a:pt x="646119" y="471003"/>
                    </a:cubicBezTo>
                    <a:lnTo>
                      <a:pt x="78502" y="471003"/>
                    </a:lnTo>
                    <a:cubicBezTo>
                      <a:pt x="35147" y="471003"/>
                      <a:pt x="0" y="435856"/>
                      <a:pt x="0" y="392501"/>
                    </a:cubicBezTo>
                    <a:lnTo>
                      <a:pt x="0" y="7850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332" tIns="76332" rIns="76332" bIns="76332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/>
                  <a:t>Omics</a:t>
                </a:r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228898" y="3454645"/>
              <a:ext cx="1229488" cy="810740"/>
              <a:chOff x="4960010" y="3363344"/>
              <a:chExt cx="1356066" cy="936104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4960010" y="3363344"/>
                <a:ext cx="1356066" cy="936104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026044" y="3617391"/>
                <a:ext cx="1224000" cy="400979"/>
              </a:xfrm>
              <a:custGeom>
                <a:avLst/>
                <a:gdLst>
                  <a:gd name="connsiteX0" fmla="*/ 0 w 1224000"/>
                  <a:gd name="connsiteY0" fmla="*/ 66831 h 400979"/>
                  <a:gd name="connsiteX1" fmla="*/ 66831 w 1224000"/>
                  <a:gd name="connsiteY1" fmla="*/ 0 h 400979"/>
                  <a:gd name="connsiteX2" fmla="*/ 1157169 w 1224000"/>
                  <a:gd name="connsiteY2" fmla="*/ 0 h 400979"/>
                  <a:gd name="connsiteX3" fmla="*/ 1224000 w 1224000"/>
                  <a:gd name="connsiteY3" fmla="*/ 66831 h 400979"/>
                  <a:gd name="connsiteX4" fmla="*/ 1224000 w 1224000"/>
                  <a:gd name="connsiteY4" fmla="*/ 334148 h 400979"/>
                  <a:gd name="connsiteX5" fmla="*/ 1157169 w 1224000"/>
                  <a:gd name="connsiteY5" fmla="*/ 400979 h 400979"/>
                  <a:gd name="connsiteX6" fmla="*/ 66831 w 1224000"/>
                  <a:gd name="connsiteY6" fmla="*/ 400979 h 400979"/>
                  <a:gd name="connsiteX7" fmla="*/ 0 w 1224000"/>
                  <a:gd name="connsiteY7" fmla="*/ 334148 h 400979"/>
                  <a:gd name="connsiteX8" fmla="*/ 0 w 1224000"/>
                  <a:gd name="connsiteY8" fmla="*/ 66831 h 40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00" h="400979">
                    <a:moveTo>
                      <a:pt x="0" y="66831"/>
                    </a:moveTo>
                    <a:cubicBezTo>
                      <a:pt x="0" y="29921"/>
                      <a:pt x="29921" y="0"/>
                      <a:pt x="66831" y="0"/>
                    </a:cubicBezTo>
                    <a:lnTo>
                      <a:pt x="1157169" y="0"/>
                    </a:lnTo>
                    <a:cubicBezTo>
                      <a:pt x="1194079" y="0"/>
                      <a:pt x="1224000" y="29921"/>
                      <a:pt x="1224000" y="66831"/>
                    </a:cubicBezTo>
                    <a:lnTo>
                      <a:pt x="1224000" y="334148"/>
                    </a:lnTo>
                    <a:cubicBezTo>
                      <a:pt x="1224000" y="371058"/>
                      <a:pt x="1194079" y="400979"/>
                      <a:pt x="1157169" y="400979"/>
                    </a:cubicBezTo>
                    <a:lnTo>
                      <a:pt x="66831" y="400979"/>
                    </a:lnTo>
                    <a:cubicBezTo>
                      <a:pt x="29921" y="400979"/>
                      <a:pt x="0" y="371058"/>
                      <a:pt x="0" y="334148"/>
                    </a:cubicBezTo>
                    <a:lnTo>
                      <a:pt x="0" y="6683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2500059"/>
                  <a:satOff val="-3751"/>
                  <a:lumOff val="-610"/>
                  <a:alphaOff val="0"/>
                </a:schemeClr>
              </a:fillRef>
              <a:effectRef idx="0">
                <a:schemeClr val="accent3">
                  <a:hueOff val="2500059"/>
                  <a:satOff val="-3751"/>
                  <a:lumOff val="-6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914" tIns="72914" rIns="72914" bIns="72914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Hospitalization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605336" y="732937"/>
              <a:ext cx="972150" cy="810649"/>
              <a:chOff x="3169301" y="374407"/>
              <a:chExt cx="1072234" cy="935999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169301" y="374407"/>
                <a:ext cx="1072234" cy="935999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215139" y="648030"/>
                <a:ext cx="973221" cy="403574"/>
              </a:xfrm>
              <a:custGeom>
                <a:avLst/>
                <a:gdLst>
                  <a:gd name="connsiteX0" fmla="*/ 0 w 973221"/>
                  <a:gd name="connsiteY0" fmla="*/ 67264 h 403574"/>
                  <a:gd name="connsiteX1" fmla="*/ 67264 w 973221"/>
                  <a:gd name="connsiteY1" fmla="*/ 0 h 403574"/>
                  <a:gd name="connsiteX2" fmla="*/ 905957 w 973221"/>
                  <a:gd name="connsiteY2" fmla="*/ 0 h 403574"/>
                  <a:gd name="connsiteX3" fmla="*/ 973221 w 973221"/>
                  <a:gd name="connsiteY3" fmla="*/ 67264 h 403574"/>
                  <a:gd name="connsiteX4" fmla="*/ 973221 w 973221"/>
                  <a:gd name="connsiteY4" fmla="*/ 336310 h 403574"/>
                  <a:gd name="connsiteX5" fmla="*/ 905957 w 973221"/>
                  <a:gd name="connsiteY5" fmla="*/ 403574 h 403574"/>
                  <a:gd name="connsiteX6" fmla="*/ 67264 w 973221"/>
                  <a:gd name="connsiteY6" fmla="*/ 403574 h 403574"/>
                  <a:gd name="connsiteX7" fmla="*/ 0 w 973221"/>
                  <a:gd name="connsiteY7" fmla="*/ 336310 h 403574"/>
                  <a:gd name="connsiteX8" fmla="*/ 0 w 973221"/>
                  <a:gd name="connsiteY8" fmla="*/ 67264 h 40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3221" h="403574">
                    <a:moveTo>
                      <a:pt x="0" y="67264"/>
                    </a:moveTo>
                    <a:cubicBezTo>
                      <a:pt x="0" y="30115"/>
                      <a:pt x="30115" y="0"/>
                      <a:pt x="67264" y="0"/>
                    </a:cubicBezTo>
                    <a:lnTo>
                      <a:pt x="905957" y="0"/>
                    </a:lnTo>
                    <a:cubicBezTo>
                      <a:pt x="943106" y="0"/>
                      <a:pt x="973221" y="30115"/>
                      <a:pt x="973221" y="67264"/>
                    </a:cubicBezTo>
                    <a:lnTo>
                      <a:pt x="973221" y="336310"/>
                    </a:lnTo>
                    <a:cubicBezTo>
                      <a:pt x="973221" y="373459"/>
                      <a:pt x="943106" y="403574"/>
                      <a:pt x="905957" y="403574"/>
                    </a:cubicBezTo>
                    <a:lnTo>
                      <a:pt x="67264" y="403574"/>
                    </a:lnTo>
                    <a:cubicBezTo>
                      <a:pt x="30115" y="403574"/>
                      <a:pt x="0" y="373459"/>
                      <a:pt x="0" y="336310"/>
                    </a:cubicBezTo>
                    <a:lnTo>
                      <a:pt x="0" y="672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750089"/>
                  <a:satOff val="-5627"/>
                  <a:lumOff val="-915"/>
                  <a:alphaOff val="0"/>
                </a:schemeClr>
              </a:fillRef>
              <a:effectRef idx="0">
                <a:schemeClr val="accent3">
                  <a:hueOff val="3750089"/>
                  <a:satOff val="-5627"/>
                  <a:lumOff val="-91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01" tIns="73041" rIns="19701" bIns="73041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Medications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712599" y="732937"/>
              <a:ext cx="972150" cy="810649"/>
              <a:chOff x="4390558" y="374407"/>
              <a:chExt cx="1072234" cy="935999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390558" y="374407"/>
                <a:ext cx="1072234" cy="935999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531217" y="648030"/>
                <a:ext cx="803618" cy="404949"/>
              </a:xfrm>
              <a:custGeom>
                <a:avLst/>
                <a:gdLst>
                  <a:gd name="connsiteX0" fmla="*/ 0 w 803618"/>
                  <a:gd name="connsiteY0" fmla="*/ 67493 h 404949"/>
                  <a:gd name="connsiteX1" fmla="*/ 67493 w 803618"/>
                  <a:gd name="connsiteY1" fmla="*/ 0 h 404949"/>
                  <a:gd name="connsiteX2" fmla="*/ 736125 w 803618"/>
                  <a:gd name="connsiteY2" fmla="*/ 0 h 404949"/>
                  <a:gd name="connsiteX3" fmla="*/ 803618 w 803618"/>
                  <a:gd name="connsiteY3" fmla="*/ 67493 h 404949"/>
                  <a:gd name="connsiteX4" fmla="*/ 803618 w 803618"/>
                  <a:gd name="connsiteY4" fmla="*/ 337456 h 404949"/>
                  <a:gd name="connsiteX5" fmla="*/ 736125 w 803618"/>
                  <a:gd name="connsiteY5" fmla="*/ 404949 h 404949"/>
                  <a:gd name="connsiteX6" fmla="*/ 67493 w 803618"/>
                  <a:gd name="connsiteY6" fmla="*/ 404949 h 404949"/>
                  <a:gd name="connsiteX7" fmla="*/ 0 w 803618"/>
                  <a:gd name="connsiteY7" fmla="*/ 337456 h 404949"/>
                  <a:gd name="connsiteX8" fmla="*/ 0 w 803618"/>
                  <a:gd name="connsiteY8" fmla="*/ 67493 h 40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618" h="404949">
                    <a:moveTo>
                      <a:pt x="0" y="67493"/>
                    </a:moveTo>
                    <a:cubicBezTo>
                      <a:pt x="0" y="30218"/>
                      <a:pt x="30218" y="0"/>
                      <a:pt x="67493" y="0"/>
                    </a:cubicBezTo>
                    <a:lnTo>
                      <a:pt x="736125" y="0"/>
                    </a:lnTo>
                    <a:cubicBezTo>
                      <a:pt x="773400" y="0"/>
                      <a:pt x="803618" y="30218"/>
                      <a:pt x="803618" y="67493"/>
                    </a:cubicBezTo>
                    <a:lnTo>
                      <a:pt x="803618" y="337456"/>
                    </a:lnTo>
                    <a:cubicBezTo>
                      <a:pt x="803618" y="374731"/>
                      <a:pt x="773400" y="404949"/>
                      <a:pt x="736125" y="404949"/>
                    </a:cubicBezTo>
                    <a:lnTo>
                      <a:pt x="67493" y="404949"/>
                    </a:lnTo>
                    <a:cubicBezTo>
                      <a:pt x="30218" y="404949"/>
                      <a:pt x="0" y="374731"/>
                      <a:pt x="0" y="337456"/>
                    </a:cubicBezTo>
                    <a:lnTo>
                      <a:pt x="0" y="6749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5000118"/>
                  <a:satOff val="-7502"/>
                  <a:lumOff val="-1220"/>
                  <a:alphaOff val="0"/>
                </a:schemeClr>
              </a:fillRef>
              <a:effectRef idx="0">
                <a:schemeClr val="accent3">
                  <a:hueOff val="5000118"/>
                  <a:satOff val="-7502"/>
                  <a:lumOff val="-122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68" tIns="73108" rIns="19768" bIns="73108" numCol="1" spcCol="1270" anchor="ctr" anchorCtr="0">
                <a:noAutofit/>
              </a:bodyPr>
              <a:lstStyle/>
              <a:p>
                <a:pPr algn="ctr" defTabSz="553045">
                  <a:lnSpc>
                    <a:spcPct val="7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Clinical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819863" y="732937"/>
              <a:ext cx="972150" cy="810649"/>
              <a:chOff x="5611816" y="374407"/>
              <a:chExt cx="1072234" cy="935999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5611816" y="374407"/>
                <a:ext cx="1072234" cy="935999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5835393" y="652000"/>
                <a:ext cx="637779" cy="400979"/>
              </a:xfrm>
              <a:custGeom>
                <a:avLst/>
                <a:gdLst>
                  <a:gd name="connsiteX0" fmla="*/ 0 w 637779"/>
                  <a:gd name="connsiteY0" fmla="*/ 66831 h 400979"/>
                  <a:gd name="connsiteX1" fmla="*/ 66831 w 637779"/>
                  <a:gd name="connsiteY1" fmla="*/ 0 h 400979"/>
                  <a:gd name="connsiteX2" fmla="*/ 570948 w 637779"/>
                  <a:gd name="connsiteY2" fmla="*/ 0 h 400979"/>
                  <a:gd name="connsiteX3" fmla="*/ 637779 w 637779"/>
                  <a:gd name="connsiteY3" fmla="*/ 66831 h 400979"/>
                  <a:gd name="connsiteX4" fmla="*/ 637779 w 637779"/>
                  <a:gd name="connsiteY4" fmla="*/ 334148 h 400979"/>
                  <a:gd name="connsiteX5" fmla="*/ 570948 w 637779"/>
                  <a:gd name="connsiteY5" fmla="*/ 400979 h 400979"/>
                  <a:gd name="connsiteX6" fmla="*/ 66831 w 637779"/>
                  <a:gd name="connsiteY6" fmla="*/ 400979 h 400979"/>
                  <a:gd name="connsiteX7" fmla="*/ 0 w 637779"/>
                  <a:gd name="connsiteY7" fmla="*/ 334148 h 400979"/>
                  <a:gd name="connsiteX8" fmla="*/ 0 w 637779"/>
                  <a:gd name="connsiteY8" fmla="*/ 66831 h 40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7779" h="400979">
                    <a:moveTo>
                      <a:pt x="0" y="66831"/>
                    </a:moveTo>
                    <a:cubicBezTo>
                      <a:pt x="0" y="29921"/>
                      <a:pt x="29921" y="0"/>
                      <a:pt x="66831" y="0"/>
                    </a:cubicBezTo>
                    <a:lnTo>
                      <a:pt x="570948" y="0"/>
                    </a:lnTo>
                    <a:cubicBezTo>
                      <a:pt x="607858" y="0"/>
                      <a:pt x="637779" y="29921"/>
                      <a:pt x="637779" y="66831"/>
                    </a:cubicBezTo>
                    <a:lnTo>
                      <a:pt x="637779" y="334148"/>
                    </a:lnTo>
                    <a:cubicBezTo>
                      <a:pt x="637779" y="371058"/>
                      <a:pt x="607858" y="400979"/>
                      <a:pt x="570948" y="400979"/>
                    </a:cubicBezTo>
                    <a:lnTo>
                      <a:pt x="66831" y="400979"/>
                    </a:lnTo>
                    <a:cubicBezTo>
                      <a:pt x="29921" y="400979"/>
                      <a:pt x="0" y="371058"/>
                      <a:pt x="0" y="334148"/>
                    </a:cubicBezTo>
                    <a:lnTo>
                      <a:pt x="0" y="6683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250148"/>
                  <a:satOff val="-9378"/>
                  <a:lumOff val="-1525"/>
                  <a:alphaOff val="0"/>
                </a:schemeClr>
              </a:fillRef>
              <a:effectRef idx="0">
                <a:schemeClr val="accent3">
                  <a:hueOff val="6250148"/>
                  <a:satOff val="-9378"/>
                  <a:lumOff val="-152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74" tIns="72914" rIns="19574" bIns="72914" numCol="1" spcCol="1270" anchor="ctr" anchorCtr="0">
                <a:noAutofit/>
              </a:bodyPr>
              <a:lstStyle/>
              <a:p>
                <a:pPr algn="ctr" defTabSz="553045">
                  <a:lnSpc>
                    <a:spcPct val="7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Imaging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98074" y="732937"/>
              <a:ext cx="972150" cy="810649"/>
              <a:chOff x="1948044" y="374407"/>
              <a:chExt cx="1072234" cy="935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948044" y="374407"/>
                <a:ext cx="1072234" cy="935999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2013311" y="653787"/>
                <a:ext cx="954399" cy="404949"/>
              </a:xfrm>
              <a:custGeom>
                <a:avLst/>
                <a:gdLst>
                  <a:gd name="connsiteX0" fmla="*/ 0 w 954399"/>
                  <a:gd name="connsiteY0" fmla="*/ 67493 h 404949"/>
                  <a:gd name="connsiteX1" fmla="*/ 67493 w 954399"/>
                  <a:gd name="connsiteY1" fmla="*/ 0 h 404949"/>
                  <a:gd name="connsiteX2" fmla="*/ 886906 w 954399"/>
                  <a:gd name="connsiteY2" fmla="*/ 0 h 404949"/>
                  <a:gd name="connsiteX3" fmla="*/ 954399 w 954399"/>
                  <a:gd name="connsiteY3" fmla="*/ 67493 h 404949"/>
                  <a:gd name="connsiteX4" fmla="*/ 954399 w 954399"/>
                  <a:gd name="connsiteY4" fmla="*/ 337456 h 404949"/>
                  <a:gd name="connsiteX5" fmla="*/ 886906 w 954399"/>
                  <a:gd name="connsiteY5" fmla="*/ 404949 h 404949"/>
                  <a:gd name="connsiteX6" fmla="*/ 67493 w 954399"/>
                  <a:gd name="connsiteY6" fmla="*/ 404949 h 404949"/>
                  <a:gd name="connsiteX7" fmla="*/ 0 w 954399"/>
                  <a:gd name="connsiteY7" fmla="*/ 337456 h 404949"/>
                  <a:gd name="connsiteX8" fmla="*/ 0 w 954399"/>
                  <a:gd name="connsiteY8" fmla="*/ 67493 h 40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4399" h="404949">
                    <a:moveTo>
                      <a:pt x="0" y="67493"/>
                    </a:moveTo>
                    <a:cubicBezTo>
                      <a:pt x="0" y="30218"/>
                      <a:pt x="30218" y="0"/>
                      <a:pt x="67493" y="0"/>
                    </a:cubicBezTo>
                    <a:lnTo>
                      <a:pt x="886906" y="0"/>
                    </a:lnTo>
                    <a:cubicBezTo>
                      <a:pt x="924181" y="0"/>
                      <a:pt x="954399" y="30218"/>
                      <a:pt x="954399" y="67493"/>
                    </a:cubicBezTo>
                    <a:lnTo>
                      <a:pt x="954399" y="337456"/>
                    </a:lnTo>
                    <a:cubicBezTo>
                      <a:pt x="954399" y="374731"/>
                      <a:pt x="924181" y="404949"/>
                      <a:pt x="886906" y="404949"/>
                    </a:cubicBezTo>
                    <a:lnTo>
                      <a:pt x="67493" y="404949"/>
                    </a:lnTo>
                    <a:cubicBezTo>
                      <a:pt x="30218" y="404949"/>
                      <a:pt x="0" y="374731"/>
                      <a:pt x="0" y="337456"/>
                    </a:cubicBezTo>
                    <a:lnTo>
                      <a:pt x="0" y="6749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7500177"/>
                  <a:satOff val="-11253"/>
                  <a:lumOff val="-1830"/>
                  <a:alphaOff val="0"/>
                </a:schemeClr>
              </a:fillRef>
              <a:effectRef idx="0">
                <a:schemeClr val="accent3">
                  <a:hueOff val="7500177"/>
                  <a:satOff val="-11253"/>
                  <a:lumOff val="-183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68" tIns="73108" rIns="19768" bIns="73108" numCol="1" spcCol="1270" anchor="ctr" anchorCtr="0">
                <a:noAutofit/>
              </a:bodyPr>
              <a:lstStyle/>
              <a:p>
                <a:pPr algn="ctr" defTabSz="553045">
                  <a:lnSpc>
                    <a:spcPct val="7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Laboratory Results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769704" y="3449146"/>
              <a:ext cx="1058062" cy="810740"/>
              <a:chOff x="2247637" y="3356994"/>
              <a:chExt cx="1166991" cy="93610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247637" y="3356994"/>
                <a:ext cx="1166991" cy="936104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288609" y="3605309"/>
                <a:ext cx="1073392" cy="400979"/>
              </a:xfrm>
              <a:custGeom>
                <a:avLst/>
                <a:gdLst>
                  <a:gd name="connsiteX0" fmla="*/ 0 w 1073392"/>
                  <a:gd name="connsiteY0" fmla="*/ 66831 h 400979"/>
                  <a:gd name="connsiteX1" fmla="*/ 66831 w 1073392"/>
                  <a:gd name="connsiteY1" fmla="*/ 0 h 400979"/>
                  <a:gd name="connsiteX2" fmla="*/ 1006561 w 1073392"/>
                  <a:gd name="connsiteY2" fmla="*/ 0 h 400979"/>
                  <a:gd name="connsiteX3" fmla="*/ 1073392 w 1073392"/>
                  <a:gd name="connsiteY3" fmla="*/ 66831 h 400979"/>
                  <a:gd name="connsiteX4" fmla="*/ 1073392 w 1073392"/>
                  <a:gd name="connsiteY4" fmla="*/ 334148 h 400979"/>
                  <a:gd name="connsiteX5" fmla="*/ 1006561 w 1073392"/>
                  <a:gd name="connsiteY5" fmla="*/ 400979 h 400979"/>
                  <a:gd name="connsiteX6" fmla="*/ 66831 w 1073392"/>
                  <a:gd name="connsiteY6" fmla="*/ 400979 h 400979"/>
                  <a:gd name="connsiteX7" fmla="*/ 0 w 1073392"/>
                  <a:gd name="connsiteY7" fmla="*/ 334148 h 400979"/>
                  <a:gd name="connsiteX8" fmla="*/ 0 w 1073392"/>
                  <a:gd name="connsiteY8" fmla="*/ 66831 h 40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392" h="400979">
                    <a:moveTo>
                      <a:pt x="0" y="66831"/>
                    </a:moveTo>
                    <a:cubicBezTo>
                      <a:pt x="0" y="29921"/>
                      <a:pt x="29921" y="0"/>
                      <a:pt x="66831" y="0"/>
                    </a:cubicBezTo>
                    <a:lnTo>
                      <a:pt x="1006561" y="0"/>
                    </a:lnTo>
                    <a:cubicBezTo>
                      <a:pt x="1043471" y="0"/>
                      <a:pt x="1073392" y="29921"/>
                      <a:pt x="1073392" y="66831"/>
                    </a:cubicBezTo>
                    <a:lnTo>
                      <a:pt x="1073392" y="334148"/>
                    </a:lnTo>
                    <a:cubicBezTo>
                      <a:pt x="1073392" y="371058"/>
                      <a:pt x="1043471" y="400979"/>
                      <a:pt x="1006561" y="400979"/>
                    </a:cubicBezTo>
                    <a:lnTo>
                      <a:pt x="66831" y="400979"/>
                    </a:lnTo>
                    <a:cubicBezTo>
                      <a:pt x="29921" y="400979"/>
                      <a:pt x="0" y="371058"/>
                      <a:pt x="0" y="334148"/>
                    </a:cubicBezTo>
                    <a:lnTo>
                      <a:pt x="0" y="6683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8750207"/>
                  <a:satOff val="-13129"/>
                  <a:lumOff val="-2135"/>
                  <a:alphaOff val="0"/>
                </a:schemeClr>
              </a:fillRef>
              <a:effectRef idx="0">
                <a:schemeClr val="accent3">
                  <a:hueOff val="8750207"/>
                  <a:satOff val="-13129"/>
                  <a:lumOff val="-213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74" tIns="72914" rIns="19574" bIns="72914" numCol="1" spcCol="1270" anchor="ctr" anchorCtr="0">
                <a:noAutofit/>
              </a:bodyPr>
              <a:lstStyle/>
              <a:p>
                <a:pPr algn="ctr" defTabSz="553045">
                  <a:lnSpc>
                    <a:spcPct val="7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Environment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011132" y="3449145"/>
              <a:ext cx="1054860" cy="810740"/>
              <a:chOff x="3616873" y="3356993"/>
              <a:chExt cx="1163459" cy="93610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616873" y="3356993"/>
                <a:ext cx="1163459" cy="936104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634235" y="3605309"/>
                <a:ext cx="1128733" cy="400979"/>
              </a:xfrm>
              <a:custGeom>
                <a:avLst/>
                <a:gdLst>
                  <a:gd name="connsiteX0" fmla="*/ 0 w 1128733"/>
                  <a:gd name="connsiteY0" fmla="*/ 66831 h 400979"/>
                  <a:gd name="connsiteX1" fmla="*/ 66831 w 1128733"/>
                  <a:gd name="connsiteY1" fmla="*/ 0 h 400979"/>
                  <a:gd name="connsiteX2" fmla="*/ 1061902 w 1128733"/>
                  <a:gd name="connsiteY2" fmla="*/ 0 h 400979"/>
                  <a:gd name="connsiteX3" fmla="*/ 1128733 w 1128733"/>
                  <a:gd name="connsiteY3" fmla="*/ 66831 h 400979"/>
                  <a:gd name="connsiteX4" fmla="*/ 1128733 w 1128733"/>
                  <a:gd name="connsiteY4" fmla="*/ 334148 h 400979"/>
                  <a:gd name="connsiteX5" fmla="*/ 1061902 w 1128733"/>
                  <a:gd name="connsiteY5" fmla="*/ 400979 h 400979"/>
                  <a:gd name="connsiteX6" fmla="*/ 66831 w 1128733"/>
                  <a:gd name="connsiteY6" fmla="*/ 400979 h 400979"/>
                  <a:gd name="connsiteX7" fmla="*/ 0 w 1128733"/>
                  <a:gd name="connsiteY7" fmla="*/ 334148 h 400979"/>
                  <a:gd name="connsiteX8" fmla="*/ 0 w 1128733"/>
                  <a:gd name="connsiteY8" fmla="*/ 66831 h 40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8733" h="400979">
                    <a:moveTo>
                      <a:pt x="0" y="66831"/>
                    </a:moveTo>
                    <a:cubicBezTo>
                      <a:pt x="0" y="29921"/>
                      <a:pt x="29921" y="0"/>
                      <a:pt x="66831" y="0"/>
                    </a:cubicBezTo>
                    <a:lnTo>
                      <a:pt x="1061902" y="0"/>
                    </a:lnTo>
                    <a:cubicBezTo>
                      <a:pt x="1098812" y="0"/>
                      <a:pt x="1128733" y="29921"/>
                      <a:pt x="1128733" y="66831"/>
                    </a:cubicBezTo>
                    <a:lnTo>
                      <a:pt x="1128733" y="334148"/>
                    </a:lnTo>
                    <a:cubicBezTo>
                      <a:pt x="1128733" y="371058"/>
                      <a:pt x="1098812" y="400979"/>
                      <a:pt x="1061902" y="400979"/>
                    </a:cubicBezTo>
                    <a:lnTo>
                      <a:pt x="66831" y="400979"/>
                    </a:lnTo>
                    <a:cubicBezTo>
                      <a:pt x="29921" y="400979"/>
                      <a:pt x="0" y="371058"/>
                      <a:pt x="0" y="334148"/>
                    </a:cubicBezTo>
                    <a:lnTo>
                      <a:pt x="0" y="6683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0000237"/>
                  <a:satOff val="-15004"/>
                  <a:lumOff val="-2440"/>
                  <a:alphaOff val="0"/>
                </a:schemeClr>
              </a:fillRef>
              <a:effectRef idx="0">
                <a:schemeClr val="accent3">
                  <a:hueOff val="10000237"/>
                  <a:satOff val="-15004"/>
                  <a:lumOff val="-244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74" tIns="72914" rIns="19574" bIns="72914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Demographics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31112" y="2068697"/>
              <a:ext cx="881272" cy="810649"/>
              <a:chOff x="2669118" y="1824537"/>
              <a:chExt cx="972000" cy="935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2669118" y="1824537"/>
                <a:ext cx="972000" cy="935999"/>
              </a:xfrm>
              <a:prstGeom prst="roundRect">
                <a:avLst>
                  <a:gd name="adj" fmla="val 18084"/>
                </a:avLst>
              </a:prstGeom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2794035" y="2094855"/>
                <a:ext cx="712905" cy="400979"/>
              </a:xfrm>
              <a:custGeom>
                <a:avLst/>
                <a:gdLst>
                  <a:gd name="connsiteX0" fmla="*/ 0 w 712905"/>
                  <a:gd name="connsiteY0" fmla="*/ 66831 h 400979"/>
                  <a:gd name="connsiteX1" fmla="*/ 66831 w 712905"/>
                  <a:gd name="connsiteY1" fmla="*/ 0 h 400979"/>
                  <a:gd name="connsiteX2" fmla="*/ 646074 w 712905"/>
                  <a:gd name="connsiteY2" fmla="*/ 0 h 400979"/>
                  <a:gd name="connsiteX3" fmla="*/ 712905 w 712905"/>
                  <a:gd name="connsiteY3" fmla="*/ 66831 h 400979"/>
                  <a:gd name="connsiteX4" fmla="*/ 712905 w 712905"/>
                  <a:gd name="connsiteY4" fmla="*/ 334148 h 400979"/>
                  <a:gd name="connsiteX5" fmla="*/ 646074 w 712905"/>
                  <a:gd name="connsiteY5" fmla="*/ 400979 h 400979"/>
                  <a:gd name="connsiteX6" fmla="*/ 66831 w 712905"/>
                  <a:gd name="connsiteY6" fmla="*/ 400979 h 400979"/>
                  <a:gd name="connsiteX7" fmla="*/ 0 w 712905"/>
                  <a:gd name="connsiteY7" fmla="*/ 334148 h 400979"/>
                  <a:gd name="connsiteX8" fmla="*/ 0 w 712905"/>
                  <a:gd name="connsiteY8" fmla="*/ 66831 h 40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905" h="400979">
                    <a:moveTo>
                      <a:pt x="0" y="66831"/>
                    </a:moveTo>
                    <a:cubicBezTo>
                      <a:pt x="0" y="29921"/>
                      <a:pt x="29921" y="0"/>
                      <a:pt x="66831" y="0"/>
                    </a:cubicBezTo>
                    <a:lnTo>
                      <a:pt x="646074" y="0"/>
                    </a:lnTo>
                    <a:cubicBezTo>
                      <a:pt x="682984" y="0"/>
                      <a:pt x="712905" y="29921"/>
                      <a:pt x="712905" y="66831"/>
                    </a:cubicBezTo>
                    <a:lnTo>
                      <a:pt x="712905" y="334148"/>
                    </a:lnTo>
                    <a:cubicBezTo>
                      <a:pt x="712905" y="371058"/>
                      <a:pt x="682984" y="400979"/>
                      <a:pt x="646074" y="400979"/>
                    </a:cubicBezTo>
                    <a:lnTo>
                      <a:pt x="66831" y="400979"/>
                    </a:lnTo>
                    <a:cubicBezTo>
                      <a:pt x="29921" y="400979"/>
                      <a:pt x="0" y="371058"/>
                      <a:pt x="0" y="334148"/>
                    </a:cubicBezTo>
                    <a:lnTo>
                      <a:pt x="0" y="6683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50266"/>
                  <a:satOff val="-16880"/>
                  <a:lumOff val="-2745"/>
                  <a:alphaOff val="0"/>
                </a:schemeClr>
              </a:fillRef>
              <a:effectRef idx="0">
                <a:schemeClr val="accent3">
                  <a:hueOff val="11250266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74" tIns="72914" rIns="19574" bIns="72914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/>
                  <a:t>Biobanks</a:t>
                </a:r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85494" y="2079608"/>
              <a:ext cx="892039" cy="810649"/>
              <a:chOff x="3995937" y="1837135"/>
              <a:chExt cx="983876" cy="935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995937" y="1837135"/>
                <a:ext cx="983876" cy="935999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4053826" y="2101749"/>
                <a:ext cx="874771" cy="420387"/>
              </a:xfrm>
              <a:custGeom>
                <a:avLst/>
                <a:gdLst>
                  <a:gd name="connsiteX0" fmla="*/ 0 w 874771"/>
                  <a:gd name="connsiteY0" fmla="*/ 70066 h 420387"/>
                  <a:gd name="connsiteX1" fmla="*/ 70066 w 874771"/>
                  <a:gd name="connsiteY1" fmla="*/ 0 h 420387"/>
                  <a:gd name="connsiteX2" fmla="*/ 804705 w 874771"/>
                  <a:gd name="connsiteY2" fmla="*/ 0 h 420387"/>
                  <a:gd name="connsiteX3" fmla="*/ 874771 w 874771"/>
                  <a:gd name="connsiteY3" fmla="*/ 70066 h 420387"/>
                  <a:gd name="connsiteX4" fmla="*/ 874771 w 874771"/>
                  <a:gd name="connsiteY4" fmla="*/ 350321 h 420387"/>
                  <a:gd name="connsiteX5" fmla="*/ 804705 w 874771"/>
                  <a:gd name="connsiteY5" fmla="*/ 420387 h 420387"/>
                  <a:gd name="connsiteX6" fmla="*/ 70066 w 874771"/>
                  <a:gd name="connsiteY6" fmla="*/ 420387 h 420387"/>
                  <a:gd name="connsiteX7" fmla="*/ 0 w 874771"/>
                  <a:gd name="connsiteY7" fmla="*/ 350321 h 420387"/>
                  <a:gd name="connsiteX8" fmla="*/ 0 w 874771"/>
                  <a:gd name="connsiteY8" fmla="*/ 70066 h 42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4771" h="420387">
                    <a:moveTo>
                      <a:pt x="0" y="70066"/>
                    </a:moveTo>
                    <a:cubicBezTo>
                      <a:pt x="0" y="31370"/>
                      <a:pt x="31370" y="0"/>
                      <a:pt x="70066" y="0"/>
                    </a:cubicBezTo>
                    <a:lnTo>
                      <a:pt x="804705" y="0"/>
                    </a:lnTo>
                    <a:cubicBezTo>
                      <a:pt x="843401" y="0"/>
                      <a:pt x="874771" y="31370"/>
                      <a:pt x="874771" y="70066"/>
                    </a:cubicBezTo>
                    <a:lnTo>
                      <a:pt x="874771" y="350321"/>
                    </a:lnTo>
                    <a:cubicBezTo>
                      <a:pt x="874771" y="389017"/>
                      <a:pt x="843401" y="420387"/>
                      <a:pt x="804705" y="420387"/>
                    </a:cubicBezTo>
                    <a:lnTo>
                      <a:pt x="70066" y="420387"/>
                    </a:lnTo>
                    <a:cubicBezTo>
                      <a:pt x="31370" y="420387"/>
                      <a:pt x="0" y="389017"/>
                      <a:pt x="0" y="350321"/>
                    </a:cubicBezTo>
                    <a:lnTo>
                      <a:pt x="0" y="700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250030"/>
                  <a:satOff val="-1876"/>
                  <a:lumOff val="-305"/>
                  <a:alphaOff val="0"/>
                </a:schemeClr>
              </a:fillRef>
              <a:effectRef idx="0">
                <a:schemeClr val="accent3">
                  <a:hueOff val="1250030"/>
                  <a:satOff val="-1876"/>
                  <a:lumOff val="-30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3862" tIns="73862" rIns="73862" bIns="73862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Genotype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543553" y="2333369"/>
              <a:ext cx="914834" cy="393159"/>
              <a:chOff x="5013579" y="1811524"/>
              <a:chExt cx="1009017" cy="582017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5013579" y="1811524"/>
                <a:ext cx="1009017" cy="582017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5212409" y="1907407"/>
                <a:ext cx="607162" cy="358070"/>
              </a:xfrm>
              <a:custGeom>
                <a:avLst/>
                <a:gdLst>
                  <a:gd name="connsiteX0" fmla="*/ 0 w 724621"/>
                  <a:gd name="connsiteY0" fmla="*/ 78502 h 471003"/>
                  <a:gd name="connsiteX1" fmla="*/ 78502 w 724621"/>
                  <a:gd name="connsiteY1" fmla="*/ 0 h 471003"/>
                  <a:gd name="connsiteX2" fmla="*/ 646119 w 724621"/>
                  <a:gd name="connsiteY2" fmla="*/ 0 h 471003"/>
                  <a:gd name="connsiteX3" fmla="*/ 724621 w 724621"/>
                  <a:gd name="connsiteY3" fmla="*/ 78502 h 471003"/>
                  <a:gd name="connsiteX4" fmla="*/ 724621 w 724621"/>
                  <a:gd name="connsiteY4" fmla="*/ 392501 h 471003"/>
                  <a:gd name="connsiteX5" fmla="*/ 646119 w 724621"/>
                  <a:gd name="connsiteY5" fmla="*/ 471003 h 471003"/>
                  <a:gd name="connsiteX6" fmla="*/ 78502 w 724621"/>
                  <a:gd name="connsiteY6" fmla="*/ 471003 h 471003"/>
                  <a:gd name="connsiteX7" fmla="*/ 0 w 724621"/>
                  <a:gd name="connsiteY7" fmla="*/ 392501 h 471003"/>
                  <a:gd name="connsiteX8" fmla="*/ 0 w 724621"/>
                  <a:gd name="connsiteY8" fmla="*/ 78502 h 47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4621" h="471003">
                    <a:moveTo>
                      <a:pt x="0" y="78502"/>
                    </a:moveTo>
                    <a:cubicBezTo>
                      <a:pt x="0" y="35147"/>
                      <a:pt x="35147" y="0"/>
                      <a:pt x="78502" y="0"/>
                    </a:cubicBezTo>
                    <a:lnTo>
                      <a:pt x="646119" y="0"/>
                    </a:lnTo>
                    <a:cubicBezTo>
                      <a:pt x="689474" y="0"/>
                      <a:pt x="724621" y="35147"/>
                      <a:pt x="724621" y="78502"/>
                    </a:cubicBezTo>
                    <a:lnTo>
                      <a:pt x="724621" y="392501"/>
                    </a:lnTo>
                    <a:cubicBezTo>
                      <a:pt x="724621" y="435856"/>
                      <a:pt x="689474" y="471003"/>
                      <a:pt x="646119" y="471003"/>
                    </a:cubicBezTo>
                    <a:lnTo>
                      <a:pt x="78502" y="471003"/>
                    </a:lnTo>
                    <a:cubicBezTo>
                      <a:pt x="35147" y="471003"/>
                      <a:pt x="0" y="435856"/>
                      <a:pt x="0" y="392501"/>
                    </a:cubicBezTo>
                    <a:lnTo>
                      <a:pt x="0" y="7850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332" tIns="76332" rIns="76332" bIns="76332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/>
                  <a:t>Omics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205275" y="2810423"/>
              <a:ext cx="914834" cy="393159"/>
              <a:chOff x="5013579" y="1811524"/>
              <a:chExt cx="1009017" cy="582017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5013579" y="1811524"/>
                <a:ext cx="1009017" cy="582017"/>
              </a:xfrm>
              <a:prstGeom prst="roundRect">
                <a:avLst>
                  <a:gd name="adj" fmla="val 15549"/>
                </a:avLst>
              </a:prstGeom>
              <a:solidFill>
                <a:schemeClr val="bg1"/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b="1" dirty="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5212409" y="1907407"/>
                <a:ext cx="607162" cy="358070"/>
              </a:xfrm>
              <a:custGeom>
                <a:avLst/>
                <a:gdLst>
                  <a:gd name="connsiteX0" fmla="*/ 0 w 724621"/>
                  <a:gd name="connsiteY0" fmla="*/ 78502 h 471003"/>
                  <a:gd name="connsiteX1" fmla="*/ 78502 w 724621"/>
                  <a:gd name="connsiteY1" fmla="*/ 0 h 471003"/>
                  <a:gd name="connsiteX2" fmla="*/ 646119 w 724621"/>
                  <a:gd name="connsiteY2" fmla="*/ 0 h 471003"/>
                  <a:gd name="connsiteX3" fmla="*/ 724621 w 724621"/>
                  <a:gd name="connsiteY3" fmla="*/ 78502 h 471003"/>
                  <a:gd name="connsiteX4" fmla="*/ 724621 w 724621"/>
                  <a:gd name="connsiteY4" fmla="*/ 392501 h 471003"/>
                  <a:gd name="connsiteX5" fmla="*/ 646119 w 724621"/>
                  <a:gd name="connsiteY5" fmla="*/ 471003 h 471003"/>
                  <a:gd name="connsiteX6" fmla="*/ 78502 w 724621"/>
                  <a:gd name="connsiteY6" fmla="*/ 471003 h 471003"/>
                  <a:gd name="connsiteX7" fmla="*/ 0 w 724621"/>
                  <a:gd name="connsiteY7" fmla="*/ 392501 h 471003"/>
                  <a:gd name="connsiteX8" fmla="*/ 0 w 724621"/>
                  <a:gd name="connsiteY8" fmla="*/ 78502 h 47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4621" h="471003">
                    <a:moveTo>
                      <a:pt x="0" y="78502"/>
                    </a:moveTo>
                    <a:cubicBezTo>
                      <a:pt x="0" y="35147"/>
                      <a:pt x="35147" y="0"/>
                      <a:pt x="78502" y="0"/>
                    </a:cubicBezTo>
                    <a:lnTo>
                      <a:pt x="646119" y="0"/>
                    </a:lnTo>
                    <a:cubicBezTo>
                      <a:pt x="689474" y="0"/>
                      <a:pt x="724621" y="35147"/>
                      <a:pt x="724621" y="78502"/>
                    </a:cubicBezTo>
                    <a:lnTo>
                      <a:pt x="724621" y="392501"/>
                    </a:lnTo>
                    <a:cubicBezTo>
                      <a:pt x="724621" y="435856"/>
                      <a:pt x="689474" y="471003"/>
                      <a:pt x="646119" y="471003"/>
                    </a:cubicBezTo>
                    <a:lnTo>
                      <a:pt x="78502" y="471003"/>
                    </a:lnTo>
                    <a:cubicBezTo>
                      <a:pt x="35147" y="471003"/>
                      <a:pt x="0" y="435856"/>
                      <a:pt x="0" y="392501"/>
                    </a:cubicBezTo>
                    <a:lnTo>
                      <a:pt x="0" y="7850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332" tIns="76332" rIns="76332" bIns="76332" numCol="1" spcCol="1270" anchor="ctr" anchorCtr="0">
                <a:noAutofit/>
              </a:bodyPr>
              <a:lstStyle/>
              <a:p>
                <a:pPr algn="ctr" defTabSz="55304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/>
                  <a:t>Omics</a:t>
                </a:r>
                <a:endParaRPr lang="en-US" dirty="0"/>
              </a:p>
            </p:txBody>
          </p:sp>
        </p:grpSp>
        <p:cxnSp>
          <p:nvCxnSpPr>
            <p:cNvPr id="95" name="Curved Connector 94"/>
            <p:cNvCxnSpPr>
              <a:stCxn id="90" idx="3"/>
              <a:endCxn id="63" idx="3"/>
            </p:cNvCxnSpPr>
            <p:nvPr/>
          </p:nvCxnSpPr>
          <p:spPr>
            <a:xfrm>
              <a:off x="6458387" y="2529947"/>
              <a:ext cx="11515" cy="1330068"/>
            </a:xfrm>
            <a:prstGeom prst="curvedConnector3">
              <a:avLst>
                <a:gd name="adj1" fmla="val 180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78" idx="0"/>
              <a:endCxn id="87" idx="2"/>
            </p:cNvCxnSpPr>
            <p:nvPr/>
          </p:nvCxnSpPr>
          <p:spPr>
            <a:xfrm rot="5400000" flipH="1" flipV="1">
              <a:off x="3635678" y="2553313"/>
              <a:ext cx="558891" cy="1232779"/>
            </a:xfrm>
            <a:prstGeom prst="curvedConnector3">
              <a:avLst>
                <a:gd name="adj1" fmla="val 50000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>
              <a:stCxn id="90" idx="1"/>
              <a:endCxn id="93" idx="1"/>
            </p:cNvCxnSpPr>
            <p:nvPr/>
          </p:nvCxnSpPr>
          <p:spPr>
            <a:xfrm rot="10800000" flipV="1">
              <a:off x="5205276" y="2529948"/>
              <a:ext cx="338279" cy="477054"/>
            </a:xfrm>
            <a:prstGeom prst="curvedConnector3">
              <a:avLst>
                <a:gd name="adj1" fmla="val 128327"/>
              </a:avLst>
            </a:prstGeom>
            <a:ln w="3175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-403263" y="1570633"/>
            <a:ext cx="164115" cy="359057"/>
          </a:xfrm>
          <a:prstGeom prst="rect">
            <a:avLst/>
          </a:prstGeom>
          <a:noFill/>
        </p:spPr>
        <p:txBody>
          <a:bodyPr wrap="none" lIns="81264" tIns="40632" rIns="81264" bIns="40632" rtlCol="0">
            <a:spAutoFit/>
          </a:bodyPr>
          <a:lstStyle/>
          <a:p>
            <a:endParaRPr lang="en-US" dirty="0"/>
          </a:p>
        </p:txBody>
      </p:sp>
      <p:sp>
        <p:nvSpPr>
          <p:cNvPr id="99" name="Title 6"/>
          <p:cNvSpPr txBox="1">
            <a:spLocks/>
          </p:cNvSpPr>
          <p:nvPr/>
        </p:nvSpPr>
        <p:spPr>
          <a:xfrm>
            <a:off x="0" y="19456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#2 Variety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DA14B-3256-6143-8C97-B22FDB140C6F}"/>
              </a:ext>
            </a:extLst>
          </p:cNvPr>
          <p:cNvSpPr txBox="1"/>
          <p:nvPr/>
        </p:nvSpPr>
        <p:spPr>
          <a:xfrm>
            <a:off x="1187163" y="6068697"/>
            <a:ext cx="703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Potential of modelling across these modalities is HUGE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#3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81" y="1282795"/>
            <a:ext cx="7763222" cy="4704249"/>
          </a:xfrm>
        </p:spPr>
        <p:txBody>
          <a:bodyPr>
            <a:noAutofit/>
          </a:bodyPr>
          <a:lstStyle/>
          <a:p>
            <a:r>
              <a:rPr lang="en-US" sz="2800" dirty="0"/>
              <a:t>The speed that data are collected or generated, e.g., health monitoring apps </a:t>
            </a:r>
          </a:p>
          <a:p>
            <a:r>
              <a:rPr lang="en-US" sz="2800" dirty="0"/>
              <a:t>E.g., Text data, e.g., </a:t>
            </a:r>
            <a:r>
              <a:rPr lang="en-US" sz="2800" dirty="0" err="1"/>
              <a:t>whatsapp</a:t>
            </a:r>
            <a:r>
              <a:rPr lang="en-US" sz="2800" dirty="0"/>
              <a:t>, clinical trials</a:t>
            </a:r>
          </a:p>
          <a:p>
            <a:pPr lvl="1"/>
            <a:r>
              <a:rPr lang="en-US" sz="2400" dirty="0"/>
              <a:t>Patients describing their own sentiments – a “window” into their psychological states, their cognitive states, etc.</a:t>
            </a:r>
          </a:p>
          <a:p>
            <a:pPr lvl="1"/>
            <a:r>
              <a:rPr lang="en-US" sz="2400" i="1" dirty="0"/>
              <a:t>Longitudinal</a:t>
            </a:r>
            <a:r>
              <a:rPr lang="en-US" sz="2400" dirty="0"/>
              <a:t> text – capturing changes over time -can be the basis of a powerful predictive model </a:t>
            </a:r>
          </a:p>
          <a:p>
            <a:pPr lvl="1"/>
            <a:r>
              <a:rPr lang="en-US" sz="2400" dirty="0"/>
              <a:t>Building a joint model using </a:t>
            </a:r>
            <a:r>
              <a:rPr lang="en-US" sz="2400" i="1" dirty="0"/>
              <a:t>multi-omics and text </a:t>
            </a:r>
            <a:r>
              <a:rPr lang="en-US" sz="2400" dirty="0"/>
              <a:t>to monitor chronic disease management (e.g., even </a:t>
            </a:r>
            <a:r>
              <a:rPr lang="en-US" sz="2400" dirty="0" err="1"/>
              <a:t>covid</a:t>
            </a:r>
            <a:r>
              <a:rPr lang="en-US" sz="2400" dirty="0"/>
              <a:t> recovery) is not far away</a:t>
            </a:r>
            <a:endParaRPr lang="en-US" sz="2800" dirty="0"/>
          </a:p>
          <a:p>
            <a:pPr lvl="1"/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z="1600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#4 Veracity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81" y="1282795"/>
            <a:ext cx="7763222" cy="4704249"/>
          </a:xfrm>
        </p:spPr>
        <p:txBody>
          <a:bodyPr>
            <a:noAutofit/>
          </a:bodyPr>
          <a:lstStyle/>
          <a:p>
            <a:r>
              <a:rPr lang="en-US" sz="2800" dirty="0"/>
              <a:t>The truthfulness/reliability/quality of data and data sources, e.g., </a:t>
            </a:r>
          </a:p>
          <a:p>
            <a:pPr lvl="1"/>
            <a:r>
              <a:rPr lang="en-US" sz="2600" dirty="0"/>
              <a:t>public repositories vs </a:t>
            </a:r>
            <a:r>
              <a:rPr lang="en-US" sz="2600" dirty="0" err="1"/>
              <a:t>MoH</a:t>
            </a:r>
            <a:r>
              <a:rPr lang="en-US" sz="2600" dirty="0"/>
              <a:t> data</a:t>
            </a:r>
          </a:p>
          <a:p>
            <a:pPr lvl="1"/>
            <a:r>
              <a:rPr lang="en-US" sz="2600" dirty="0"/>
              <a:t>Missing values or errors in EHR</a:t>
            </a:r>
          </a:p>
          <a:p>
            <a:pPr lvl="1"/>
            <a:r>
              <a:rPr lang="en-US" sz="2600" dirty="0"/>
              <a:t>Self-declared survey data, sentiment data</a:t>
            </a:r>
          </a:p>
          <a:p>
            <a:pPr lvl="1"/>
            <a:r>
              <a:rPr lang="en-US" sz="2600" dirty="0"/>
              <a:t>Accuracies of devices</a:t>
            </a:r>
          </a:p>
          <a:p>
            <a:pPr marL="349250" lvl="1" indent="0">
              <a:buNone/>
            </a:pPr>
            <a:endParaRPr lang="en-US" sz="2600" dirty="0"/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sz="2800" dirty="0"/>
          </a:p>
          <a:p>
            <a:pPr lvl="1"/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z="1600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1808"/>
            <a:ext cx="9144000" cy="17907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Neural Network Learning 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for Biomedical Research</a:t>
            </a:r>
          </a:p>
        </p:txBody>
      </p:sp>
    </p:spTree>
    <p:extLst>
      <p:ext uri="{BB962C8B-B14F-4D97-AF65-F5344CB8AC3E}">
        <p14:creationId xmlns:p14="http://schemas.microsoft.com/office/powerpoint/2010/main" val="34646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9144000" cy="8286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</a:rPr>
              <a:t>Neural Networks: Simulating </a:t>
            </a:r>
            <a:br>
              <a:rPr lang="en-US" b="1" i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i="0" dirty="0">
                <a:solidFill>
                  <a:schemeClr val="accent2">
                    <a:lumMod val="50000"/>
                  </a:schemeClr>
                </a:solidFill>
              </a:rPr>
              <a:t>Human Brains?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218543"/>
            <a:ext cx="7187184" cy="3486150"/>
          </a:xfrm>
        </p:spPr>
        <p:txBody>
          <a:bodyPr>
            <a:normAutofit/>
          </a:bodyPr>
          <a:lstStyle/>
          <a:p>
            <a:pPr>
              <a:buFont typeface="Monotype Sorts" charset="0"/>
              <a:buChar char="v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build a predictive model, why not do what a human brain can do?</a:t>
            </a:r>
          </a:p>
          <a:p>
            <a:pPr>
              <a:buFont typeface="Monotype Sorts" charset="0"/>
              <a:buChar char="v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 particular, neuroscience reveals the existence of massively connected networks of neurons</a:t>
            </a:r>
          </a:p>
          <a:p>
            <a:pPr>
              <a:buFont typeface="Monotype Sorts" charset="0"/>
              <a:buChar char="v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 1943, McCulloch and Pitts proposed a simple mathematical model for neurons, now known as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neural networks</a:t>
            </a:r>
          </a:p>
        </p:txBody>
      </p:sp>
      <p:pic>
        <p:nvPicPr>
          <p:cNvPr id="7171" name="Picture 2" descr="imag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75" y="4975097"/>
            <a:ext cx="2562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6300192" y="6237312"/>
            <a:ext cx="26860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500" dirty="0"/>
              <a:t>(</a:t>
            </a:r>
            <a:r>
              <a:rPr lang="en-US" altLang="en-US" sz="1500" dirty="0" err="1"/>
              <a:t>journal.frontiersin.org</a:t>
            </a:r>
            <a:r>
              <a:rPr lang="en-US" altLang="en-US" sz="15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2D1DA3-30B2-364E-B679-262F2D8FF491}"/>
              </a:ext>
            </a:extLst>
          </p:cNvPr>
          <p:cNvSpPr/>
          <p:nvPr/>
        </p:nvSpPr>
        <p:spPr>
          <a:xfrm>
            <a:off x="8593186" y="642507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9216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707420"/>
            <a:ext cx="9144000" cy="828675"/>
          </a:xfrm>
        </p:spPr>
        <p:txBody>
          <a:bodyPr/>
          <a:lstStyle/>
          <a:p>
            <a:pPr algn="ctr">
              <a:defRPr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</a:rPr>
              <a:t>Basic Structure of a Network Unit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9837"/>
            <a:ext cx="7632847" cy="1950618"/>
          </a:xfrm>
        </p:spPr>
        <p:txBody>
          <a:bodyPr>
            <a:normAutofit/>
          </a:bodyPr>
          <a:lstStyle/>
          <a:p>
            <a:pPr>
              <a:buFont typeface="Monotype Sorts" charset="0"/>
              <a:buChar char="v"/>
              <a:defRPr/>
            </a:pPr>
            <a:r>
              <a:rPr lang="en-US" dirty="0"/>
              <a:t>A Neural network composed on nodes/units connected by links</a:t>
            </a:r>
          </a:p>
          <a:p>
            <a:pPr>
              <a:buFont typeface="Monotype Sorts" charset="0"/>
              <a:buChar char="v"/>
              <a:defRPr/>
            </a:pPr>
            <a:r>
              <a:rPr lang="en-US" dirty="0"/>
              <a:t>A link from unit </a:t>
            </a:r>
            <a:r>
              <a:rPr lang="en-US" dirty="0" err="1"/>
              <a:t>i</a:t>
            </a:r>
            <a:r>
              <a:rPr lang="en-US" dirty="0"/>
              <a:t> to unit j propagates an activation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to possibly trigger an activation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endParaRPr lang="en-US" sz="3200" i="1" dirty="0"/>
          </a:p>
        </p:txBody>
      </p:sp>
      <p:pic>
        <p:nvPicPr>
          <p:cNvPr id="8195" name="Picture 1" descr="actfn0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789040"/>
            <a:ext cx="4743450" cy="220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3563888" y="6150580"/>
            <a:ext cx="16447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500"/>
              <a:t>(en.wikibooks.org)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D74DB-8CD5-2741-A6A5-D410713A7A1A}"/>
              </a:ext>
            </a:extLst>
          </p:cNvPr>
          <p:cNvSpPr/>
          <p:nvPr/>
        </p:nvSpPr>
        <p:spPr>
          <a:xfrm>
            <a:off x="8532439" y="6235882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4403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0" y="764704"/>
            <a:ext cx="9144000" cy="8286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</a:rPr>
              <a:t>Feed-forward and Recurrent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70" y="1916832"/>
            <a:ext cx="4157123" cy="3486150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v"/>
              <a:defRPr/>
            </a:pPr>
            <a:r>
              <a:rPr lang="en-US" dirty="0"/>
              <a:t>This network determines to which segment a customer belongs </a:t>
            </a:r>
          </a:p>
          <a:p>
            <a:pPr>
              <a:buFont typeface="Monotype Sorts" charset="0"/>
              <a:buChar char="v"/>
              <a:defRPr/>
            </a:pPr>
            <a:r>
              <a:rPr lang="en-US" dirty="0"/>
              <a:t>This is an example of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feed-forward </a:t>
            </a:r>
            <a:r>
              <a:rPr lang="en-US" dirty="0"/>
              <a:t>network</a:t>
            </a:r>
          </a:p>
          <a:p>
            <a:pPr lvl="1">
              <a:defRPr/>
            </a:pPr>
            <a:r>
              <a:rPr lang="en-US" dirty="0"/>
              <a:t>No loops, forming an acyclic graph</a:t>
            </a:r>
          </a:p>
          <a:p>
            <a:pPr>
              <a:buFont typeface="Monotype Sorts" charset="0"/>
              <a:buChar char="v"/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recurrent network </a:t>
            </a:r>
            <a:r>
              <a:rPr lang="en-US" dirty="0"/>
              <a:t>has loops and may take time to reach a steady state</a:t>
            </a:r>
          </a:p>
        </p:txBody>
      </p:sp>
      <p:pic>
        <p:nvPicPr>
          <p:cNvPr id="10243" name="Picture 1" descr="020012070400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04822"/>
            <a:ext cx="3922776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932040-AF4A-B74A-8AFF-FB15067E9DCE}"/>
              </a:ext>
            </a:extLst>
          </p:cNvPr>
          <p:cNvSpPr/>
          <p:nvPr/>
        </p:nvSpPr>
        <p:spPr>
          <a:xfrm>
            <a:off x="8593186" y="642507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942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3381"/>
            <a:ext cx="9144000" cy="828675"/>
          </a:xfrm>
        </p:spPr>
        <p:txBody>
          <a:bodyPr/>
          <a:lstStyle/>
          <a:p>
            <a:pPr algn="ctr">
              <a:defRPr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</a:rPr>
              <a:t>Hidden Layers and Deep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8316416" cy="5157192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v"/>
              <a:defRPr/>
            </a:pPr>
            <a:r>
              <a:rPr lang="en-US" dirty="0"/>
              <a:t>Our example has a hidden layer of units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dirty="0"/>
              <a:t> allow us to model quantities not directly measured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dirty="0"/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features </a:t>
            </a:r>
            <a:r>
              <a:rPr lang="en-US" dirty="0"/>
              <a:t>are being “learned”</a:t>
            </a:r>
          </a:p>
          <a:p>
            <a:pPr>
              <a:buFont typeface="Monotype Sorts" charset="0"/>
              <a:buChar char="v"/>
              <a:defRPr/>
            </a:pPr>
            <a:r>
              <a:rPr lang="en-US" dirty="0"/>
              <a:t>Common to have units arranged in layers, i.e., inputs from the preceding layer and outputs to the next layer</a:t>
            </a:r>
          </a:p>
          <a:p>
            <a:pPr>
              <a:buFont typeface="Monotype Sorts" charset="0"/>
              <a:buChar char="v"/>
              <a:defRPr/>
            </a:pPr>
            <a:r>
              <a:rPr lang="en-US" dirty="0"/>
              <a:t> ”</a:t>
            </a:r>
            <a:r>
              <a:rPr lang="en-US" i="1" dirty="0"/>
              <a:t>Deep</a:t>
            </a:r>
            <a:r>
              <a:rPr lang="en-US" dirty="0"/>
              <a:t>" in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deep learning</a:t>
            </a:r>
            <a:r>
              <a:rPr lang="en-US" dirty="0"/>
              <a:t>" refers to the number of layers through which the data are transformed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i="1" dirty="0"/>
              <a:t> </a:t>
            </a:r>
            <a:r>
              <a:rPr lang="en-US" dirty="0"/>
              <a:t>called the </a:t>
            </a:r>
            <a:r>
              <a:rPr lang="en-US" i="1" dirty="0"/>
              <a:t>credit assignment path</a:t>
            </a:r>
            <a:r>
              <a:rPr lang="en-US" dirty="0"/>
              <a:t> (CAP) depth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dirty="0"/>
              <a:t> for a feed-forward network, the depth is 1 + the number of hidden layers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dirty="0"/>
              <a:t> ”deep” means CAP &gt; 2</a:t>
            </a:r>
          </a:p>
          <a:p>
            <a:pPr lvl="1">
              <a:buFont typeface="Monotype Sorts" charset="0"/>
              <a:buChar char="v"/>
              <a:defRPr/>
            </a:pPr>
            <a:r>
              <a:rPr lang="en-US" dirty="0"/>
              <a:t> extra layers are intended to ”extract/engineer” better features </a:t>
            </a:r>
          </a:p>
          <a:p>
            <a:pPr>
              <a:buFont typeface="Monotype Sorts" charset="0"/>
              <a:buChar char="v"/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0364E-B2B0-E54C-B1B9-B03A0A9B36C2}"/>
              </a:ext>
            </a:extLst>
          </p:cNvPr>
          <p:cNvSpPr/>
          <p:nvPr/>
        </p:nvSpPr>
        <p:spPr>
          <a:xfrm>
            <a:off x="8593186" y="642507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982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5E57-FD18-094E-AEFA-B72CFF99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-275486"/>
            <a:ext cx="8042276" cy="13369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Science in the News…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46BE-E3A6-B240-8E1E-7E38C2C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2154" y="6157977"/>
            <a:ext cx="2133600" cy="365125"/>
          </a:xfrm>
        </p:spPr>
        <p:txBody>
          <a:bodyPr/>
          <a:lstStyle/>
          <a:p>
            <a:fld id="{0900DD70-F959-3442-831B-D7D8C16F0D51}" type="slidenum">
              <a:rPr lang="en-CA" sz="1600" smtClean="0"/>
              <a:pPr/>
              <a:t>2</a:t>
            </a:fld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70B0B-BDB8-084D-B76B-3C8DC68D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3036" y="1632685"/>
            <a:ext cx="5218050" cy="732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2D0E5-700F-BD4F-9129-5BAAD86A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65" y="2144680"/>
            <a:ext cx="7275389" cy="2746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73DEC-FC7A-1242-A8F6-3EC67F0EBC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0040167">
            <a:off x="132022" y="3043313"/>
            <a:ext cx="3917285" cy="1026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E18962-B23D-1C44-8CA1-562F9753582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 rot="20923495">
            <a:off x="3984259" y="4375068"/>
            <a:ext cx="4998584" cy="119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56D47F-5FCC-3C4E-AFED-3F35E582525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985741">
            <a:off x="4447375" y="1956334"/>
            <a:ext cx="4597172" cy="1022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D6AC3F-0ED6-4C42-9DC0-0A3366A16C4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rot="518205">
            <a:off x="47951" y="4867608"/>
            <a:ext cx="4765971" cy="8295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C54FE9-20A1-924B-9512-5431551C156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2815933" y="3355444"/>
            <a:ext cx="4225698" cy="5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376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Some Deep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886700" cy="46085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Image recognition</a:t>
            </a:r>
            <a:r>
              <a:rPr lang="en-US" dirty="0"/>
              <a:t>: computational radiology</a:t>
            </a:r>
          </a:p>
          <a:p>
            <a:pPr lvl="1"/>
            <a:r>
              <a:rPr lang="en-US" dirty="0"/>
              <a:t>E.g., Imperial College to provide image-based assessments of traumatic brain injuries </a:t>
            </a:r>
          </a:p>
          <a:p>
            <a:r>
              <a:rPr lang="en-US" b="1" dirty="0"/>
              <a:t>Drug design and toxicology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AtomNet</a:t>
            </a:r>
            <a:r>
              <a:rPr lang="en-US" dirty="0"/>
              <a:t> for virtual drug screening and target discovery</a:t>
            </a:r>
          </a:p>
          <a:p>
            <a:r>
              <a:rPr lang="en-US" b="1" dirty="0"/>
              <a:t>Modeling of EHR data</a:t>
            </a:r>
            <a:endParaRPr lang="en-US" dirty="0"/>
          </a:p>
          <a:p>
            <a:pPr lvl="1"/>
            <a:r>
              <a:rPr lang="en-US" dirty="0"/>
              <a:t>E.g., Children's Hospital Los Angeles to improve pediatric intensive care diagnosis</a:t>
            </a:r>
          </a:p>
          <a:p>
            <a:r>
              <a:rPr lang="en-US" b="1" dirty="0"/>
              <a:t>Bioinformatics</a:t>
            </a:r>
          </a:p>
          <a:p>
            <a:pPr lvl="1"/>
            <a:r>
              <a:rPr lang="en-US" dirty="0"/>
              <a:t>E.g., regulatory genomics (Montgomery et al., Nature 2010)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C06ED-5053-3A4E-81FA-9BD800994D9E}"/>
              </a:ext>
            </a:extLst>
          </p:cNvPr>
          <p:cNvSpPr/>
          <p:nvPr/>
        </p:nvSpPr>
        <p:spPr>
          <a:xfrm>
            <a:off x="8593186" y="642507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2192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99417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But Buyers Beware</a:t>
            </a:r>
            <a:r>
              <a:rPr lang="is-IS" b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0682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Neural networks have many parameters to “estimate”</a:t>
            </a:r>
          </a:p>
          <a:p>
            <a:pPr lvl="1"/>
            <a:r>
              <a:rPr lang="en-US" sz="2200" dirty="0"/>
              <a:t>Deeper networks have even more parameters to fit</a:t>
            </a:r>
          </a:p>
          <a:p>
            <a:pPr lvl="1"/>
            <a:r>
              <a:rPr lang="en-US" sz="2200" dirty="0"/>
              <a:t>Paramount to have a lot of high quality (training) data</a:t>
            </a:r>
          </a:p>
          <a:p>
            <a:pPr lvl="1"/>
            <a:r>
              <a:rPr lang="en-US" sz="2200" dirty="0"/>
              <a:t>Much easier to </a:t>
            </a:r>
            <a:r>
              <a:rPr lang="en-US" sz="2200" dirty="0" err="1"/>
              <a:t>overfit</a:t>
            </a:r>
            <a:r>
              <a:rPr lang="en-US" sz="2200" dirty="0"/>
              <a:t> than many other methods</a:t>
            </a:r>
          </a:p>
          <a:p>
            <a:r>
              <a:rPr lang="en-US" sz="2600" dirty="0"/>
              <a:t>The structure of a network is not known a priori</a:t>
            </a:r>
          </a:p>
          <a:p>
            <a:pPr lvl="1"/>
            <a:r>
              <a:rPr lang="en-US" sz="2200" dirty="0"/>
              <a:t>Yet results typically sensitive to the structure</a:t>
            </a:r>
          </a:p>
          <a:p>
            <a:r>
              <a:rPr lang="en-US" sz="2600" dirty="0"/>
              <a:t>Interpretation is hard</a:t>
            </a:r>
          </a:p>
          <a:p>
            <a:pPr lvl="1"/>
            <a:r>
              <a:rPr lang="en-US" sz="2600" dirty="0"/>
              <a:t>A key strength of a deep network is feature engineering</a:t>
            </a:r>
          </a:p>
          <a:p>
            <a:pPr lvl="1"/>
            <a:r>
              <a:rPr lang="en-US" sz="2600" dirty="0"/>
              <a:t>But the features may not have natural ”real world” meanings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FCF41-89EF-054B-AB12-7A48BB583B2E}"/>
              </a:ext>
            </a:extLst>
          </p:cNvPr>
          <p:cNvSpPr/>
          <p:nvPr/>
        </p:nvSpPr>
        <p:spPr>
          <a:xfrm>
            <a:off x="8593186" y="642507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886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Summary: Machine Learning, AI Opportunities and Boundaries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93502" y="1824990"/>
          <a:ext cx="8691006" cy="36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17536" y="3217753"/>
            <a:ext cx="1306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ML/DM/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8DB3D-CD5E-724B-9C4F-65C67D06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0732" y="6275667"/>
            <a:ext cx="2133600" cy="365125"/>
          </a:xfrm>
        </p:spPr>
        <p:txBody>
          <a:bodyPr/>
          <a:lstStyle/>
          <a:p>
            <a:fld id="{740857E3-3FAE-D544-AEA7-64B92531A172}" type="slidenum">
              <a:rPr lang="en-CA" sz="1600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914B-B78F-E44C-8BD0-73DBBEA9D47D}"/>
              </a:ext>
            </a:extLst>
          </p:cNvPr>
          <p:cNvSpPr txBox="1"/>
          <p:nvPr/>
        </p:nvSpPr>
        <p:spPr>
          <a:xfrm>
            <a:off x="1645700" y="5719566"/>
            <a:ext cx="5304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b="1" dirty="0"/>
              <a:t>Take home: </a:t>
            </a:r>
            <a:r>
              <a:rPr lang="en-CA" sz="2100" b="1" dirty="0">
                <a:solidFill>
                  <a:schemeClr val="accent6">
                    <a:lumMod val="75000"/>
                  </a:schemeClr>
                </a:solidFill>
              </a:rPr>
              <a:t>Remember that high quality data</a:t>
            </a:r>
          </a:p>
          <a:p>
            <a:r>
              <a:rPr lang="en-CA" sz="2100" b="1" dirty="0">
                <a:solidFill>
                  <a:schemeClr val="accent6">
                    <a:lumMod val="75000"/>
                  </a:schemeClr>
                </a:solidFill>
              </a:rPr>
              <a:t>is the pre-requisite of ML and AI methods</a:t>
            </a:r>
          </a:p>
        </p:txBody>
      </p:sp>
    </p:spTree>
    <p:extLst>
      <p:ext uri="{BB962C8B-B14F-4D97-AF65-F5344CB8AC3E}">
        <p14:creationId xmlns:p14="http://schemas.microsoft.com/office/powerpoint/2010/main" val="35691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055705"/>
            <a:ext cx="6858000" cy="179070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Thank You!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rng@cs.ubc.ca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6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9F6-E3AB-7344-A654-D2EC2705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-349626"/>
            <a:ext cx="8042276" cy="1336956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C66-1B78-084A-837C-FD0771FE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57" y="1326945"/>
            <a:ext cx="8042276" cy="4921078"/>
          </a:xfrm>
        </p:spPr>
        <p:txBody>
          <a:bodyPr/>
          <a:lstStyle/>
          <a:p>
            <a:r>
              <a:rPr lang="en-US" sz="2800" dirty="0"/>
              <a:t>The new “crude oil”, Big Data present great opportunities</a:t>
            </a:r>
          </a:p>
          <a:p>
            <a:r>
              <a:rPr lang="en-US" sz="2800" dirty="0"/>
              <a:t>Data Science “refines crude oil” to bring great value: </a:t>
            </a:r>
          </a:p>
          <a:p>
            <a:pPr lvl="1"/>
            <a:r>
              <a:rPr lang="en-US" sz="2400" dirty="0"/>
              <a:t>More jobs: lots of work to do to exploit these data assets</a:t>
            </a:r>
          </a:p>
          <a:p>
            <a:pPr lvl="1"/>
            <a:r>
              <a:rPr lang="en-US" sz="2400" dirty="0"/>
              <a:t>New insights leading to smarter decisions/policies</a:t>
            </a:r>
          </a:p>
          <a:p>
            <a:pPr lvl="1"/>
            <a:r>
              <a:rPr lang="en-US" sz="2400" dirty="0"/>
              <a:t>When applied to health, better care and more advanced research </a:t>
            </a:r>
          </a:p>
          <a:p>
            <a:pPr lvl="1"/>
            <a:r>
              <a:rPr lang="en-US" sz="2400" dirty="0"/>
              <a:t>This program covers all these aspects and 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3983-9BF1-CE4F-8113-432EAAF1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69BC-E103-6440-B3AA-12F2F091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98856"/>
            <a:ext cx="8042276" cy="133695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Data Science Word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45994-D0AD-DA4E-9F88-FD750FA4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1" y="1672607"/>
            <a:ext cx="7364896" cy="46030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1FD5-B718-224E-89B7-834F6C97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5446" y="6274104"/>
            <a:ext cx="2133600" cy="365125"/>
          </a:xfrm>
        </p:spPr>
        <p:txBody>
          <a:bodyPr/>
          <a:lstStyle/>
          <a:p>
            <a:fld id="{5938AE0B-5C34-124C-BE62-7F8C7A102AF8}" type="slidenum">
              <a:rPr lang="en-CA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8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135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84" y="1682370"/>
            <a:ext cx="7932204" cy="4628003"/>
          </a:xfrm>
        </p:spPr>
        <p:txBody>
          <a:bodyPr>
            <a:normAutofit/>
          </a:bodyPr>
          <a:lstStyle/>
          <a:p>
            <a:r>
              <a:rPr lang="en-US" sz="2800" dirty="0"/>
              <a:t>Refers to methods, processes and tools that allow a user to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extract useful information from complex data collections</a:t>
            </a:r>
          </a:p>
          <a:p>
            <a:r>
              <a:rPr lang="en-US" sz="2800" dirty="0"/>
              <a:t> An interdisciplinary field: </a:t>
            </a:r>
          </a:p>
          <a:p>
            <a:pPr lvl="1"/>
            <a:r>
              <a:rPr lang="en-US" sz="2400" dirty="0"/>
              <a:t>Data mining, machine learning, statistical inference, predictive modeling, databases, visualization, high performance computing, data privacy, security, etc.</a:t>
            </a:r>
          </a:p>
          <a:p>
            <a:r>
              <a:rPr lang="en-US" sz="2800" dirty="0"/>
              <a:t>Is critical for organizations and companies to make decisions and drive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58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845-627D-8645-B159-F2455DB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-17045"/>
            <a:ext cx="8042276" cy="133695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Data Science = Big Data??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EDF1-39C9-7A41-9DA0-5C9BCFD7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86" y="1719414"/>
            <a:ext cx="8042276" cy="4343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Not the “same thing”</a:t>
            </a:r>
          </a:p>
          <a:p>
            <a:r>
              <a:rPr lang="en-US" sz="2800" dirty="0"/>
              <a:t>If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Big data = crude oil</a:t>
            </a:r>
          </a:p>
          <a:p>
            <a:pPr lvl="1"/>
            <a:r>
              <a:rPr lang="en-US" sz="2400" dirty="0"/>
              <a:t>Big data is about extracting “crude oil”, transporting it in “mega tankers”, siphoning it through “pipelines”, and storing it in “massive silos”</a:t>
            </a:r>
          </a:p>
          <a:p>
            <a:r>
              <a:rPr lang="en-US" dirty="0"/>
              <a:t>Data science is about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refining the “crude oil”, </a:t>
            </a:r>
            <a:r>
              <a:rPr lang="en-US" dirty="0">
                <a:solidFill>
                  <a:schemeClr val="tx1"/>
                </a:solidFill>
              </a:rPr>
              <a:t>i.e., </a:t>
            </a:r>
            <a:r>
              <a:rPr lang="en-US" dirty="0"/>
              <a:t>building on top of Big Data</a:t>
            </a:r>
          </a:p>
          <a:p>
            <a:endParaRPr lang="en-US" sz="1950" dirty="0"/>
          </a:p>
          <a:p>
            <a:pPr marL="0" indent="0" algn="r">
              <a:buNone/>
            </a:pPr>
            <a:r>
              <a:rPr lang="en-US" sz="1200" dirty="0"/>
              <a:t>Carlos </a:t>
            </a:r>
            <a:r>
              <a:rPr lang="en-US" sz="1200" dirty="0" err="1"/>
              <a:t>Samohano</a:t>
            </a:r>
            <a:endParaRPr lang="en-US" sz="1200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sz="1200" dirty="0"/>
              <a:t>Founder, Data Science London</a:t>
            </a:r>
            <a:endParaRPr lang="en-US" sz="19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058FD-A15A-4349-AD4B-DFC31D0E8B25}"/>
              </a:ext>
            </a:extLst>
          </p:cNvPr>
          <p:cNvSpPr txBox="1"/>
          <p:nvPr/>
        </p:nvSpPr>
        <p:spPr>
          <a:xfrm>
            <a:off x="7513983" y="50416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6EFD-0B40-6146-8689-FC631D0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1914" y="6240805"/>
            <a:ext cx="2133600" cy="365125"/>
          </a:xfrm>
        </p:spPr>
        <p:txBody>
          <a:bodyPr/>
          <a:lstStyle/>
          <a:p>
            <a:fld id="{50C9C545-DC7C-7B43-AFCB-5A62A99E2687}" type="slidenum">
              <a:rPr lang="en-CA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39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C1DC-7859-6B44-8C2B-495D8013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-374344"/>
            <a:ext cx="8042276" cy="13369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Science as a Unifier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978FF-178F-DC45-85D5-8EDB518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98590" y="6383703"/>
            <a:ext cx="2625536" cy="231901"/>
          </a:xfrm>
        </p:spPr>
        <p:txBody>
          <a:bodyPr/>
          <a:lstStyle/>
          <a:p>
            <a:fld id="{36EDF848-F28D-3044-AAF1-6FFA92BE3DCB}" type="slidenum">
              <a:rPr lang="en-CA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1142E8-BB75-CC4D-A38A-3906509B4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726154"/>
              </p:ext>
            </p:extLst>
          </p:nvPr>
        </p:nvGraphicFramePr>
        <p:xfrm>
          <a:off x="0" y="1348352"/>
          <a:ext cx="8926674" cy="5151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3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BC4-D0D1-0F41-B2A2-5D25C65B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155684"/>
            <a:ext cx="8042276" cy="13369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Holistic Approach to Data Science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03731A-EFAA-DB46-9D77-AE1C3C204899}"/>
              </a:ext>
            </a:extLst>
          </p:cNvPr>
          <p:cNvSpPr/>
          <p:nvPr/>
        </p:nvSpPr>
        <p:spPr>
          <a:xfrm>
            <a:off x="5875590" y="2987751"/>
            <a:ext cx="1671110" cy="549289"/>
          </a:xfrm>
          <a:custGeom>
            <a:avLst/>
            <a:gdLst>
              <a:gd name="connsiteX0" fmla="*/ 0 w 1940734"/>
              <a:gd name="connsiteY0" fmla="*/ 0 h 585970"/>
              <a:gd name="connsiteX1" fmla="*/ 1647749 w 1940734"/>
              <a:gd name="connsiteY1" fmla="*/ 0 h 585970"/>
              <a:gd name="connsiteX2" fmla="*/ 1940734 w 1940734"/>
              <a:gd name="connsiteY2" fmla="*/ 292985 h 585970"/>
              <a:gd name="connsiteX3" fmla="*/ 1647749 w 1940734"/>
              <a:gd name="connsiteY3" fmla="*/ 585970 h 585970"/>
              <a:gd name="connsiteX4" fmla="*/ 0 w 1940734"/>
              <a:gd name="connsiteY4" fmla="*/ 585970 h 585970"/>
              <a:gd name="connsiteX5" fmla="*/ 292985 w 1940734"/>
              <a:gd name="connsiteY5" fmla="*/ 292985 h 585970"/>
              <a:gd name="connsiteX6" fmla="*/ 0 w 1940734"/>
              <a:gd name="connsiteY6" fmla="*/ 0 h 58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34" h="585970">
                <a:moveTo>
                  <a:pt x="0" y="0"/>
                </a:moveTo>
                <a:lnTo>
                  <a:pt x="1647749" y="0"/>
                </a:lnTo>
                <a:lnTo>
                  <a:pt x="1940734" y="292985"/>
                </a:lnTo>
                <a:lnTo>
                  <a:pt x="1647749" y="585970"/>
                </a:lnTo>
                <a:lnTo>
                  <a:pt x="0" y="585970"/>
                </a:lnTo>
                <a:lnTo>
                  <a:pt x="292985" y="29298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75497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58744" tIns="13002" rIns="232741" bIns="13002" numCol="1" spcCol="1270" anchor="ctr" anchorCtr="0">
            <a:noAutofit/>
          </a:bodyPr>
          <a:lstStyle/>
          <a:p>
            <a:pPr algn="ctr" defTabSz="433388">
              <a:lnSpc>
                <a:spcPct val="9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rPr>
              <a:t>Dissemination &amp; Visualization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989D209-1548-9845-9D5E-394C2043C81F}"/>
              </a:ext>
            </a:extLst>
          </p:cNvPr>
          <p:cNvGraphicFramePr/>
          <p:nvPr/>
        </p:nvGraphicFramePr>
        <p:xfrm>
          <a:off x="1696507" y="2375033"/>
          <a:ext cx="5854977" cy="5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6DC205-0964-9842-A6D3-DD5DF14FBCF6}"/>
              </a:ext>
            </a:extLst>
          </p:cNvPr>
          <p:cNvGraphicFramePr/>
          <p:nvPr/>
        </p:nvGraphicFramePr>
        <p:xfrm>
          <a:off x="1675867" y="3639425"/>
          <a:ext cx="5854976" cy="50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5C1420-0912-2446-882A-892E3FE92EAC}"/>
              </a:ext>
            </a:extLst>
          </p:cNvPr>
          <p:cNvSpPr/>
          <p:nvPr/>
        </p:nvSpPr>
        <p:spPr>
          <a:xfrm>
            <a:off x="1487895" y="2024845"/>
            <a:ext cx="6201379" cy="2307011"/>
          </a:xfrm>
          <a:prstGeom prst="roundRect">
            <a:avLst/>
          </a:prstGeom>
          <a:gradFill>
            <a:gsLst>
              <a:gs pos="100000">
                <a:srgbClr val="E75497">
                  <a:alpha val="15000"/>
                </a:srgb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>
                <a:alpha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200" kern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704D4-6C8B-F14F-8602-7284FD846C0A}"/>
              </a:ext>
            </a:extLst>
          </p:cNvPr>
          <p:cNvSpPr txBox="1"/>
          <p:nvPr/>
        </p:nvSpPr>
        <p:spPr>
          <a:xfrm>
            <a:off x="4363503" y="2024844"/>
            <a:ext cx="623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500" b="1" kern="0" dirty="0">
                <a:solidFill>
                  <a:srgbClr val="E75497"/>
                </a:solidFill>
                <a:latin typeface="Arial" charset="0"/>
                <a:ea typeface="Arial" charset="0"/>
                <a:cs typeface="Arial" charset="0"/>
              </a:rPr>
              <a:t>Core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3FDA12-2065-2644-9982-BFBCA28CE4EA}"/>
              </a:ext>
            </a:extLst>
          </p:cNvPr>
          <p:cNvSpPr/>
          <p:nvPr/>
        </p:nvSpPr>
        <p:spPr>
          <a:xfrm>
            <a:off x="1012668" y="5028349"/>
            <a:ext cx="1722716" cy="708452"/>
          </a:xfrm>
          <a:prstGeom prst="ellipse">
            <a:avLst/>
          </a:prstGeom>
          <a:gradFill>
            <a:gsLst>
              <a:gs pos="3200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200" kern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47E31D-2EEC-D840-9B35-A5B20672DB3B}"/>
              </a:ext>
            </a:extLst>
          </p:cNvPr>
          <p:cNvSpPr/>
          <p:nvPr/>
        </p:nvSpPr>
        <p:spPr>
          <a:xfrm>
            <a:off x="2881138" y="5028349"/>
            <a:ext cx="1722716" cy="708452"/>
          </a:xfrm>
          <a:prstGeom prst="ellipse">
            <a:avLst/>
          </a:prstGeom>
          <a:gradFill>
            <a:gsLst>
              <a:gs pos="3200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200" kern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561441-641C-0B45-ADCF-C005E3E943B0}"/>
              </a:ext>
            </a:extLst>
          </p:cNvPr>
          <p:cNvSpPr/>
          <p:nvPr/>
        </p:nvSpPr>
        <p:spPr>
          <a:xfrm>
            <a:off x="4761119" y="5027784"/>
            <a:ext cx="1722665" cy="709015"/>
          </a:xfrm>
          <a:prstGeom prst="ellipse">
            <a:avLst/>
          </a:prstGeom>
          <a:gradFill>
            <a:gsLst>
              <a:gs pos="3200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200" kern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1DAB1-9121-4141-A932-3B6E6C110DB9}"/>
              </a:ext>
            </a:extLst>
          </p:cNvPr>
          <p:cNvCxnSpPr/>
          <p:nvPr/>
        </p:nvCxnSpPr>
        <p:spPr>
          <a:xfrm flipV="1">
            <a:off x="1857462" y="4338547"/>
            <a:ext cx="360623" cy="689801"/>
          </a:xfrm>
          <a:prstGeom prst="straightConnector1">
            <a:avLst/>
          </a:prstGeom>
          <a:noFill/>
          <a:ln w="25400" cap="flat" cmpd="sng" algn="ctr">
            <a:solidFill>
              <a:srgbClr val="E75497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CEC3CE1-B9FD-924E-A290-D1E72579A6C7}"/>
              </a:ext>
            </a:extLst>
          </p:cNvPr>
          <p:cNvSpPr/>
          <p:nvPr/>
        </p:nvSpPr>
        <p:spPr>
          <a:xfrm>
            <a:off x="6633356" y="5027783"/>
            <a:ext cx="1722716" cy="709580"/>
          </a:xfrm>
          <a:prstGeom prst="ellipse">
            <a:avLst/>
          </a:prstGeom>
          <a:gradFill>
            <a:gsLst>
              <a:gs pos="3200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200" kern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81795F-9D73-9A47-AE2E-5FAEC30D0A35}"/>
              </a:ext>
            </a:extLst>
          </p:cNvPr>
          <p:cNvCxnSpPr/>
          <p:nvPr/>
        </p:nvCxnSpPr>
        <p:spPr>
          <a:xfrm flipV="1">
            <a:off x="3694568" y="4337983"/>
            <a:ext cx="408554" cy="689802"/>
          </a:xfrm>
          <a:prstGeom prst="straightConnector1">
            <a:avLst/>
          </a:prstGeom>
          <a:noFill/>
          <a:ln w="25400" cap="flat" cmpd="sng" algn="ctr">
            <a:solidFill>
              <a:srgbClr val="E75497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9C8E48-11AC-1E4A-A5A5-987984503B49}"/>
              </a:ext>
            </a:extLst>
          </p:cNvPr>
          <p:cNvCxnSpPr/>
          <p:nvPr/>
        </p:nvCxnSpPr>
        <p:spPr>
          <a:xfrm flipH="1" flipV="1">
            <a:off x="5182387" y="4337419"/>
            <a:ext cx="408554" cy="689802"/>
          </a:xfrm>
          <a:prstGeom prst="straightConnector1">
            <a:avLst/>
          </a:prstGeom>
          <a:noFill/>
          <a:ln w="25400" cap="flat" cmpd="sng" algn="ctr">
            <a:solidFill>
              <a:srgbClr val="E75497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78E0ED-750B-8B47-955A-CFA2F5DBDC1C}"/>
              </a:ext>
            </a:extLst>
          </p:cNvPr>
          <p:cNvCxnSpPr/>
          <p:nvPr/>
        </p:nvCxnSpPr>
        <p:spPr>
          <a:xfrm flipH="1" flipV="1">
            <a:off x="7037734" y="4336857"/>
            <a:ext cx="408554" cy="689802"/>
          </a:xfrm>
          <a:prstGeom prst="straightConnector1">
            <a:avLst/>
          </a:prstGeom>
          <a:noFill/>
          <a:ln w="25400" cap="flat" cmpd="sng" algn="ctr">
            <a:solidFill>
              <a:srgbClr val="E75497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36DD60F0-E70F-114B-B8B5-58392CA84192}"/>
              </a:ext>
            </a:extLst>
          </p:cNvPr>
          <p:cNvSpPr/>
          <p:nvPr/>
        </p:nvSpPr>
        <p:spPr>
          <a:xfrm>
            <a:off x="728493" y="3101118"/>
            <a:ext cx="954262" cy="322555"/>
          </a:xfrm>
          <a:prstGeom prst="notchedRightArrow">
            <a:avLst/>
          </a:prstGeom>
          <a:gradFill>
            <a:gsLst>
              <a:gs pos="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b="1" kern="0">
              <a:solidFill>
                <a:srgbClr val="A940F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2B0AA-0C7B-9E48-84C3-118B9F264518}"/>
              </a:ext>
            </a:extLst>
          </p:cNvPr>
          <p:cNvSpPr txBox="1"/>
          <p:nvPr/>
        </p:nvSpPr>
        <p:spPr>
          <a:xfrm>
            <a:off x="396044" y="2891901"/>
            <a:ext cx="112723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E75497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defTabSz="685800">
              <a:defRPr/>
            </a:pPr>
            <a:endParaRPr lang="en-US" sz="1350" b="1" kern="0" dirty="0">
              <a:solidFill>
                <a:srgbClr val="E75497"/>
              </a:solidFill>
              <a:latin typeface="Arial" charset="0"/>
              <a:ea typeface="Arial" charset="0"/>
              <a:cs typeface="Arial" charset="0"/>
            </a:endParaRPr>
          </a:p>
          <a:p>
            <a:pPr defTabSz="685800">
              <a:defRPr/>
            </a:pPr>
            <a:r>
              <a:rPr lang="en-US" sz="1350" b="1" kern="0" dirty="0">
                <a:solidFill>
                  <a:srgbClr val="E75497"/>
                </a:solidFill>
                <a:latin typeface="Arial" charset="0"/>
                <a:ea typeface="Arial" charset="0"/>
                <a:cs typeface="Arial" charset="0"/>
              </a:rPr>
              <a:t>Acquisition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E84AED9B-0982-304C-AFE3-DB52801A9A6F}"/>
              </a:ext>
            </a:extLst>
          </p:cNvPr>
          <p:cNvSpPr/>
          <p:nvPr/>
        </p:nvSpPr>
        <p:spPr>
          <a:xfrm>
            <a:off x="7533988" y="3091281"/>
            <a:ext cx="839213" cy="322555"/>
          </a:xfrm>
          <a:prstGeom prst="notchedRightArrow">
            <a:avLst/>
          </a:prstGeom>
          <a:gradFill>
            <a:gsLst>
              <a:gs pos="1000">
                <a:srgbClr val="E75497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solidFill>
              <a:srgbClr val="E754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500" ker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A3F8E-DB1C-C343-8FF6-73D1B07C9BB5}"/>
              </a:ext>
            </a:extLst>
          </p:cNvPr>
          <p:cNvSpPr txBox="1"/>
          <p:nvPr/>
        </p:nvSpPr>
        <p:spPr>
          <a:xfrm>
            <a:off x="7645146" y="2911505"/>
            <a:ext cx="1233030" cy="74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E75497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defTabSz="685800">
              <a:defRPr/>
            </a:pPr>
            <a:endParaRPr lang="en-US" sz="1350" b="1" kern="0" dirty="0">
              <a:solidFill>
                <a:srgbClr val="E75497"/>
              </a:solidFill>
              <a:latin typeface="Arial" charset="0"/>
              <a:ea typeface="Arial" charset="0"/>
              <a:cs typeface="Arial" charset="0"/>
            </a:endParaRPr>
          </a:p>
          <a:p>
            <a:pPr defTabSz="685800">
              <a:spcBef>
                <a:spcPts val="150"/>
              </a:spcBef>
              <a:defRPr/>
            </a:pPr>
            <a:r>
              <a:rPr lang="en-US" sz="1350" b="1" kern="0" dirty="0">
                <a:solidFill>
                  <a:srgbClr val="E75497"/>
                </a:solidFill>
                <a:latin typeface="Arial" charset="0"/>
                <a:ea typeface="Arial" charset="0"/>
                <a:cs typeface="Arial" charset="0"/>
              </a:rPr>
              <a:t>Preservation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E653A51-0654-F048-BD38-974CB02C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2474" y="6250727"/>
            <a:ext cx="2133600" cy="365125"/>
          </a:xfrm>
        </p:spPr>
        <p:txBody>
          <a:bodyPr/>
          <a:lstStyle/>
          <a:p>
            <a:fld id="{5CC41979-79EC-2147-AC8E-31EC1B7F3924}" type="slidenum">
              <a:rPr lang="en-CA" sz="1600" smtClean="0"/>
              <a:t>7</a:t>
            </a:fld>
            <a:endParaRPr lang="en-US" sz="16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AE9C812-6928-DF49-98E8-AF151771231E}"/>
              </a:ext>
            </a:extLst>
          </p:cNvPr>
          <p:cNvSpPr/>
          <p:nvPr/>
        </p:nvSpPr>
        <p:spPr>
          <a:xfrm>
            <a:off x="4480533" y="2987751"/>
            <a:ext cx="1574037" cy="549289"/>
          </a:xfrm>
          <a:custGeom>
            <a:avLst/>
            <a:gdLst>
              <a:gd name="connsiteX0" fmla="*/ 0 w 1940734"/>
              <a:gd name="connsiteY0" fmla="*/ 0 h 585970"/>
              <a:gd name="connsiteX1" fmla="*/ 1647749 w 1940734"/>
              <a:gd name="connsiteY1" fmla="*/ 0 h 585970"/>
              <a:gd name="connsiteX2" fmla="*/ 1940734 w 1940734"/>
              <a:gd name="connsiteY2" fmla="*/ 292985 h 585970"/>
              <a:gd name="connsiteX3" fmla="*/ 1647749 w 1940734"/>
              <a:gd name="connsiteY3" fmla="*/ 585970 h 585970"/>
              <a:gd name="connsiteX4" fmla="*/ 0 w 1940734"/>
              <a:gd name="connsiteY4" fmla="*/ 585970 h 585970"/>
              <a:gd name="connsiteX5" fmla="*/ 292985 w 1940734"/>
              <a:gd name="connsiteY5" fmla="*/ 292985 h 585970"/>
              <a:gd name="connsiteX6" fmla="*/ 0 w 1940734"/>
              <a:gd name="connsiteY6" fmla="*/ 0 h 58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34" h="585970">
                <a:moveTo>
                  <a:pt x="0" y="0"/>
                </a:moveTo>
                <a:lnTo>
                  <a:pt x="1647749" y="0"/>
                </a:lnTo>
                <a:lnTo>
                  <a:pt x="1940734" y="292985"/>
                </a:lnTo>
                <a:lnTo>
                  <a:pt x="1647749" y="585970"/>
                </a:lnTo>
                <a:lnTo>
                  <a:pt x="0" y="585970"/>
                </a:lnTo>
                <a:lnTo>
                  <a:pt x="292985" y="29298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75497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58744" tIns="13002" rIns="232741" bIns="13002" numCol="1" spcCol="1270" anchor="ctr" anchorCtr="0">
            <a:noAutofit/>
          </a:bodyPr>
          <a:lstStyle/>
          <a:p>
            <a:pPr algn="ctr" defTabSz="433388">
              <a:lnSpc>
                <a:spcPct val="9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rPr>
              <a:t>Modeling &amp; Analysis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E517C46-3FBA-494D-ACB0-7641C555D205}"/>
              </a:ext>
            </a:extLst>
          </p:cNvPr>
          <p:cNvSpPr/>
          <p:nvPr/>
        </p:nvSpPr>
        <p:spPr>
          <a:xfrm>
            <a:off x="3077811" y="2987751"/>
            <a:ext cx="1574037" cy="549289"/>
          </a:xfrm>
          <a:custGeom>
            <a:avLst/>
            <a:gdLst>
              <a:gd name="connsiteX0" fmla="*/ 0 w 1940734"/>
              <a:gd name="connsiteY0" fmla="*/ 0 h 585970"/>
              <a:gd name="connsiteX1" fmla="*/ 1647749 w 1940734"/>
              <a:gd name="connsiteY1" fmla="*/ 0 h 585970"/>
              <a:gd name="connsiteX2" fmla="*/ 1940734 w 1940734"/>
              <a:gd name="connsiteY2" fmla="*/ 292985 h 585970"/>
              <a:gd name="connsiteX3" fmla="*/ 1647749 w 1940734"/>
              <a:gd name="connsiteY3" fmla="*/ 585970 h 585970"/>
              <a:gd name="connsiteX4" fmla="*/ 0 w 1940734"/>
              <a:gd name="connsiteY4" fmla="*/ 585970 h 585970"/>
              <a:gd name="connsiteX5" fmla="*/ 292985 w 1940734"/>
              <a:gd name="connsiteY5" fmla="*/ 292985 h 585970"/>
              <a:gd name="connsiteX6" fmla="*/ 0 w 1940734"/>
              <a:gd name="connsiteY6" fmla="*/ 0 h 58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34" h="585970">
                <a:moveTo>
                  <a:pt x="0" y="0"/>
                </a:moveTo>
                <a:lnTo>
                  <a:pt x="1647749" y="0"/>
                </a:lnTo>
                <a:lnTo>
                  <a:pt x="1940734" y="292985"/>
                </a:lnTo>
                <a:lnTo>
                  <a:pt x="1647749" y="585970"/>
                </a:lnTo>
                <a:lnTo>
                  <a:pt x="0" y="585970"/>
                </a:lnTo>
                <a:lnTo>
                  <a:pt x="292985" y="29298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75497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58744" tIns="13002" rIns="232741" bIns="13002" numCol="1" spcCol="1270" anchor="ctr" anchorCtr="0">
            <a:noAutofit/>
          </a:bodyPr>
          <a:lstStyle/>
          <a:p>
            <a:pPr algn="ctr" defTabSz="433388">
              <a:lnSpc>
                <a:spcPct val="9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rPr>
              <a:t>Management of Big Data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A094ECF-164A-E44B-B16E-21A40F8D39C3}"/>
              </a:ext>
            </a:extLst>
          </p:cNvPr>
          <p:cNvSpPr/>
          <p:nvPr/>
        </p:nvSpPr>
        <p:spPr>
          <a:xfrm>
            <a:off x="1675866" y="2987751"/>
            <a:ext cx="1574037" cy="549289"/>
          </a:xfrm>
          <a:custGeom>
            <a:avLst/>
            <a:gdLst>
              <a:gd name="connsiteX0" fmla="*/ 0 w 1940734"/>
              <a:gd name="connsiteY0" fmla="*/ 0 h 585970"/>
              <a:gd name="connsiteX1" fmla="*/ 1647749 w 1940734"/>
              <a:gd name="connsiteY1" fmla="*/ 0 h 585970"/>
              <a:gd name="connsiteX2" fmla="*/ 1940734 w 1940734"/>
              <a:gd name="connsiteY2" fmla="*/ 292985 h 585970"/>
              <a:gd name="connsiteX3" fmla="*/ 1647749 w 1940734"/>
              <a:gd name="connsiteY3" fmla="*/ 585970 h 585970"/>
              <a:gd name="connsiteX4" fmla="*/ 0 w 1940734"/>
              <a:gd name="connsiteY4" fmla="*/ 585970 h 585970"/>
              <a:gd name="connsiteX5" fmla="*/ 292985 w 1940734"/>
              <a:gd name="connsiteY5" fmla="*/ 292985 h 585970"/>
              <a:gd name="connsiteX6" fmla="*/ 0 w 1940734"/>
              <a:gd name="connsiteY6" fmla="*/ 0 h 58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34" h="585970">
                <a:moveTo>
                  <a:pt x="0" y="0"/>
                </a:moveTo>
                <a:lnTo>
                  <a:pt x="1647749" y="0"/>
                </a:lnTo>
                <a:lnTo>
                  <a:pt x="1940734" y="292985"/>
                </a:lnTo>
                <a:lnTo>
                  <a:pt x="1647749" y="585970"/>
                </a:lnTo>
                <a:lnTo>
                  <a:pt x="0" y="585970"/>
                </a:lnTo>
                <a:lnTo>
                  <a:pt x="292985" y="29298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75497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58744" tIns="13002" rIns="232741" bIns="13002" numCol="1" spcCol="1270" anchor="ctr" anchorCtr="0">
            <a:noAutofit/>
          </a:bodyPr>
          <a:lstStyle/>
          <a:p>
            <a:pPr algn="ctr" defTabSz="433388">
              <a:lnSpc>
                <a:spcPct val="9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rPr>
              <a:t>Making Data Trustable &amp; Usable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C958FBA2-86F7-5041-880B-1082B55B3187}"/>
              </a:ext>
            </a:extLst>
          </p:cNvPr>
          <p:cNvGraphicFramePr/>
          <p:nvPr/>
        </p:nvGraphicFramePr>
        <p:xfrm>
          <a:off x="1675867" y="2390597"/>
          <a:ext cx="5854976" cy="50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6503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CC20-95C5-EA4B-9ACC-2E9B567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-324914"/>
            <a:ext cx="8042276" cy="13369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Core Issues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2BA730-EDA3-9E46-A5CD-FD643C061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296442"/>
              </p:ext>
            </p:extLst>
          </p:nvPr>
        </p:nvGraphicFramePr>
        <p:xfrm>
          <a:off x="1586947" y="16355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A68A62D0-B3B5-1140-882F-4F19D8F2658F}"/>
              </a:ext>
            </a:extLst>
          </p:cNvPr>
          <p:cNvSpPr/>
          <p:nvPr/>
        </p:nvSpPr>
        <p:spPr>
          <a:xfrm>
            <a:off x="3998843" y="3485801"/>
            <a:ext cx="1292087" cy="353187"/>
          </a:xfrm>
          <a:prstGeom prst="leftRightArrow">
            <a:avLst/>
          </a:prstGeom>
          <a:solidFill>
            <a:srgbClr val="D8ABB0"/>
          </a:solidFill>
          <a:ln w="9525">
            <a:solidFill>
              <a:srgbClr val="D8AB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34EC91F8-584B-1346-A4A4-8AA0D7A8698A}"/>
              </a:ext>
            </a:extLst>
          </p:cNvPr>
          <p:cNvSpPr/>
          <p:nvPr/>
        </p:nvSpPr>
        <p:spPr>
          <a:xfrm rot="16200000">
            <a:off x="3526734" y="3508338"/>
            <a:ext cx="2236304" cy="353187"/>
          </a:xfrm>
          <a:prstGeom prst="leftRightArrow">
            <a:avLst/>
          </a:prstGeom>
          <a:solidFill>
            <a:srgbClr val="D8ABB0"/>
          </a:solidFill>
          <a:ln w="9525">
            <a:solidFill>
              <a:srgbClr val="D8AB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900A7AB2-C82F-F04A-ABB8-D62A2B0D1430}"/>
              </a:ext>
            </a:extLst>
          </p:cNvPr>
          <p:cNvSpPr/>
          <p:nvPr/>
        </p:nvSpPr>
        <p:spPr>
          <a:xfrm>
            <a:off x="5896942" y="1228499"/>
            <a:ext cx="2922105" cy="1192695"/>
          </a:xfrm>
          <a:prstGeom prst="wedgeRoundRectCallout">
            <a:avLst>
              <a:gd name="adj1" fmla="val -64554"/>
              <a:gd name="adj2" fmla="val 4087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Data cleaning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Data provenance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955AAA5-6F25-5C45-8F48-C9CFE17D2E43}"/>
              </a:ext>
            </a:extLst>
          </p:cNvPr>
          <p:cNvSpPr/>
          <p:nvPr/>
        </p:nvSpPr>
        <p:spPr>
          <a:xfrm>
            <a:off x="174443" y="1635539"/>
            <a:ext cx="2922105" cy="1192695"/>
          </a:xfrm>
          <a:prstGeom prst="wedgeRoundRectCallout">
            <a:avLst>
              <a:gd name="adj1" fmla="val 32385"/>
              <a:gd name="adj2" fmla="val 850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Linking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Data access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Real-time interaction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14DE0C1-ADD8-8740-8052-E28D91662F91}"/>
              </a:ext>
            </a:extLst>
          </p:cNvPr>
          <p:cNvSpPr/>
          <p:nvPr/>
        </p:nvSpPr>
        <p:spPr>
          <a:xfrm>
            <a:off x="6101540" y="4270167"/>
            <a:ext cx="2922105" cy="1192695"/>
          </a:xfrm>
          <a:prstGeom prst="wedgeRoundRectCallout">
            <a:avLst>
              <a:gd name="adj1" fmla="val -48908"/>
              <a:gd name="adj2" fmla="val -6079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Data mining and Machine Learning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Supervised and Unsupervised methods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90B99FBE-A6DC-524D-B07B-EB2616760A5D}"/>
              </a:ext>
            </a:extLst>
          </p:cNvPr>
          <p:cNvSpPr/>
          <p:nvPr/>
        </p:nvSpPr>
        <p:spPr>
          <a:xfrm>
            <a:off x="266127" y="4506844"/>
            <a:ext cx="2922105" cy="1192695"/>
          </a:xfrm>
          <a:prstGeom prst="wedgeRoundRectCallout">
            <a:avLst>
              <a:gd name="adj1" fmla="val 72181"/>
              <a:gd name="adj2" fmla="val 4170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ts val="1860"/>
              </a:lnSpc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Visualization for wider audience</a:t>
            </a:r>
          </a:p>
          <a:p>
            <a:pPr marL="214313" indent="-214313">
              <a:lnSpc>
                <a:spcPts val="1860"/>
              </a:lnSpc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Visualization for data exploration</a:t>
            </a:r>
          </a:p>
          <a:p>
            <a:pPr marL="214313" indent="-214313">
              <a:lnSpc>
                <a:spcPts val="1860"/>
              </a:lnSpc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Open data 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9E0C-553B-D34A-AEA2-2AD29EFB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5792" y="6323036"/>
            <a:ext cx="2133600" cy="365125"/>
          </a:xfrm>
        </p:spPr>
        <p:txBody>
          <a:bodyPr/>
          <a:lstStyle/>
          <a:p>
            <a:fld id="{BF7156D7-241C-394C-8FEC-269E93A2C197}" type="slidenum">
              <a:rPr lang="en-CA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Science vs Machine Learning vs AI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18695709"/>
              </p:ext>
            </p:extLst>
          </p:nvPr>
        </p:nvGraphicFramePr>
        <p:xfrm>
          <a:off x="193502" y="1824990"/>
          <a:ext cx="8691006" cy="36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17536" y="3217753"/>
            <a:ext cx="1306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ML/DM/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8DB3D-CD5E-724B-9C4F-65C67D06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43089" y="6275668"/>
            <a:ext cx="2133600" cy="365125"/>
          </a:xfrm>
        </p:spPr>
        <p:txBody>
          <a:bodyPr/>
          <a:lstStyle/>
          <a:p>
            <a:fld id="{740857E3-3FAE-D544-AEA7-64B92531A172}" type="slidenum">
              <a:rPr lang="en-CA" sz="1600" smtClean="0"/>
              <a:t>9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914B-B78F-E44C-8BD0-73DBBEA9D47D}"/>
              </a:ext>
            </a:extLst>
          </p:cNvPr>
          <p:cNvSpPr txBox="1"/>
          <p:nvPr/>
        </p:nvSpPr>
        <p:spPr>
          <a:xfrm>
            <a:off x="1995703" y="5578964"/>
            <a:ext cx="555690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b="1" dirty="0"/>
              <a:t>“Data science systems</a:t>
            </a:r>
            <a:r>
              <a:rPr lang="en-CA" sz="2100" dirty="0"/>
              <a:t> produce </a:t>
            </a:r>
            <a:r>
              <a:rPr lang="en-CA" sz="2100" b="1" dirty="0"/>
              <a:t>insights</a:t>
            </a:r>
            <a:r>
              <a:rPr lang="en-CA" sz="2100" dirty="0"/>
              <a:t>;</a:t>
            </a:r>
          </a:p>
          <a:p>
            <a:r>
              <a:rPr lang="en-CA" sz="2100" b="1" dirty="0"/>
              <a:t>Machine learning</a:t>
            </a:r>
            <a:r>
              <a:rPr lang="en-CA" sz="2100" dirty="0"/>
              <a:t> </a:t>
            </a:r>
            <a:r>
              <a:rPr lang="en-CA" sz="2100" b="1" dirty="0"/>
              <a:t>systems</a:t>
            </a:r>
            <a:r>
              <a:rPr lang="en-CA" sz="2100" dirty="0"/>
              <a:t> generate </a:t>
            </a:r>
            <a:r>
              <a:rPr lang="en-CA" sz="2100" b="1" dirty="0"/>
              <a:t>predictions; </a:t>
            </a:r>
          </a:p>
          <a:p>
            <a:r>
              <a:rPr lang="en-CA" sz="2100" b="1" dirty="0"/>
              <a:t>AI systems </a:t>
            </a:r>
            <a:r>
              <a:rPr lang="en-CA" sz="2100" dirty="0"/>
              <a:t>make</a:t>
            </a:r>
            <a:r>
              <a:rPr lang="en-CA" sz="2100" b="1" dirty="0"/>
              <a:t> decisions </a:t>
            </a:r>
            <a:r>
              <a:rPr lang="en-CA" sz="2100" dirty="0"/>
              <a:t>and take </a:t>
            </a:r>
            <a:r>
              <a:rPr lang="en-CA" sz="2100" b="1" dirty="0"/>
              <a:t>actions”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18684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6401</TotalTime>
  <Words>1316</Words>
  <Application>Microsoft Macintosh PowerPoint</Application>
  <PresentationFormat>On-screen Show (4:3)</PresentationFormat>
  <Paragraphs>218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Wingdings 2</vt:lpstr>
      <vt:lpstr>Breeze</vt:lpstr>
      <vt:lpstr>Custom Design</vt:lpstr>
      <vt:lpstr>Reflections on Data Science, Machine Learning, AI</vt:lpstr>
      <vt:lpstr>Data Science in the News…</vt:lpstr>
      <vt:lpstr>Data Science Word Cloud</vt:lpstr>
      <vt:lpstr>What is Data Science?</vt:lpstr>
      <vt:lpstr>Data Science = Big Data??</vt:lpstr>
      <vt:lpstr>Data Science as a Unifier</vt:lpstr>
      <vt:lpstr>Holistic Approach to Data Science</vt:lpstr>
      <vt:lpstr>Core Issues</vt:lpstr>
      <vt:lpstr>Data Science vs Machine Learning vs AI</vt:lpstr>
      <vt:lpstr>Data Science Meets Health Science:  Info Tech Meets Bio Tech</vt:lpstr>
      <vt:lpstr>How the 4V’s Challenge Health Care and  Health Research?</vt:lpstr>
      <vt:lpstr>PowerPoint Presentation</vt:lpstr>
      <vt:lpstr>#3 Velocity</vt:lpstr>
      <vt:lpstr>#4 Veracity</vt:lpstr>
      <vt:lpstr>Neural Network Learning  for Biomedical Research</vt:lpstr>
      <vt:lpstr>Neural Networks: Simulating  Human Brains?</vt:lpstr>
      <vt:lpstr>Basic Structure of a Network Unit</vt:lpstr>
      <vt:lpstr>Feed-forward and Recurrent Networks</vt:lpstr>
      <vt:lpstr>Hidden Layers and Deep Networks</vt:lpstr>
      <vt:lpstr>Some Deep Learning Applications</vt:lpstr>
      <vt:lpstr>But Buyers Beware…</vt:lpstr>
      <vt:lpstr>Summary: Machine Learning, AI Opportunities and Boundaries</vt:lpstr>
      <vt:lpstr>Thank You! rng@cs.ubc.ca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</dc:creator>
  <cp:lastModifiedBy>ajung02@student.ubc.ca</cp:lastModifiedBy>
  <cp:revision>106</cp:revision>
  <cp:lastPrinted>2015-02-26T01:24:58Z</cp:lastPrinted>
  <dcterms:created xsi:type="dcterms:W3CDTF">2015-02-24T17:08:16Z</dcterms:created>
  <dcterms:modified xsi:type="dcterms:W3CDTF">2024-11-05T21:37:26Z</dcterms:modified>
</cp:coreProperties>
</file>