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723"/>
    <a:srgbClr val="069DE0"/>
    <a:srgbClr val="00AAE6"/>
    <a:srgbClr val="00A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2442" y="-7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A3641E-8DF5-4091-BA4B-52B0E42C3D0E}" type="datetimeFigureOut">
              <a:rPr lang="en-CA" smtClean="0"/>
              <a:t>11/19/2019</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CA" smtClean="0"/>
              <a:t>Mulpuri Research Lab Activity Log Version1</a:t>
            </a: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AA935A-F6CC-4CBA-9A04-3B1E93AB0CE8}" type="slidenum">
              <a:rPr lang="en-CA" smtClean="0"/>
              <a:t>‹#›</a:t>
            </a:fld>
            <a:endParaRPr lang="en-CA"/>
          </a:p>
        </p:txBody>
      </p:sp>
    </p:spTree>
    <p:extLst>
      <p:ext uri="{BB962C8B-B14F-4D97-AF65-F5344CB8AC3E}">
        <p14:creationId xmlns:p14="http://schemas.microsoft.com/office/powerpoint/2010/main" val="373524749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F6E171-C65D-4D1C-92BC-949401C03E3C}" type="datetimeFigureOut">
              <a:rPr lang="en-CA" smtClean="0"/>
              <a:t>11/19/2019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CA" smtClean="0"/>
              <a:t>Mulpuri Research Lab Activity Log Version1</a:t>
            </a: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3E26AC-9F54-4F18-ABF4-D0FF5CE23E06}" type="slidenum">
              <a:rPr lang="en-CA" smtClean="0"/>
              <a:t>‹#›</a:t>
            </a:fld>
            <a:endParaRPr lang="en-CA"/>
          </a:p>
        </p:txBody>
      </p:sp>
    </p:spTree>
    <p:extLst>
      <p:ext uri="{BB962C8B-B14F-4D97-AF65-F5344CB8AC3E}">
        <p14:creationId xmlns:p14="http://schemas.microsoft.com/office/powerpoint/2010/main" val="27657348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E3E26AC-9F54-4F18-ABF4-D0FF5CE23E06}" type="slidenum">
              <a:rPr lang="en-CA" smtClean="0"/>
              <a:t>2</a:t>
            </a:fld>
            <a:endParaRPr lang="en-CA"/>
          </a:p>
        </p:txBody>
      </p:sp>
      <p:sp>
        <p:nvSpPr>
          <p:cNvPr id="5" name="Footer Placeholder 4"/>
          <p:cNvSpPr>
            <a:spLocks noGrp="1"/>
          </p:cNvSpPr>
          <p:nvPr>
            <p:ph type="ftr" sz="quarter" idx="11"/>
          </p:nvPr>
        </p:nvSpPr>
        <p:spPr/>
        <p:txBody>
          <a:bodyPr/>
          <a:lstStyle/>
          <a:p>
            <a:r>
              <a:rPr lang="en-CA" smtClean="0"/>
              <a:t>Mulpuri Research Lab Activity Log Version1</a:t>
            </a:r>
            <a:endParaRPr lang="en-CA"/>
          </a:p>
        </p:txBody>
      </p:sp>
    </p:spTree>
    <p:extLst>
      <p:ext uri="{BB962C8B-B14F-4D97-AF65-F5344CB8AC3E}">
        <p14:creationId xmlns:p14="http://schemas.microsoft.com/office/powerpoint/2010/main" val="78127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D640943-6AE7-400C-BC70-2240E7A2216B}" type="datetime1">
              <a:rPr lang="en-CA" smtClean="0"/>
              <a:t>11/19/2019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13154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507FF01-AFFD-43BD-A50E-E02E47D90B0A}" type="datetime1">
              <a:rPr lang="en-CA" smtClean="0"/>
              <a:t>11/19/2019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47998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DD60B5C-E397-4DA2-9186-5184CEDEE73D}" type="datetime1">
              <a:rPr lang="en-CA" smtClean="0"/>
              <a:t>11/19/2019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184823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C99AE12-05E9-4C01-A833-58FDA04AC1A3}" type="datetime1">
              <a:rPr lang="en-CA" smtClean="0"/>
              <a:t>11/19/2019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359740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6685F-D8A9-42FA-ADE5-C38D56485DB5}" type="datetime1">
              <a:rPr lang="en-CA" smtClean="0"/>
              <a:t>11/19/2019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237142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57F7671-CE0A-4275-B826-63F3D5E1C265}" type="datetime1">
              <a:rPr lang="en-CA" smtClean="0"/>
              <a:t>11/19/2019</a:t>
            </a:fld>
            <a:endParaRPr lang="en-CA"/>
          </a:p>
        </p:txBody>
      </p:sp>
      <p:sp>
        <p:nvSpPr>
          <p:cNvPr id="6" name="Footer Placeholder 5"/>
          <p:cNvSpPr>
            <a:spLocks noGrp="1"/>
          </p:cNvSpPr>
          <p:nvPr>
            <p:ph type="ftr" sz="quarter" idx="11"/>
          </p:nvPr>
        </p:nvSpPr>
        <p:spPr/>
        <p:txBody>
          <a:bodyPr/>
          <a:lstStyle/>
          <a:p>
            <a:r>
              <a:rPr lang="en-CA" smtClean="0"/>
              <a:t>Mulpuri Research Lab Activity Log Version 1</a:t>
            </a:r>
            <a:endParaRPr lang="en-CA"/>
          </a:p>
        </p:txBody>
      </p:sp>
      <p:sp>
        <p:nvSpPr>
          <p:cNvPr id="7" name="Slide Number Placeholder 6"/>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70659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219D95F-4AB3-44AA-AB9C-614B360CDFBB}" type="datetime1">
              <a:rPr lang="en-CA" smtClean="0"/>
              <a:t>11/19/2019</a:t>
            </a:fld>
            <a:endParaRPr lang="en-CA"/>
          </a:p>
        </p:txBody>
      </p:sp>
      <p:sp>
        <p:nvSpPr>
          <p:cNvPr id="8" name="Footer Placeholder 7"/>
          <p:cNvSpPr>
            <a:spLocks noGrp="1"/>
          </p:cNvSpPr>
          <p:nvPr>
            <p:ph type="ftr" sz="quarter" idx="11"/>
          </p:nvPr>
        </p:nvSpPr>
        <p:spPr/>
        <p:txBody>
          <a:bodyPr/>
          <a:lstStyle/>
          <a:p>
            <a:r>
              <a:rPr lang="en-CA" smtClean="0"/>
              <a:t>Mulpuri Research Lab Activity Log Version 1</a:t>
            </a:r>
            <a:endParaRPr lang="en-CA"/>
          </a:p>
        </p:txBody>
      </p:sp>
      <p:sp>
        <p:nvSpPr>
          <p:cNvPr id="9" name="Slide Number Placeholder 8"/>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44776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2FFC11A-A9E8-430A-9AB4-805B01F51AD9}" type="datetime1">
              <a:rPr lang="en-CA" smtClean="0"/>
              <a:t>11/19/2019</a:t>
            </a:fld>
            <a:endParaRPr lang="en-CA"/>
          </a:p>
        </p:txBody>
      </p:sp>
      <p:sp>
        <p:nvSpPr>
          <p:cNvPr id="4" name="Footer Placeholder 3"/>
          <p:cNvSpPr>
            <a:spLocks noGrp="1"/>
          </p:cNvSpPr>
          <p:nvPr>
            <p:ph type="ftr" sz="quarter" idx="11"/>
          </p:nvPr>
        </p:nvSpPr>
        <p:spPr/>
        <p:txBody>
          <a:bodyPr/>
          <a:lstStyle/>
          <a:p>
            <a:r>
              <a:rPr lang="en-CA" smtClean="0"/>
              <a:t>Mulpuri Research Lab Activity Log Version 1</a:t>
            </a:r>
            <a:endParaRPr lang="en-CA"/>
          </a:p>
        </p:txBody>
      </p:sp>
      <p:sp>
        <p:nvSpPr>
          <p:cNvPr id="5" name="Slide Number Placeholder 4"/>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49136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DF156-65FE-4435-BE06-C88E62451D15}" type="datetime1">
              <a:rPr lang="en-CA" smtClean="0"/>
              <a:t>11/19/2019</a:t>
            </a:fld>
            <a:endParaRPr lang="en-CA"/>
          </a:p>
        </p:txBody>
      </p:sp>
      <p:sp>
        <p:nvSpPr>
          <p:cNvPr id="3" name="Footer Placeholder 2"/>
          <p:cNvSpPr>
            <a:spLocks noGrp="1"/>
          </p:cNvSpPr>
          <p:nvPr>
            <p:ph type="ftr" sz="quarter" idx="11"/>
          </p:nvPr>
        </p:nvSpPr>
        <p:spPr/>
        <p:txBody>
          <a:bodyPr/>
          <a:lstStyle/>
          <a:p>
            <a:r>
              <a:rPr lang="en-CA" smtClean="0"/>
              <a:t>Mulpuri Research Lab Activity Log Version 1</a:t>
            </a:r>
            <a:endParaRPr lang="en-CA"/>
          </a:p>
        </p:txBody>
      </p:sp>
      <p:sp>
        <p:nvSpPr>
          <p:cNvPr id="4" name="Slide Number Placeholder 3"/>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359239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E943E-E96B-477A-B085-E157B6E64D9D}" type="datetime1">
              <a:rPr lang="en-CA" smtClean="0"/>
              <a:t>11/19/2019</a:t>
            </a:fld>
            <a:endParaRPr lang="en-CA"/>
          </a:p>
        </p:txBody>
      </p:sp>
      <p:sp>
        <p:nvSpPr>
          <p:cNvPr id="6" name="Footer Placeholder 5"/>
          <p:cNvSpPr>
            <a:spLocks noGrp="1"/>
          </p:cNvSpPr>
          <p:nvPr>
            <p:ph type="ftr" sz="quarter" idx="11"/>
          </p:nvPr>
        </p:nvSpPr>
        <p:spPr/>
        <p:txBody>
          <a:bodyPr/>
          <a:lstStyle/>
          <a:p>
            <a:r>
              <a:rPr lang="en-CA" smtClean="0"/>
              <a:t>Mulpuri Research Lab Activity Log Version 1</a:t>
            </a:r>
            <a:endParaRPr lang="en-CA"/>
          </a:p>
        </p:txBody>
      </p:sp>
      <p:sp>
        <p:nvSpPr>
          <p:cNvPr id="7" name="Slide Number Placeholder 6"/>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265985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144F3-F727-46D0-A8E7-56247A9CB9EF}" type="datetime1">
              <a:rPr lang="en-CA" smtClean="0"/>
              <a:t>11/19/2019</a:t>
            </a:fld>
            <a:endParaRPr lang="en-CA"/>
          </a:p>
        </p:txBody>
      </p:sp>
      <p:sp>
        <p:nvSpPr>
          <p:cNvPr id="6" name="Footer Placeholder 5"/>
          <p:cNvSpPr>
            <a:spLocks noGrp="1"/>
          </p:cNvSpPr>
          <p:nvPr>
            <p:ph type="ftr" sz="quarter" idx="11"/>
          </p:nvPr>
        </p:nvSpPr>
        <p:spPr/>
        <p:txBody>
          <a:bodyPr/>
          <a:lstStyle/>
          <a:p>
            <a:r>
              <a:rPr lang="en-CA" smtClean="0"/>
              <a:t>Mulpuri Research Lab Activity Log Version 1</a:t>
            </a:r>
            <a:endParaRPr lang="en-CA"/>
          </a:p>
        </p:txBody>
      </p:sp>
      <p:sp>
        <p:nvSpPr>
          <p:cNvPr id="7" name="Slide Number Placeholder 6"/>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165616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5B4D9-549B-4018-8BEB-3483216B22E7}" type="datetime1">
              <a:rPr lang="en-CA" smtClean="0"/>
              <a:t>11/19/2019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smtClean="0"/>
              <a:t>Mulpuri Research Lab Activity Log Version 1</a:t>
            </a: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F70BC-A398-4649-808C-2B510E3EA81B}" type="slidenum">
              <a:rPr lang="en-CA" smtClean="0"/>
              <a:t>‹#›</a:t>
            </a:fld>
            <a:endParaRPr lang="en-CA"/>
          </a:p>
        </p:txBody>
      </p:sp>
    </p:spTree>
    <p:extLst>
      <p:ext uri="{BB962C8B-B14F-4D97-AF65-F5344CB8AC3E}">
        <p14:creationId xmlns:p14="http://schemas.microsoft.com/office/powerpoint/2010/main" val="1771729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Microsoft_Word_97_-_2003_Document1.doc"/><Relationship Id="rId3" Type="http://schemas.openxmlformats.org/officeDocument/2006/relationships/image" Target="../media/image3.png"/><Relationship Id="rId7"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Word_Document1.docx"/><Relationship Id="rId11" Type="http://schemas.openxmlformats.org/officeDocument/2006/relationships/image" Target="../media/image6.jpeg"/><Relationship Id="rId5" Type="http://schemas.openxmlformats.org/officeDocument/2006/relationships/oleObject" Target="../embeddings/oleObject1.bin"/><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100" y="260648"/>
            <a:ext cx="8208912" cy="576063"/>
          </a:xfrm>
        </p:spPr>
        <p:txBody>
          <a:bodyPr>
            <a:normAutofit fontScale="90000"/>
          </a:bodyPr>
          <a:lstStyle/>
          <a:p>
            <a:pPr algn="l"/>
            <a:r>
              <a:rPr lang="en-CA" sz="1800" dirty="0" smtClean="0">
                <a:ln w="10160">
                  <a:solidFill>
                    <a:srgbClr val="069DE0"/>
                  </a:solidFill>
                  <a:prstDash val="solid"/>
                </a:ln>
                <a:solidFill>
                  <a:srgbClr val="069DE0"/>
                </a:solidFill>
              </a:rPr>
              <a:t>What is an activity monitor?</a:t>
            </a:r>
            <a:r>
              <a:rPr lang="en-CA" sz="1600" b="1" dirty="0" smtClean="0">
                <a:ln w="10160">
                  <a:solidFill>
                    <a:schemeClr val="accent1"/>
                  </a:solidFill>
                  <a:prstDash val="solid"/>
                </a:ln>
                <a:solidFill>
                  <a:schemeClr val="accent1"/>
                </a:solidFill>
              </a:rPr>
              <a:t/>
            </a:r>
            <a:br>
              <a:rPr lang="en-CA" sz="1600" b="1" dirty="0" smtClean="0">
                <a:ln w="10160">
                  <a:solidFill>
                    <a:schemeClr val="accent1"/>
                  </a:solidFill>
                  <a:prstDash val="solid"/>
                </a:ln>
                <a:solidFill>
                  <a:schemeClr val="accent1"/>
                </a:solidFill>
              </a:rPr>
            </a:br>
            <a:endParaRPr lang="en-CA" sz="1600" b="1" dirty="0">
              <a:ln w="10160">
                <a:solidFill>
                  <a:schemeClr val="accent1"/>
                </a:solidFill>
                <a:prstDash val="solid"/>
              </a:ln>
              <a:solidFill>
                <a:schemeClr val="accent1"/>
              </a:solidFill>
            </a:endParaRPr>
          </a:p>
        </p:txBody>
      </p:sp>
      <p:sp>
        <p:nvSpPr>
          <p:cNvPr id="4" name="TextBox 3"/>
          <p:cNvSpPr txBox="1"/>
          <p:nvPr/>
        </p:nvSpPr>
        <p:spPr>
          <a:xfrm>
            <a:off x="493100" y="548680"/>
            <a:ext cx="6527171" cy="1092607"/>
          </a:xfrm>
          <a:prstGeom prst="rect">
            <a:avLst/>
          </a:prstGeom>
          <a:noFill/>
        </p:spPr>
        <p:txBody>
          <a:bodyPr wrap="square" rtlCol="0">
            <a:spAutoFit/>
          </a:bodyPr>
          <a:lstStyle/>
          <a:p>
            <a:r>
              <a:rPr lang="en-CA" sz="1300" dirty="0" smtClean="0"/>
              <a:t>You have been fitted with an activity monitor (accelerometer) as part of this study. This device works by sensing your movements in several directions, allowing us to capture both the time and intensity of your activity. The device is always on, but is only activated when you move. It is safe to wear and non-invasive– the device will be attached to your body with clip that attaches to the waistband of your pants/skirt/shorts.</a:t>
            </a:r>
          </a:p>
        </p:txBody>
      </p:sp>
      <p:sp>
        <p:nvSpPr>
          <p:cNvPr id="5" name="Rectangle 4"/>
          <p:cNvSpPr/>
          <p:nvPr/>
        </p:nvSpPr>
        <p:spPr>
          <a:xfrm>
            <a:off x="507227" y="1628717"/>
            <a:ext cx="4572000" cy="338554"/>
          </a:xfrm>
          <a:prstGeom prst="rect">
            <a:avLst/>
          </a:prstGeom>
        </p:spPr>
        <p:txBody>
          <a:bodyPr>
            <a:spAutoFit/>
          </a:bodyPr>
          <a:lstStyle/>
          <a:p>
            <a:r>
              <a:rPr lang="en-CA" sz="1600" dirty="0" smtClean="0">
                <a:ln w="10160">
                  <a:solidFill>
                    <a:srgbClr val="069DE0"/>
                  </a:solidFill>
                  <a:prstDash val="solid"/>
                </a:ln>
                <a:solidFill>
                  <a:srgbClr val="069DE0"/>
                </a:solidFill>
              </a:rPr>
              <a:t>Directions</a:t>
            </a:r>
            <a:endParaRPr lang="en-CA" sz="1600" dirty="0">
              <a:ln w="10160">
                <a:solidFill>
                  <a:srgbClr val="069DE0"/>
                </a:solidFill>
                <a:prstDash val="solid"/>
              </a:ln>
              <a:solidFill>
                <a:srgbClr val="069DE0"/>
              </a:solidFill>
            </a:endParaRPr>
          </a:p>
        </p:txBody>
      </p:sp>
      <p:grpSp>
        <p:nvGrpSpPr>
          <p:cNvPr id="8" name="Group 7"/>
          <p:cNvGrpSpPr/>
          <p:nvPr/>
        </p:nvGrpSpPr>
        <p:grpSpPr>
          <a:xfrm>
            <a:off x="7084013" y="299926"/>
            <a:ext cx="1656184" cy="1393330"/>
            <a:chOff x="1885950" y="1105297"/>
            <a:chExt cx="5372100" cy="4533503"/>
          </a:xfrm>
        </p:grpSpPr>
        <p:pic>
          <p:nvPicPr>
            <p:cNvPr id="9" name="Picture 8" descr="http://imahippy.org/images/frog-logo621x612.png?crc=32605177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438400"/>
              <a:ext cx="3328670" cy="3200400"/>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5950" y="1105297"/>
              <a:ext cx="5372100" cy="1171575"/>
            </a:xfrm>
            <a:prstGeom prst="rect">
              <a:avLst/>
            </a:prstGeom>
            <a:ln>
              <a:noFill/>
            </a:ln>
          </p:spPr>
        </p:pic>
      </p:grpSp>
      <p:graphicFrame>
        <p:nvGraphicFramePr>
          <p:cNvPr id="13" name="Object 12"/>
          <p:cNvGraphicFramePr>
            <a:graphicFrameLocks noChangeAspect="1"/>
          </p:cNvGraphicFramePr>
          <p:nvPr>
            <p:extLst>
              <p:ext uri="{D42A27DB-BD31-4B8C-83A1-F6EECF244321}">
                <p14:modId xmlns:p14="http://schemas.microsoft.com/office/powerpoint/2010/main" val="2949667388"/>
              </p:ext>
            </p:extLst>
          </p:nvPr>
        </p:nvGraphicFramePr>
        <p:xfrm>
          <a:off x="3756685" y="1138021"/>
          <a:ext cx="6089650" cy="4057650"/>
        </p:xfrm>
        <a:graphic>
          <a:graphicData uri="http://schemas.openxmlformats.org/presentationml/2006/ole">
            <mc:AlternateContent xmlns:mc="http://schemas.openxmlformats.org/markup-compatibility/2006">
              <mc:Choice xmlns:v="urn:schemas-microsoft-com:vml" Requires="v">
                <p:oleObj spid="_x0000_s1093" name="Document" r:id="rId6" imgW="6089043" imgH="4051180" progId="Word.Document.12">
                  <p:embed/>
                </p:oleObj>
              </mc:Choice>
              <mc:Fallback>
                <p:oleObj name="Document" r:id="rId6" imgW="6089043" imgH="4051180" progId="Word.Document.12">
                  <p:embed/>
                  <p:pic>
                    <p:nvPicPr>
                      <p:cNvPr id="0" name=""/>
                      <p:cNvPicPr/>
                      <p:nvPr/>
                    </p:nvPicPr>
                    <p:blipFill>
                      <a:blip r:embed="rId7"/>
                      <a:stretch>
                        <a:fillRect/>
                      </a:stretch>
                    </p:blipFill>
                    <p:spPr>
                      <a:xfrm>
                        <a:off x="3756685" y="1138021"/>
                        <a:ext cx="6089650" cy="405765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594650310"/>
              </p:ext>
            </p:extLst>
          </p:nvPr>
        </p:nvGraphicFramePr>
        <p:xfrm>
          <a:off x="225425" y="1987550"/>
          <a:ext cx="8556625" cy="4921250"/>
        </p:xfrm>
        <a:graphic>
          <a:graphicData uri="http://schemas.openxmlformats.org/presentationml/2006/ole">
            <mc:AlternateContent xmlns:mc="http://schemas.openxmlformats.org/markup-compatibility/2006">
              <mc:Choice xmlns:v="urn:schemas-microsoft-com:vml" Requires="v">
                <p:oleObj spid="_x0000_s1094" name="Document" r:id="rId8" imgW="6701720" imgH="3851772" progId="Word.Document.8">
                  <p:embed/>
                </p:oleObj>
              </mc:Choice>
              <mc:Fallback>
                <p:oleObj name="Document" r:id="rId8" imgW="6701720" imgH="3851772" progId="Word.Document.8">
                  <p:embed/>
                  <p:pic>
                    <p:nvPicPr>
                      <p:cNvPr id="0" name=""/>
                      <p:cNvPicPr/>
                      <p:nvPr/>
                    </p:nvPicPr>
                    <p:blipFill>
                      <a:blip r:embed="rId9"/>
                      <a:stretch>
                        <a:fillRect/>
                      </a:stretch>
                    </p:blipFill>
                    <p:spPr>
                      <a:xfrm>
                        <a:off x="225425" y="1987550"/>
                        <a:ext cx="8556625" cy="4921250"/>
                      </a:xfrm>
                      <a:prstGeom prst="rect">
                        <a:avLst/>
                      </a:prstGeom>
                    </p:spPr>
                  </p:pic>
                </p:oleObj>
              </mc:Fallback>
            </mc:AlternateContent>
          </a:graphicData>
        </a:graphic>
      </p:graphicFrame>
      <p:sp>
        <p:nvSpPr>
          <p:cNvPr id="21" name="Footer Placeholder 20"/>
          <p:cNvSpPr>
            <a:spLocks noGrp="1"/>
          </p:cNvSpPr>
          <p:nvPr>
            <p:ph type="ftr" sz="quarter" idx="11"/>
          </p:nvPr>
        </p:nvSpPr>
        <p:spPr>
          <a:xfrm>
            <a:off x="3116560" y="6469128"/>
            <a:ext cx="2895600" cy="365125"/>
          </a:xfrm>
        </p:spPr>
        <p:txBody>
          <a:bodyPr/>
          <a:lstStyle/>
          <a:p>
            <a:r>
              <a:rPr lang="en-CA" dirty="0" err="1" smtClean="0"/>
              <a:t>Mulpuri</a:t>
            </a:r>
            <a:r>
              <a:rPr lang="en-CA" dirty="0" smtClean="0"/>
              <a:t> Research Lab Activity Log Version 1</a:t>
            </a:r>
            <a:endParaRPr lang="en-CA" dirty="0"/>
          </a:p>
        </p:txBody>
      </p:sp>
      <p:sp>
        <p:nvSpPr>
          <p:cNvPr id="22" name="Slide Number Placeholder 21"/>
          <p:cNvSpPr>
            <a:spLocks noGrp="1"/>
          </p:cNvSpPr>
          <p:nvPr>
            <p:ph type="sldNum" sz="quarter" idx="12"/>
          </p:nvPr>
        </p:nvSpPr>
        <p:spPr>
          <a:xfrm>
            <a:off x="6546469" y="6492875"/>
            <a:ext cx="2133600" cy="365125"/>
          </a:xfrm>
        </p:spPr>
        <p:txBody>
          <a:bodyPr/>
          <a:lstStyle/>
          <a:p>
            <a:fld id="{E0CF70BC-A398-4649-808C-2B510E3EA81B}" type="slidenum">
              <a:rPr lang="en-CA" smtClean="0"/>
              <a:t>1</a:t>
            </a:fld>
            <a:endParaRPr lang="en-CA" dirty="0"/>
          </a:p>
        </p:txBody>
      </p:sp>
      <p:pic>
        <p:nvPicPr>
          <p:cNvPr id="1080" name="Picture 56" descr="Image result for jeans carto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6336" y="2852936"/>
            <a:ext cx="1190813" cy="2381626"/>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rot="17403623">
            <a:off x="7096350" y="3376115"/>
            <a:ext cx="1211494" cy="196531"/>
          </a:xfrm>
          <a:prstGeom prst="rightArrow">
            <a:avLst/>
          </a:prstGeom>
          <a:solidFill>
            <a:srgbClr val="58B72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82" name="Picture 58" descr="Image result for gt9x-bt cli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9510" b="-1"/>
          <a:stretch/>
        </p:blipFill>
        <p:spPr bwMode="auto">
          <a:xfrm rot="20786045">
            <a:off x="7042401" y="4109700"/>
            <a:ext cx="775033" cy="714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33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3408"/>
            <a:ext cx="8229600" cy="936104"/>
          </a:xfrm>
        </p:spPr>
        <p:txBody>
          <a:bodyPr>
            <a:normAutofit/>
          </a:bodyPr>
          <a:lstStyle/>
          <a:p>
            <a:pPr algn="l"/>
            <a:r>
              <a:rPr lang="en-CA" sz="1800" dirty="0" smtClean="0">
                <a:ln w="12700">
                  <a:solidFill>
                    <a:srgbClr val="069DE0"/>
                  </a:solidFill>
                  <a:prstDash val="solid"/>
                </a:ln>
                <a:solidFill>
                  <a:srgbClr val="069DE0"/>
                </a:solidFill>
              </a:rPr>
              <a:t>7 Day Activity log</a:t>
            </a:r>
            <a:r>
              <a:rPr lang="en-CA" sz="2400" dirty="0" smtClean="0">
                <a:ln w="12700">
                  <a:solidFill>
                    <a:srgbClr val="069DE0"/>
                  </a:solidFill>
                  <a:prstDash val="solid"/>
                </a:ln>
                <a:solidFill>
                  <a:srgbClr val="069DE0"/>
                </a:solidFill>
              </a:rPr>
              <a:t>	</a:t>
            </a:r>
            <a:endParaRPr lang="en-CA" sz="2400" dirty="0">
              <a:ln w="12700">
                <a:solidFill>
                  <a:srgbClr val="069DE0"/>
                </a:solidFill>
                <a:prstDash val="solid"/>
              </a:ln>
              <a:solidFill>
                <a:srgbClr val="069DE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36553276"/>
              </p:ext>
            </p:extLst>
          </p:nvPr>
        </p:nvGraphicFramePr>
        <p:xfrm>
          <a:off x="107504" y="548680"/>
          <a:ext cx="8928991" cy="5908717"/>
        </p:xfrm>
        <a:graphic>
          <a:graphicData uri="http://schemas.openxmlformats.org/drawingml/2006/table">
            <a:tbl>
              <a:tblPr firstRow="1" bandRow="1">
                <a:tableStyleId>{7DF18680-E054-41AD-8BC1-D1AEF772440D}</a:tableStyleId>
              </a:tblPr>
              <a:tblGrid>
                <a:gridCol w="1512168"/>
                <a:gridCol w="1008112"/>
                <a:gridCol w="1021798"/>
                <a:gridCol w="1106900"/>
                <a:gridCol w="1039655"/>
                <a:gridCol w="1080120"/>
                <a:gridCol w="1071337"/>
                <a:gridCol w="1088901"/>
              </a:tblGrid>
              <a:tr h="364101">
                <a:tc>
                  <a:txBody>
                    <a:bodyPr/>
                    <a:lstStyle/>
                    <a:p>
                      <a:r>
                        <a:rPr lang="en-CA" dirty="0" smtClean="0"/>
                        <a:t>Day</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1</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2</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3</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4</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5</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6</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7</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r>
              <a:tr h="420659">
                <a:tc>
                  <a:txBody>
                    <a:bodyPr/>
                    <a:lstStyle/>
                    <a:p>
                      <a:r>
                        <a:rPr lang="en-CA" sz="1100" dirty="0" smtClean="0"/>
                        <a:t>Date (month-day-year)</a:t>
                      </a:r>
                      <a:r>
                        <a:rPr lang="en-CA" sz="1100" baseline="0" dirty="0" smtClean="0"/>
                        <a:t> e.g. May 8 2019</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r>
              <a:tr h="425987">
                <a:tc>
                  <a:txBody>
                    <a:bodyPr/>
                    <a:lstStyle/>
                    <a:p>
                      <a:r>
                        <a:rPr lang="en-CA" sz="1100" dirty="0" smtClean="0"/>
                        <a:t>Time in morning that monitor was put ON</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441045">
                <a:tc>
                  <a:txBody>
                    <a:bodyPr/>
                    <a:lstStyle/>
                    <a:p>
                      <a:r>
                        <a:rPr lang="en-CA" sz="1100" dirty="0" smtClean="0"/>
                        <a:t>Time in evening</a:t>
                      </a:r>
                      <a:r>
                        <a:rPr lang="en-CA" sz="1100" baseline="0" dirty="0" smtClean="0"/>
                        <a:t> that monitor was taken OFF</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r>
              <a:tr h="504056">
                <a:tc>
                  <a:txBody>
                    <a:bodyPr/>
                    <a:lstStyle/>
                    <a:p>
                      <a:r>
                        <a:rPr lang="en-CA" sz="1100" dirty="0" smtClean="0"/>
                        <a:t>Was the monitor</a:t>
                      </a:r>
                      <a:r>
                        <a:rPr lang="en-CA" sz="1100" baseline="0" dirty="0" smtClean="0"/>
                        <a:t> removed other than for shower/sleep? </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CA" sz="1500" dirty="0" smtClean="0"/>
                        <a:t> YES</a:t>
                      </a:r>
                      <a:r>
                        <a:rPr lang="en-CA" sz="1500" baseline="0" dirty="0" smtClean="0"/>
                        <a:t>     NO</a:t>
                      </a:r>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  </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1493872">
                <a:tc>
                  <a:txBody>
                    <a:bodyPr/>
                    <a:lstStyle/>
                    <a:p>
                      <a:r>
                        <a:rPr lang="en-CA" sz="1100" dirty="0" smtClean="0"/>
                        <a:t>If</a:t>
                      </a:r>
                      <a:r>
                        <a:rPr lang="en-CA" sz="1100" baseline="0" dirty="0" smtClean="0"/>
                        <a:t> circled YES, e</a:t>
                      </a:r>
                      <a:r>
                        <a:rPr lang="en-CA" sz="1100" dirty="0" smtClean="0"/>
                        <a:t>xplain</a:t>
                      </a:r>
                      <a:r>
                        <a:rPr lang="en-CA" sz="1100" baseline="0" dirty="0" smtClean="0"/>
                        <a:t> why the monitor was not worn and for how long. If taken off during physical activity, please describe what activity you did (e.g. I went swimming for 2 hours)</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r>
              <a:tr h="360040">
                <a:tc>
                  <a:txBody>
                    <a:bodyPr/>
                    <a:lstStyle/>
                    <a:p>
                      <a:r>
                        <a:rPr lang="en-CA" sz="1100" dirty="0" smtClean="0"/>
                        <a:t>Was this a normal</a:t>
                      </a:r>
                      <a:r>
                        <a:rPr lang="en-CA" sz="1100" baseline="0" dirty="0" smtClean="0"/>
                        <a:t> day? Please circle.</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CA" sz="1500" dirty="0" smtClean="0"/>
                        <a:t> YES</a:t>
                      </a:r>
                      <a:r>
                        <a:rPr lang="en-CA" sz="1500" baseline="0" dirty="0" smtClean="0"/>
                        <a:t>     NO</a:t>
                      </a:r>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  </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97416">
                <a:tc>
                  <a:txBody>
                    <a:bodyPr/>
                    <a:lstStyle/>
                    <a:p>
                      <a:r>
                        <a:rPr lang="en-CA" sz="1100" dirty="0" smtClean="0"/>
                        <a:t>If circled</a:t>
                      </a:r>
                      <a:r>
                        <a:rPr lang="en-CA" sz="1100" baseline="0" dirty="0" smtClean="0"/>
                        <a:t> NO,</a:t>
                      </a:r>
                      <a:r>
                        <a:rPr lang="en-CA" sz="1100" dirty="0" smtClean="0"/>
                        <a:t> please explain why this was not a</a:t>
                      </a:r>
                      <a:r>
                        <a:rPr lang="en-CA" sz="1100" baseline="0" dirty="0" smtClean="0"/>
                        <a:t> normal day.</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r>
              <a:tr h="936104">
                <a:tc>
                  <a:txBody>
                    <a:bodyPr/>
                    <a:lstStyle/>
                    <a:p>
                      <a:r>
                        <a:rPr lang="en-CA" sz="1100" dirty="0" smtClean="0"/>
                        <a:t>Any comments or problems? </a:t>
                      </a:r>
                      <a:r>
                        <a:rPr lang="en-CA" sz="1100" smtClean="0"/>
                        <a:t>Please </a:t>
                      </a:r>
                      <a:r>
                        <a:rPr lang="en-CA" sz="1100" smtClean="0"/>
                        <a:t>explain</a:t>
                      </a:r>
                      <a:r>
                        <a:rPr lang="en-CA" sz="1100" baseline="0" smtClean="0"/>
                        <a:t>.</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2738079" y="110070"/>
            <a:ext cx="6405921" cy="338554"/>
          </a:xfrm>
          <a:prstGeom prst="rect">
            <a:avLst/>
          </a:prstGeom>
          <a:noFill/>
        </p:spPr>
        <p:txBody>
          <a:bodyPr wrap="none" rtlCol="0">
            <a:spAutoFit/>
          </a:bodyPr>
          <a:lstStyle/>
          <a:p>
            <a:r>
              <a:rPr lang="en-CA" sz="1600" dirty="0" smtClean="0"/>
              <a:t>Name: ______________________   Study ID Number: ________________</a:t>
            </a:r>
            <a:endParaRPr lang="en-CA" sz="1600" dirty="0"/>
          </a:p>
        </p:txBody>
      </p:sp>
      <p:sp>
        <p:nvSpPr>
          <p:cNvPr id="7" name="Footer Placeholder 6"/>
          <p:cNvSpPr>
            <a:spLocks noGrp="1"/>
          </p:cNvSpPr>
          <p:nvPr>
            <p:ph type="ftr" sz="quarter" idx="11"/>
          </p:nvPr>
        </p:nvSpPr>
        <p:spPr>
          <a:xfrm>
            <a:off x="3079160" y="6492875"/>
            <a:ext cx="2895600" cy="365125"/>
          </a:xfrm>
        </p:spPr>
        <p:txBody>
          <a:bodyPr/>
          <a:lstStyle/>
          <a:p>
            <a:r>
              <a:rPr lang="en-CA" dirty="0" err="1" smtClean="0"/>
              <a:t>Mulpuri</a:t>
            </a:r>
            <a:r>
              <a:rPr lang="en-CA" dirty="0" smtClean="0"/>
              <a:t> Research Lab Activity Log Version 1</a:t>
            </a:r>
            <a:endParaRPr lang="en-CA" dirty="0"/>
          </a:p>
        </p:txBody>
      </p:sp>
      <p:sp>
        <p:nvSpPr>
          <p:cNvPr id="8" name="Slide Number Placeholder 7"/>
          <p:cNvSpPr>
            <a:spLocks noGrp="1"/>
          </p:cNvSpPr>
          <p:nvPr>
            <p:ph type="sldNum" sz="quarter" idx="12"/>
          </p:nvPr>
        </p:nvSpPr>
        <p:spPr>
          <a:xfrm>
            <a:off x="6588224" y="6491706"/>
            <a:ext cx="2133600" cy="365125"/>
          </a:xfrm>
        </p:spPr>
        <p:txBody>
          <a:bodyPr/>
          <a:lstStyle/>
          <a:p>
            <a:fld id="{E0CF70BC-A398-4649-808C-2B510E3EA81B}" type="slidenum">
              <a:rPr lang="en-CA" smtClean="0"/>
              <a:t>2</a:t>
            </a:fld>
            <a:endParaRPr lang="en-CA" dirty="0"/>
          </a:p>
        </p:txBody>
      </p:sp>
    </p:spTree>
    <p:extLst>
      <p:ext uri="{BB962C8B-B14F-4D97-AF65-F5344CB8AC3E}">
        <p14:creationId xmlns:p14="http://schemas.microsoft.com/office/powerpoint/2010/main" val="149293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276</Words>
  <Application>Microsoft Office PowerPoint</Application>
  <PresentationFormat>On-screen Show (4:3)</PresentationFormat>
  <Paragraphs>41</Paragraphs>
  <Slides>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vt:i4>
      </vt:variant>
    </vt:vector>
  </HeadingPairs>
  <TitlesOfParts>
    <vt:vector size="5" baseType="lpstr">
      <vt:lpstr>Office Theme</vt:lpstr>
      <vt:lpstr>Document</vt:lpstr>
      <vt:lpstr>Microsoft Word 97 - 2003 Document</vt:lpstr>
      <vt:lpstr>What is an activity monitor? </vt:lpstr>
      <vt:lpstr>7 Day Activity log </vt:lpstr>
    </vt:vector>
  </TitlesOfParts>
  <Company>Health Shared Services 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activity monitor?</dc:title>
  <dc:creator>Li, Jacqueline</dc:creator>
  <cp:lastModifiedBy>Munoz, Ashley</cp:lastModifiedBy>
  <cp:revision>28</cp:revision>
  <dcterms:created xsi:type="dcterms:W3CDTF">2019-11-18T18:41:37Z</dcterms:created>
  <dcterms:modified xsi:type="dcterms:W3CDTF">2019-11-19T16:30:26Z</dcterms:modified>
</cp:coreProperties>
</file>