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4" Type="http://schemas.openxmlformats.org/officeDocument/2006/relationships/viewProps" Target="viewProps.xml" /><Relationship Id="rId13" Type="http://schemas.openxmlformats.org/officeDocument/2006/relationships/presProps" Target="presProps.xml" /><Relationship Id="rId1" Type="http://schemas.openxmlformats.org/officeDocument/2006/relationships/slideMaster" Target="slideMasters/slideMaster1.xml" /><Relationship Id="rId16" Type="http://schemas.openxmlformats.org/officeDocument/2006/relationships/tableStyles" Target="tableStyles.xml" /><Relationship Id="rId15"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Artists In The U.S.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Mahyar Madarshahain &amp; Jing Wang</a:t>
            </a:r>
          </a:p>
        </p:txBody>
      </p:sp>
      <p:sp>
        <p:nvSpPr>
          <p:cNvPr id="4" name="Date Placeholder 3"/>
          <p:cNvSpPr>
            <a:spLocks noGrp="1"/>
          </p:cNvSpPr>
          <p:nvPr>
            <p:ph idx="10" sz="half" type="dt"/>
          </p:nvPr>
        </p:nvSpPr>
        <p:spPr/>
        <p:txBody>
          <a:bodyPr/>
          <a:lstStyle/>
          <a:p>
            <a:pPr lvl="0" indent="0" marL="0">
              <a:buNone/>
            </a:pPr>
            <a:r>
              <a:rPr/>
              <a:t>2023-12-07</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Correlation Coefficient: -0.0315 (Very Weak Negative Correlation)</a:t>
            </a:r>
          </a:p>
        </p:txBody>
      </p:sp>
      <p:sp>
        <p:nvSpPr>
          <p:cNvPr id="4" name="Text Placeholder 3"/>
          <p:cNvSpPr>
            <a:spLocks noGrp="1"/>
          </p:cNvSpPr>
          <p:nvPr>
            <p:ph idx="2" sz="half" type="body"/>
          </p:nvPr>
        </p:nvSpPr>
        <p:spPr/>
        <p:txBody>
          <a:bodyPr/>
          <a:lstStyle/>
          <a:p>
            <a:pPr lvl="0" indent="0" marL="0">
              <a:buNone/>
            </a:pPr>
            <a:r>
              <a:rPr/>
              <a:t>Interpretations: 1. The negative sign suggests that, on average, as the percentage of artists increases, the state’s number of workers tends to decrease slightly. 2. Percentage of artists is not a strong predictor of the overall workforce size. 3. Economic, demographic, or industry-specific factors may contribute to the overall workforce size. ## Result for question 5 &lt;&lt;&lt;&lt;&lt;&lt;&lt; HEAD Racial Diversity ## Question 6: The top 10 states which has the most number of Asian artists, and the related population percentage | state | artist_count | population_percentage | |—————-|————–|————————| | California | 61210 | 0.386956806 | | New York | 22820 | 0.111216828 | | Texas | 8830 | 0.091643248 | | New Jersey | 7420 | 0.044556437 | | Washington | 5305 | 0.038646725 | | Illinois | 5165 | 0.04114094 | | Massachusetts | 3645 | 0.02719804 | | Florida | 3615 | 0.031865987 | | Virginia | 3445 | 0.027151296 | | Hawaii | 3305 | 0.031579239 | ======= Racial Diversity</a:t>
            </a:r>
          </a:p>
          <a:p>
            <a:pPr lvl="0" indent="0" marL="0">
              <a:spcBef>
                <a:spcPts val="3000"/>
              </a:spcBef>
              <a:buNone/>
            </a:pPr>
            <a:r>
              <a:rPr b="1"/>
              <a:t>Shiny app fpr question 6</a:t>
            </a:r>
          </a:p>
        </p:txBody>
      </p:sp>
      <p:pic>
        <p:nvPicPr>
          <p:cNvPr descr="race.png" id="0" name="Picture 1"/>
          <p:cNvPicPr>
            <a:picLocks noGrp="1" noChangeAspect="1"/>
          </p:cNvPicPr>
          <p:nvPr/>
        </p:nvPicPr>
        <p:blipFill>
          <a:blip r:embed="rId2"/>
          <a:stretch>
            <a:fillRect/>
          </a:stretch>
        </p:blipFill>
        <p:spPr bwMode="auto">
          <a:xfrm>
            <a:off x="3568700" y="1498600"/>
            <a:ext cx="5105400" cy="17907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 Conclusion</a:t>
            </a:r>
          </a:p>
          <a:p>
            <a:pPr lvl="0" indent="0" marL="0">
              <a:spcBef>
                <a:spcPts val="3000"/>
              </a:spcBef>
              <a:buNone/>
            </a:pPr>
            <a:r>
              <a:rPr b="1"/>
              <a:t>Thank you</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##Introduction</a:t>
            </a:r>
          </a:p>
          <a:p>
            <a:pPr lvl="0" indent="0" marL="0">
              <a:buNone/>
            </a:pPr>
            <a:r>
              <a:rPr/>
              <a:t>The Arts Data Profile provides national and state-level estimates of artists in the workforce, sourced from 2015-2019 American Community Survey (ACS) data conducted by the U.S. Census Bureau. State-level estimates cover the total number of artists and individual counts for 13 specific artist occupations. An interactive map displays counts and location quotients for total artists and selected occupations, including architects, arts directors, fine artists, animators, designers, dancers, musicians, actors, entertainers, writers, authors, and photographers for each U.S. state.</a:t>
            </a:r>
          </a:p>
          <a:p>
            <a:pPr lvl="0" indent="0" marL="0">
              <a:spcBef>
                <a:spcPts val="3000"/>
              </a:spcBef>
              <a:buNone/>
            </a:pPr>
            <a:r>
              <a:rPr b="1"/>
              <a:t>Artists:</a:t>
            </a:r>
          </a:p>
          <a:p>
            <a:pPr lvl="0" indent="0" marL="0">
              <a:buNone/>
            </a:pPr>
            <a:r>
              <a:rPr/>
              <a:t>Architects (except landscape and naval); landscape architects; art directors, fine artists, and animators; designers; actors; producers and directors; dancers and choreographers; music directors and composers; musicians; disk jockeys, except radio; entertainers; broadcast announcers and radio disk jockeys; other media and communication workers; writers and authors; and photographers.</a:t>
            </a:r>
          </a:p>
          <a:p>
            <a:pPr lvl="0" indent="0" marL="0">
              <a:spcBef>
                <a:spcPts val="3000"/>
              </a:spcBef>
              <a:buNone/>
            </a:pPr>
            <a:r>
              <a:rPr b="1"/>
              <a:t>Location Quotients</a:t>
            </a:r>
          </a:p>
          <a:p>
            <a:pPr lvl="0" indent="0" marL="0">
              <a:spcBef>
                <a:spcPts val="3000"/>
              </a:spcBef>
              <a:buNone/>
            </a:pPr>
            <a:r>
              <a:rPr b="1"/>
              <a:t>The location quotient (LQ) measures the concentration of a particular occupation within a state’s labor force, relative to that occupation’s concentration in the U.S. labor force. For example, an LQ of 1.2 indicates that the occupation clusters in a state at a level 20 percent greater than within the nation’s workforce at large. An LQ of 0.8 indicates that the occupation clusters in a state at a level 20 percent below the occupation’s concentration in the U.S. labor force.</a:t>
            </a:r>
          </a:p>
          <a:p>
            <a:pPr lvl="0" indent="0" marL="0">
              <a:spcBef>
                <a:spcPts val="3000"/>
              </a:spcBef>
              <a:buNone/>
            </a:pPr>
            <a:r>
              <a:rPr b="1"/>
              <a:t>Objective</a:t>
            </a:r>
          </a:p>
          <a:p>
            <a:pPr lvl="0"/>
            <a:r>
              <a:rPr/>
              <a:t>Are there any states with a location quotient significantly below 1.0 for artists?</a:t>
            </a:r>
          </a:p>
          <a:p>
            <a:pPr lvl="0"/>
            <a:r>
              <a:rPr/>
              <a:t>What is the overall distribution of artist types across different states or territories?</a:t>
            </a:r>
          </a:p>
          <a:p>
            <a:pPr lvl="0"/>
            <a:r>
              <a:rPr/>
              <a:t>The top 10 state /territory has the highest number of artists, as indicated by the location quotient.</a:t>
            </a:r>
          </a:p>
          <a:p>
            <a:pPr lvl="0"/>
            <a:r>
              <a:rPr/>
              <a:t>Is there a correlation between the percentage of artists in a state (artists_share) and the state’s number of workers?</a:t>
            </a:r>
          </a:p>
          <a:p>
            <a:pPr lvl="0"/>
            <a:r>
              <a:rPr/>
              <a:t>How does the racial diversity of artists vary across different states or territories? Are there states with a more diverse artist population than others?</a:t>
            </a:r>
          </a:p>
          <a:p>
            <a:pPr lvl="0"/>
            <a:r>
              <a:rPr/>
              <a:t>The top 10 states which has the most number of Asian artists, and the related population percentage.</a:t>
            </a:r>
          </a:p>
          <a:p>
            <a:pPr lvl="0" indent="0" marL="0">
              <a:buNone/>
            </a:pPr>
            <a:r>
              <a:rPr/>
              <a:t>Delving into dataset intricacies, addressing anomalies, exploring trends, and presenting visualizations Seeking patterns, correlations, and distinctive features to enhance understanding of the artistic workforce in the U.S. An analytical journey unfolding across different states and territories</a:t>
            </a:r>
          </a:p>
          <a:p>
            <a:pPr lvl="0" indent="0" marL="0">
              <a:spcBef>
                <a:spcPts val="3000"/>
              </a:spcBef>
              <a:buNone/>
            </a:pPr>
            <a:r>
              <a:rPr b="1"/>
              <a:t>Dataset Description</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1270000"/>
                <a:gridCol w="1270000"/>
                <a:gridCol w="1270000"/>
                <a:gridCol w="1270000"/>
              </a:tblGrid>
              <a:tr h="0">
                <a:tc>
                  <a:txBody>
                    <a:bodyPr/>
                    <a:lstStyle/>
                    <a:p>
                      <a:pPr lvl="0" indent="0" marL="0">
                        <a:buNone/>
                      </a:pPr>
                      <a:r>
                        <a:rPr/>
                        <a:t>Number of Obseravations</a:t>
                      </a:r>
                    </a:p>
                  </a:txBody>
                  <a:tcPr/>
                </a:tc>
                <a:tc>
                  <a:txBody>
                    <a:bodyPr/>
                    <a:lstStyle/>
                    <a:p>
                      <a:pPr lvl="0" indent="0" marL="0">
                        <a:buNone/>
                      </a:pPr>
                      <a:r>
                        <a:rPr/>
                        <a:t>Number of Variables</a:t>
                      </a:r>
                    </a:p>
                  </a:txBody>
                  <a:tcPr/>
                </a:tc>
                <a:tc>
                  <a:txBody>
                    <a:bodyPr/>
                    <a:lstStyle/>
                    <a:p>
                      <a:pPr lvl="0" indent="0" marL="0">
                        <a:buNone/>
                      </a:pPr>
                      <a:r>
                        <a:rPr/>
                        <a:t>Number of Rows having missing values</a:t>
                      </a:r>
                    </a:p>
                  </a:txBody>
                  <a:tcPr/>
                </a:tc>
                <a:tc>
                  <a:txBody>
                    <a:bodyPr/>
                    <a:lstStyle/>
                    <a:p>
                      <a:pPr lvl="0" indent="0" marL="0">
                        <a:buNone/>
                      </a:pPr>
                      <a:r>
                        <a:rPr/>
                        <a:t>Number of rows after data cleaning</a:t>
                      </a:r>
                    </a:p>
                  </a:txBody>
                  <a:tcPr/>
                </a:tc>
              </a:tr>
              <a:tr h="0">
                <a:tc>
                  <a:txBody>
                    <a:bodyPr/>
                    <a:lstStyle/>
                    <a:p>
                      <a:pPr lvl="0" indent="0" marL="0">
                        <a:buNone/>
                      </a:pPr>
                      <a:r>
                        <a:rPr/>
                        <a:t>3381</a:t>
                      </a:r>
                    </a:p>
                  </a:txBody>
                </a:tc>
                <a:tc>
                  <a:txBody>
                    <a:bodyPr/>
                    <a:lstStyle/>
                    <a:p>
                      <a:pPr lvl="0" indent="0" marL="0">
                        <a:buNone/>
                      </a:pPr>
                      <a:r>
                        <a:rPr/>
                        <a:t>6</a:t>
                      </a:r>
                    </a:p>
                  </a:txBody>
                </a:tc>
                <a:tc>
                  <a:txBody>
                    <a:bodyPr/>
                    <a:lstStyle/>
                    <a:p>
                      <a:pPr lvl="0" indent="0" marL="0">
                        <a:buNone/>
                      </a:pPr>
                      <a:r>
                        <a:rPr/>
                        <a:t>1472</a:t>
                      </a:r>
                    </a:p>
                  </a:txBody>
                </a:tc>
                <a:tc>
                  <a:txBody>
                    <a:bodyPr/>
                    <a:lstStyle/>
                    <a:p>
                      <a:pPr lvl="0" indent="0" marL="0">
                        <a:buNone/>
                      </a:pPr>
                      <a:r>
                        <a:rPr/>
                        <a:t>1909</a:t>
                      </a:r>
                    </a:p>
                  </a:txBody>
                </a:tc>
              </a:tr>
            </a:tbl>
          </a:graphicData>
        </a:graphic>
      </p:graphicFrame>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Variables Description</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1701800"/>
                <a:gridCol w="1701800"/>
                <a:gridCol w="1701800"/>
              </a:tblGrid>
              <a:tr h="0">
                <a:tc>
                  <a:txBody>
                    <a:bodyPr/>
                    <a:lstStyle/>
                    <a:p>
                      <a:pPr lvl="0" indent="0" marL="0">
                        <a:buNone/>
                      </a:pPr>
                      <a:r>
                        <a:rPr/>
                        <a:t>variable</a:t>
                      </a:r>
                    </a:p>
                  </a:txBody>
                  <a:tcPr/>
                </a:tc>
                <a:tc>
                  <a:txBody>
                    <a:bodyPr/>
                    <a:lstStyle/>
                    <a:p>
                      <a:pPr lvl="0" indent="0" marL="0">
                        <a:buNone/>
                      </a:pPr>
                      <a:r>
                        <a:rPr/>
                        <a:t>class</a:t>
                      </a:r>
                    </a:p>
                  </a:txBody>
                  <a:tcPr/>
                </a:tc>
                <a:tc>
                  <a:txBody>
                    <a:bodyPr/>
                    <a:lstStyle/>
                    <a:p>
                      <a:pPr lvl="0" indent="0" marL="0">
                        <a:buNone/>
                      </a:pPr>
                      <a:r>
                        <a:rPr/>
                        <a:t>description</a:t>
                      </a:r>
                    </a:p>
                  </a:txBody>
                  <a:tcPr/>
                </a:tc>
              </a:tr>
              <a:tr h="0">
                <a:tc>
                  <a:txBody>
                    <a:bodyPr/>
                    <a:lstStyle/>
                    <a:p>
                      <a:pPr lvl="0" indent="0" marL="0">
                        <a:buNone/>
                      </a:pPr>
                      <a:r>
                        <a:rPr/>
                        <a:t>state</a:t>
                      </a:r>
                    </a:p>
                  </a:txBody>
                </a:tc>
                <a:tc>
                  <a:txBody>
                    <a:bodyPr/>
                    <a:lstStyle/>
                    <a:p>
                      <a:pPr lvl="0" indent="0" marL="0">
                        <a:buNone/>
                      </a:pPr>
                      <a:r>
                        <a:rPr/>
                        <a:t>character</a:t>
                      </a:r>
                    </a:p>
                  </a:txBody>
                </a:tc>
                <a:tc>
                  <a:txBody>
                    <a:bodyPr/>
                    <a:lstStyle/>
                    <a:p>
                      <a:pPr lvl="0" indent="0" marL="0">
                        <a:buNone/>
                      </a:pPr>
                      <a:r>
                        <a:rPr/>
                        <a:t>This variable represents the U.S. state where the data was collected</a:t>
                      </a:r>
                    </a:p>
                  </a:txBody>
                </a:tc>
              </a:tr>
              <a:tr h="0">
                <a:tc>
                  <a:txBody>
                    <a:bodyPr/>
                    <a:lstStyle/>
                    <a:p>
                      <a:pPr lvl="0" indent="0" marL="0">
                        <a:buNone/>
                      </a:pPr>
                      <a:r>
                        <a:rPr/>
                        <a:t>race</a:t>
                      </a:r>
                    </a:p>
                  </a:txBody>
                </a:tc>
                <a:tc>
                  <a:txBody>
                    <a:bodyPr/>
                    <a:lstStyle/>
                    <a:p>
                      <a:pPr lvl="0" indent="0" marL="0">
                        <a:buNone/>
                      </a:pPr>
                      <a:r>
                        <a:rPr/>
                        <a:t>character</a:t>
                      </a:r>
                    </a:p>
                  </a:txBody>
                </a:tc>
                <a:tc>
                  <a:txBody>
                    <a:bodyPr/>
                    <a:lstStyle/>
                    <a:p>
                      <a:pPr lvl="0" indent="0" marL="0">
                        <a:buNone/>
                      </a:pPr>
                      <a:r>
                        <a:rPr/>
                        <a:t>This variable specifies the racial or ethnic category of the workforce being analyzed</a:t>
                      </a:r>
                    </a:p>
                  </a:txBody>
                </a:tc>
              </a:tr>
              <a:tr h="0">
                <a:tc>
                  <a:txBody>
                    <a:bodyPr/>
                    <a:lstStyle/>
                    <a:p>
                      <a:pPr lvl="0" indent="0" marL="0">
                        <a:buNone/>
                      </a:pPr>
                      <a:r>
                        <a:rPr/>
                        <a:t>type</a:t>
                      </a:r>
                    </a:p>
                  </a:txBody>
                </a:tc>
                <a:tc>
                  <a:txBody>
                    <a:bodyPr/>
                    <a:lstStyle/>
                    <a:p>
                      <a:pPr lvl="0" indent="0" marL="0">
                        <a:buNone/>
                      </a:pPr>
                      <a:r>
                        <a:rPr/>
                        <a:t>character</a:t>
                      </a:r>
                    </a:p>
                  </a:txBody>
                </a:tc>
                <a:tc>
                  <a:txBody>
                    <a:bodyPr/>
                    <a:lstStyle/>
                    <a:p>
                      <a:pPr lvl="0" indent="0" marL="0">
                        <a:buNone/>
                      </a:pPr>
                      <a:r>
                        <a:rPr/>
                        <a:t>This variable indicates the type of profession or occupation for which the data is recorded</a:t>
                      </a:r>
                    </a:p>
                  </a:txBody>
                </a:tc>
              </a:tr>
              <a:tr h="0">
                <a:tc>
                  <a:txBody>
                    <a:bodyPr/>
                    <a:lstStyle/>
                    <a:p>
                      <a:pPr lvl="0" indent="0" marL="0">
                        <a:buNone/>
                      </a:pPr>
                      <a:r>
                        <a:rPr/>
                        <a:t>all_workers_n</a:t>
                      </a:r>
                    </a:p>
                  </a:txBody>
                </a:tc>
                <a:tc>
                  <a:txBody>
                    <a:bodyPr/>
                    <a:lstStyle/>
                    <a:p>
                      <a:pPr lvl="0" indent="0" marL="0">
                        <a:buNone/>
                      </a:pPr>
                      <a:r>
                        <a:rPr/>
                        <a:t>double</a:t>
                      </a:r>
                    </a:p>
                  </a:txBody>
                </a:tc>
                <a:tc>
                  <a:txBody>
                    <a:bodyPr/>
                    <a:lstStyle/>
                    <a:p>
                      <a:pPr lvl="0" indent="0" marL="0">
                        <a:buNone/>
                      </a:pPr>
                      <a:r>
                        <a:rPr/>
                        <a:t>This numeric variable represents the total number of workers in the specified state and occupation</a:t>
                      </a:r>
                    </a:p>
                  </a:txBody>
                </a:tc>
              </a:tr>
              <a:tr h="0">
                <a:tc>
                  <a:txBody>
                    <a:bodyPr/>
                    <a:lstStyle/>
                    <a:p>
                      <a:pPr lvl="0" indent="0" marL="0">
                        <a:buNone/>
                      </a:pPr>
                      <a:r>
                        <a:rPr/>
                        <a:t>artists_n</a:t>
                      </a:r>
                    </a:p>
                  </a:txBody>
                </a:tc>
                <a:tc>
                  <a:txBody>
                    <a:bodyPr/>
                    <a:lstStyle/>
                    <a:p>
                      <a:pPr lvl="0" indent="0" marL="0">
                        <a:buNone/>
                      </a:pPr>
                      <a:r>
                        <a:rPr/>
                        <a:t>double</a:t>
                      </a:r>
                    </a:p>
                  </a:txBody>
                </a:tc>
                <a:tc>
                  <a:txBody>
                    <a:bodyPr/>
                    <a:lstStyle/>
                    <a:p>
                      <a:pPr lvl="0" indent="0" marL="0">
                        <a:buNone/>
                      </a:pPr>
                      <a:r>
                        <a:rPr/>
                        <a:t>This numeric variable signifies the number of artists within the same state and occupation</a:t>
                      </a:r>
                    </a:p>
                  </a:txBody>
                </a:tc>
              </a:tr>
              <a:tr h="0">
                <a:tc>
                  <a:txBody>
                    <a:bodyPr/>
                    <a:lstStyle/>
                    <a:p>
                      <a:pPr lvl="0" indent="0" marL="0">
                        <a:buNone/>
                      </a:pPr>
                      <a:r>
                        <a:rPr/>
                        <a:t>artists_share</a:t>
                      </a:r>
                    </a:p>
                  </a:txBody>
                </a:tc>
                <a:tc>
                  <a:txBody>
                    <a:bodyPr/>
                    <a:lstStyle/>
                    <a:p>
                      <a:pPr lvl="0" indent="0" marL="0">
                        <a:buNone/>
                      </a:pPr>
                      <a:r>
                        <a:rPr/>
                        <a:t>double</a:t>
                      </a:r>
                    </a:p>
                  </a:txBody>
                </a:tc>
                <a:tc>
                  <a:txBody>
                    <a:bodyPr/>
                    <a:lstStyle/>
                    <a:p>
                      <a:pPr lvl="0" indent="0" marL="0">
                        <a:buNone/>
                      </a:pPr>
                      <a:r>
                        <a:rPr/>
                        <a:t>This numeric variable expresses the share or proportion of artists among all workers in the occupation within the particular state</a:t>
                      </a:r>
                    </a:p>
                  </a:txBody>
                </a:tc>
              </a:tr>
              <a:tr h="0">
                <a:tc>
                  <a:txBody>
                    <a:bodyPr/>
                    <a:lstStyle/>
                    <a:p>
                      <a:pPr lvl="0" indent="0" marL="0">
                        <a:buNone/>
                      </a:pPr>
                      <a:r>
                        <a:rPr/>
                        <a:t>location_quotient</a:t>
                      </a:r>
                    </a:p>
                  </a:txBody>
                </a:tc>
                <a:tc>
                  <a:txBody>
                    <a:bodyPr/>
                    <a:lstStyle/>
                    <a:p>
                      <a:pPr lvl="0" indent="0" marL="0">
                        <a:buNone/>
                      </a:pPr>
                      <a:r>
                        <a:rPr/>
                        <a:t>double</a:t>
                      </a:r>
                    </a:p>
                  </a:txBody>
                </a:tc>
                <a:tc>
                  <a:txBody>
                    <a:bodyPr/>
                    <a:lstStyle/>
                    <a:p>
                      <a:pPr lvl="0" indent="0" marL="0">
                        <a:buNone/>
                      </a:pPr>
                      <a:r>
                        <a:rPr/>
                        <a:t>Location quotient is a numerical measure used to assess the concentration of a particular occupation in a specific geographical area</a:t>
                      </a:r>
                    </a:p>
                  </a:txBody>
                </a:tc>
              </a:tr>
            </a:tbl>
          </a:graphicData>
        </a:graphic>
      </p:graphicFrame>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Result for question 1</a:t>
            </a:r>
          </a:p>
          <a:p>
            <a:pPr lvl="0" indent="0" marL="0">
              <a:buNone/>
            </a:pPr>
            <a:r>
              <a:rPr/>
              <a:t>Are there any states with a location quotient significantly below 1.0 for artists?</a:t>
            </a:r>
            <a:br/>
          </a:p>
          <a:p>
            <a:pPr lvl="0" indent="0" marL="0">
              <a:spcBef>
                <a:spcPts val="3000"/>
              </a:spcBef>
              <a:buNone/>
            </a:pPr>
            <a:r>
              <a:rPr b="1"/>
              <a:t>The states having average location quotient less than one</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2552700"/>
                <a:gridCol w="2552700"/>
              </a:tblGrid>
              <a:tr h="0">
                <a:tc>
                  <a:txBody>
                    <a:bodyPr/>
                    <a:lstStyle/>
                    <a:p>
                      <a:pPr lvl="0" indent="0" marL="0">
                        <a:buNone/>
                      </a:pPr>
                      <a:r>
                        <a:rPr/>
                        <a:t>state</a:t>
                      </a:r>
                    </a:p>
                  </a:txBody>
                  <a:tcPr/>
                </a:tc>
                <a:tc>
                  <a:txBody>
                    <a:bodyPr/>
                    <a:lstStyle/>
                    <a:p>
                      <a:pPr lvl="0" indent="0" marL="0">
                        <a:buNone/>
                      </a:pPr>
                      <a:r>
                        <a:rPr/>
                        <a:t>location quotient</a:t>
                      </a:r>
                    </a:p>
                  </a:txBody>
                  <a:tcPr/>
                </a:tc>
              </a:tr>
              <a:tr h="0">
                <a:tc>
                  <a:txBody>
                    <a:bodyPr/>
                    <a:lstStyle/>
                    <a:p>
                      <a:pPr lvl="0" indent="0" marL="0">
                        <a:buNone/>
                      </a:pPr>
                      <a:r>
                        <a:rPr/>
                        <a:t>Alabama</a:t>
                      </a:r>
                    </a:p>
                  </a:txBody>
                </a:tc>
                <a:tc>
                  <a:txBody>
                    <a:bodyPr/>
                    <a:lstStyle/>
                    <a:p>
                      <a:pPr lvl="0" indent="0" marL="0">
                        <a:buNone/>
                      </a:pPr>
                      <a:r>
                        <a:rPr/>
                        <a:t>0.678499</a:t>
                      </a:r>
                    </a:p>
                  </a:txBody>
                </a:tc>
              </a:tr>
              <a:tr h="0">
                <a:tc>
                  <a:txBody>
                    <a:bodyPr/>
                    <a:lstStyle/>
                    <a:p>
                      <a:pPr lvl="0" indent="0" marL="0">
                        <a:buNone/>
                      </a:pPr>
                      <a:r>
                        <a:rPr/>
                        <a:t>Alaska</a:t>
                      </a:r>
                    </a:p>
                  </a:txBody>
                </a:tc>
                <a:tc>
                  <a:txBody>
                    <a:bodyPr/>
                    <a:lstStyle/>
                    <a:p>
                      <a:pPr lvl="0" indent="0" marL="0">
                        <a:buNone/>
                      </a:pPr>
                      <a:r>
                        <a:rPr/>
                        <a:t>0.703285</a:t>
                      </a:r>
                    </a:p>
                  </a:txBody>
                </a:tc>
              </a:tr>
              <a:tr h="0">
                <a:tc>
                  <a:txBody>
                    <a:bodyPr/>
                    <a:lstStyle/>
                    <a:p>
                      <a:pPr lvl="0" indent="0" marL="0">
                        <a:buNone/>
                      </a:pPr>
                      <a:r>
                        <a:rPr/>
                        <a:t>Arizona</a:t>
                      </a:r>
                    </a:p>
                  </a:txBody>
                </a:tc>
                <a:tc>
                  <a:txBody>
                    <a:bodyPr/>
                    <a:lstStyle/>
                    <a:p>
                      <a:pPr lvl="0" indent="0" marL="0">
                        <a:buNone/>
                      </a:pPr>
                      <a:r>
                        <a:rPr/>
                        <a:t>0.889886</a:t>
                      </a:r>
                    </a:p>
                  </a:txBody>
                </a:tc>
              </a:tr>
              <a:tr h="0">
                <a:tc>
                  <a:txBody>
                    <a:bodyPr/>
                    <a:lstStyle/>
                    <a:p>
                      <a:pPr lvl="0" indent="0" marL="0">
                        <a:buNone/>
                      </a:pPr>
                      <a:r>
                        <a:rPr/>
                        <a:t>Arkansas</a:t>
                      </a:r>
                    </a:p>
                  </a:txBody>
                </a:tc>
                <a:tc>
                  <a:txBody>
                    <a:bodyPr/>
                    <a:lstStyle/>
                    <a:p>
                      <a:pPr lvl="0" indent="0" marL="0">
                        <a:buNone/>
                      </a:pPr>
                      <a:r>
                        <a:rPr/>
                        <a:t>0.624634</a:t>
                      </a:r>
                    </a:p>
                  </a:txBody>
                </a:tc>
              </a:tr>
              <a:tr h="0">
                <a:tc>
                  <a:txBody>
                    <a:bodyPr/>
                    <a:lstStyle/>
                    <a:p>
                      <a:pPr lvl="0" indent="0" marL="0">
                        <a:buNone/>
                      </a:pPr>
                      <a:r>
                        <a:rPr/>
                        <a:t>Delaware</a:t>
                      </a:r>
                    </a:p>
                  </a:txBody>
                </a:tc>
                <a:tc>
                  <a:txBody>
                    <a:bodyPr/>
                    <a:lstStyle/>
                    <a:p>
                      <a:pPr lvl="0" indent="0" marL="0">
                        <a:buNone/>
                      </a:pPr>
                      <a:r>
                        <a:rPr/>
                        <a:t>0.718172</a:t>
                      </a:r>
                    </a:p>
                  </a:txBody>
                </a:tc>
              </a:tr>
              <a:tr h="0">
                <a:tc>
                  <a:txBody>
                    <a:bodyPr/>
                    <a:lstStyle/>
                    <a:p>
                      <a:pPr lvl="0" indent="0" marL="0">
                        <a:buNone/>
                      </a:pPr>
                      <a:r>
                        <a:rPr/>
                        <a:t>Idaho</a:t>
                      </a:r>
                    </a:p>
                  </a:txBody>
                </a:tc>
                <a:tc>
                  <a:txBody>
                    <a:bodyPr/>
                    <a:lstStyle/>
                    <a:p>
                      <a:pPr lvl="0" indent="0" marL="0">
                        <a:buNone/>
                      </a:pPr>
                      <a:r>
                        <a:rPr/>
                        <a:t>0.756616</a:t>
                      </a:r>
                    </a:p>
                  </a:txBody>
                </a:tc>
              </a:tr>
              <a:tr h="0">
                <a:tc>
                  <a:txBody>
                    <a:bodyPr/>
                    <a:lstStyle/>
                    <a:p>
                      <a:pPr lvl="0" indent="0" marL="0">
                        <a:buNone/>
                      </a:pPr>
                      <a:r>
                        <a:rPr/>
                        <a:t>Illinois</a:t>
                      </a:r>
                    </a:p>
                  </a:txBody>
                </a:tc>
                <a:tc>
                  <a:txBody>
                    <a:bodyPr/>
                    <a:lstStyle/>
                    <a:p>
                      <a:pPr lvl="0" indent="0" marL="0">
                        <a:buNone/>
                      </a:pPr>
                      <a:r>
                        <a:rPr/>
                        <a:t>0.937109</a:t>
                      </a:r>
                    </a:p>
                  </a:txBody>
                </a:tc>
              </a:tr>
              <a:tr h="0">
                <a:tc>
                  <a:txBody>
                    <a:bodyPr/>
                    <a:lstStyle/>
                    <a:p>
                      <a:pPr lvl="0" indent="0" marL="0">
                        <a:buNone/>
                      </a:pPr>
                      <a:r>
                        <a:rPr/>
                        <a:t>Indiana</a:t>
                      </a:r>
                    </a:p>
                  </a:txBody>
                </a:tc>
                <a:tc>
                  <a:txBody>
                    <a:bodyPr/>
                    <a:lstStyle/>
                    <a:p>
                      <a:pPr lvl="0" indent="0" marL="0">
                        <a:buNone/>
                      </a:pPr>
                      <a:r>
                        <a:rPr/>
                        <a:t>0.718303</a:t>
                      </a:r>
                    </a:p>
                  </a:txBody>
                </a:tc>
              </a:tr>
              <a:tr h="0">
                <a:tc>
                  <a:txBody>
                    <a:bodyPr/>
                    <a:lstStyle/>
                    <a:p>
                      <a:pPr lvl="0" indent="0" marL="0">
                        <a:buNone/>
                      </a:pPr>
                      <a:r>
                        <a:rPr/>
                        <a:t>Iowa</a:t>
                      </a:r>
                    </a:p>
                  </a:txBody>
                </a:tc>
                <a:tc>
                  <a:txBody>
                    <a:bodyPr/>
                    <a:lstStyle/>
                    <a:p>
                      <a:pPr lvl="0" indent="0" marL="0">
                        <a:buNone/>
                      </a:pPr>
                      <a:r>
                        <a:rPr/>
                        <a:t>0.670376</a:t>
                      </a:r>
                    </a:p>
                  </a:txBody>
                </a:tc>
              </a:tr>
              <a:tr h="0">
                <a:tc>
                  <a:txBody>
                    <a:bodyPr/>
                    <a:lstStyle/>
                    <a:p>
                      <a:pPr lvl="0" indent="0" marL="0">
                        <a:buNone/>
                      </a:pPr>
                      <a:r>
                        <a:rPr/>
                        <a:t>Kentucky</a:t>
                      </a:r>
                    </a:p>
                  </a:txBody>
                </a:tc>
                <a:tc>
                  <a:txBody>
                    <a:bodyPr/>
                    <a:lstStyle/>
                    <a:p>
                      <a:pPr lvl="0" indent="0" marL="0">
                        <a:buNone/>
                      </a:pPr>
                      <a:r>
                        <a:rPr/>
                        <a:t>0.694958</a:t>
                      </a:r>
                    </a:p>
                  </a:txBody>
                </a:tc>
              </a:tr>
              <a:tr h="0">
                <a:tc>
                  <a:txBody>
                    <a:bodyPr/>
                    <a:lstStyle/>
                    <a:p>
                      <a:pPr lvl="0" indent="0" marL="0">
                        <a:buNone/>
                      </a:pPr>
                      <a:r>
                        <a:rPr/>
                        <a:t>Michigan</a:t>
                      </a:r>
                    </a:p>
                  </a:txBody>
                </a:tc>
                <a:tc>
                  <a:txBody>
                    <a:bodyPr/>
                    <a:lstStyle/>
                    <a:p>
                      <a:pPr lvl="0" indent="0" marL="0">
                        <a:buNone/>
                      </a:pPr>
                      <a:r>
                        <a:rPr/>
                        <a:t>0.863056</a:t>
                      </a:r>
                    </a:p>
                  </a:txBody>
                </a:tc>
              </a:tr>
              <a:tr h="0">
                <a:tc>
                  <a:txBody>
                    <a:bodyPr/>
                    <a:lstStyle/>
                    <a:p>
                      <a:pPr lvl="0" indent="0" marL="0">
                        <a:buNone/>
                      </a:pPr>
                      <a:r>
                        <a:rPr/>
                        <a:t>Minnesota</a:t>
                      </a:r>
                    </a:p>
                  </a:txBody>
                </a:tc>
                <a:tc>
                  <a:txBody>
                    <a:bodyPr/>
                    <a:lstStyle/>
                    <a:p>
                      <a:pPr lvl="0" indent="0" marL="0">
                        <a:buNone/>
                      </a:pPr>
                      <a:r>
                        <a:rPr/>
                        <a:t>0.925676</a:t>
                      </a:r>
                    </a:p>
                  </a:txBody>
                </a:tc>
              </a:tr>
              <a:tr h="0">
                <a:tc>
                  <a:txBody>
                    <a:bodyPr/>
                    <a:lstStyle/>
                    <a:p>
                      <a:pPr lvl="0" indent="0" marL="0">
                        <a:buNone/>
                      </a:pPr>
                      <a:r>
                        <a:rPr/>
                        <a:t>Mississippi</a:t>
                      </a:r>
                    </a:p>
                  </a:txBody>
                </a:tc>
                <a:tc>
                  <a:txBody>
                    <a:bodyPr/>
                    <a:lstStyle/>
                    <a:p>
                      <a:pPr lvl="0" indent="0" marL="0">
                        <a:buNone/>
                      </a:pPr>
                      <a:r>
                        <a:rPr/>
                        <a:t>0.524682</a:t>
                      </a:r>
                    </a:p>
                  </a:txBody>
                </a:tc>
              </a:tr>
              <a:tr h="0">
                <a:tc>
                  <a:txBody>
                    <a:bodyPr/>
                    <a:lstStyle/>
                    <a:p>
                      <a:pPr lvl="0" indent="0" marL="0">
                        <a:buNone/>
                      </a:pPr>
                      <a:r>
                        <a:rPr/>
                        <a:t>Missouri</a:t>
                      </a:r>
                    </a:p>
                  </a:txBody>
                </a:tc>
                <a:tc>
                  <a:txBody>
                    <a:bodyPr/>
                    <a:lstStyle/>
                    <a:p>
                      <a:pPr lvl="0" indent="0" marL="0">
                        <a:buNone/>
                      </a:pPr>
                      <a:r>
                        <a:rPr/>
                        <a:t>0.810909</a:t>
                      </a:r>
                    </a:p>
                  </a:txBody>
                </a:tc>
              </a:tr>
              <a:tr h="0">
                <a:tc>
                  <a:txBody>
                    <a:bodyPr/>
                    <a:lstStyle/>
                    <a:p>
                      <a:pPr lvl="0" indent="0" marL="0">
                        <a:buNone/>
                      </a:pPr>
                      <a:r>
                        <a:rPr/>
                        <a:t>Montana</a:t>
                      </a:r>
                    </a:p>
                  </a:txBody>
                </a:tc>
                <a:tc>
                  <a:txBody>
                    <a:bodyPr/>
                    <a:lstStyle/>
                    <a:p>
                      <a:pPr lvl="0" indent="0" marL="0">
                        <a:buNone/>
                      </a:pPr>
                      <a:r>
                        <a:rPr/>
                        <a:t>0.789532</a:t>
                      </a:r>
                    </a:p>
                  </a:txBody>
                </a:tc>
              </a:tr>
              <a:tr h="0">
                <a:tc>
                  <a:txBody>
                    <a:bodyPr/>
                    <a:lstStyle/>
                    <a:p>
                      <a:pPr lvl="0" indent="0" marL="0">
                        <a:buNone/>
                      </a:pPr>
                      <a:r>
                        <a:rPr/>
                        <a:t>Nebraska</a:t>
                      </a:r>
                    </a:p>
                  </a:txBody>
                </a:tc>
                <a:tc>
                  <a:txBody>
                    <a:bodyPr/>
                    <a:lstStyle/>
                    <a:p>
                      <a:pPr lvl="0" indent="0" marL="0">
                        <a:buNone/>
                      </a:pPr>
                      <a:r>
                        <a:rPr/>
                        <a:t>0.861959</a:t>
                      </a:r>
                    </a:p>
                  </a:txBody>
                </a:tc>
              </a:tr>
              <a:tr h="0">
                <a:tc>
                  <a:txBody>
                    <a:bodyPr/>
                    <a:lstStyle/>
                    <a:p>
                      <a:pPr lvl="0" indent="0" marL="0">
                        <a:buNone/>
                      </a:pPr>
                      <a:r>
                        <a:rPr/>
                        <a:t>New Hampshire</a:t>
                      </a:r>
                    </a:p>
                  </a:txBody>
                </a:tc>
                <a:tc>
                  <a:txBody>
                    <a:bodyPr/>
                    <a:lstStyle/>
                    <a:p>
                      <a:pPr lvl="0" indent="0" marL="0">
                        <a:buNone/>
                      </a:pPr>
                      <a:r>
                        <a:rPr/>
                        <a:t>0.664936</a:t>
                      </a:r>
                    </a:p>
                  </a:txBody>
                </a:tc>
              </a:tr>
              <a:tr h="0">
                <a:tc>
                  <a:txBody>
                    <a:bodyPr/>
                    <a:lstStyle/>
                    <a:p>
                      <a:pPr lvl="0" indent="0" marL="0">
                        <a:buNone/>
                      </a:pPr>
                      <a:r>
                        <a:rPr/>
                        <a:t>New Mexico</a:t>
                      </a:r>
                    </a:p>
                  </a:txBody>
                </a:tc>
                <a:tc>
                  <a:txBody>
                    <a:bodyPr/>
                    <a:lstStyle/>
                    <a:p>
                      <a:pPr lvl="0" indent="0" marL="0">
                        <a:buNone/>
                      </a:pPr>
                      <a:r>
                        <a:rPr/>
                        <a:t>0.984415</a:t>
                      </a:r>
                    </a:p>
                  </a:txBody>
                </a:tc>
              </a:tr>
              <a:tr h="0">
                <a:tc>
                  <a:txBody>
                    <a:bodyPr/>
                    <a:lstStyle/>
                    <a:p>
                      <a:pPr lvl="0" indent="0" marL="0">
                        <a:buNone/>
                      </a:pPr>
                      <a:r>
                        <a:rPr/>
                        <a:t>North Carolina</a:t>
                      </a:r>
                    </a:p>
                  </a:txBody>
                </a:tc>
                <a:tc>
                  <a:txBody>
                    <a:bodyPr/>
                    <a:lstStyle/>
                    <a:p>
                      <a:pPr lvl="0" indent="0" marL="0">
                        <a:buNone/>
                      </a:pPr>
                      <a:r>
                        <a:rPr/>
                        <a:t>0.671117</a:t>
                      </a:r>
                    </a:p>
                  </a:txBody>
                </a:tc>
              </a:tr>
              <a:tr h="0">
                <a:tc>
                  <a:txBody>
                    <a:bodyPr/>
                    <a:lstStyle/>
                    <a:p>
                      <a:pPr lvl="0" indent="0" marL="0">
                        <a:buNone/>
                      </a:pPr>
                      <a:r>
                        <a:rPr/>
                        <a:t>North Dakota</a:t>
                      </a:r>
                    </a:p>
                  </a:txBody>
                </a:tc>
                <a:tc>
                  <a:txBody>
                    <a:bodyPr/>
                    <a:lstStyle/>
                    <a:p>
                      <a:pPr lvl="0" indent="0" marL="0">
                        <a:buNone/>
                      </a:pPr>
                      <a:r>
                        <a:rPr/>
                        <a:t>0.581610</a:t>
                      </a:r>
                    </a:p>
                  </a:txBody>
                </a:tc>
              </a:tr>
              <a:tr h="0">
                <a:tc>
                  <a:txBody>
                    <a:bodyPr/>
                    <a:lstStyle/>
                    <a:p>
                      <a:pPr lvl="0" indent="0" marL="0">
                        <a:buNone/>
                      </a:pPr>
                      <a:r>
                        <a:rPr/>
                        <a:t>Ohio</a:t>
                      </a:r>
                    </a:p>
                  </a:txBody>
                </a:tc>
                <a:tc>
                  <a:txBody>
                    <a:bodyPr/>
                    <a:lstStyle/>
                    <a:p>
                      <a:pPr lvl="0" indent="0" marL="0">
                        <a:buNone/>
                      </a:pPr>
                      <a:r>
                        <a:rPr/>
                        <a:t>0.924914</a:t>
                      </a:r>
                    </a:p>
                  </a:txBody>
                </a:tc>
              </a:tr>
              <a:tr h="0">
                <a:tc>
                  <a:txBody>
                    <a:bodyPr/>
                    <a:lstStyle/>
                    <a:p>
                      <a:pPr lvl="0" indent="0" marL="0">
                        <a:buNone/>
                      </a:pPr>
                      <a:r>
                        <a:rPr/>
                        <a:t>Pennsylvania</a:t>
                      </a:r>
                    </a:p>
                  </a:txBody>
                </a:tc>
                <a:tc>
                  <a:txBody>
                    <a:bodyPr/>
                    <a:lstStyle/>
                    <a:p>
                      <a:pPr lvl="0" indent="0" marL="0">
                        <a:buNone/>
                      </a:pPr>
                      <a:r>
                        <a:rPr/>
                        <a:t>0.905970</a:t>
                      </a:r>
                    </a:p>
                  </a:txBody>
                </a:tc>
              </a:tr>
              <a:tr h="0">
                <a:tc>
                  <a:txBody>
                    <a:bodyPr/>
                    <a:lstStyle/>
                    <a:p>
                      <a:pPr lvl="0" indent="0" marL="0">
                        <a:buNone/>
                      </a:pPr>
                      <a:r>
                        <a:rPr/>
                        <a:t>South Carolina</a:t>
                      </a:r>
                    </a:p>
                  </a:txBody>
                </a:tc>
                <a:tc>
                  <a:txBody>
                    <a:bodyPr/>
                    <a:lstStyle/>
                    <a:p>
                      <a:pPr lvl="0" indent="0" marL="0">
                        <a:buNone/>
                      </a:pPr>
                      <a:r>
                        <a:rPr/>
                        <a:t>0.716638</a:t>
                      </a:r>
                    </a:p>
                  </a:txBody>
                </a:tc>
              </a:tr>
              <a:tr h="0">
                <a:tc>
                  <a:txBody>
                    <a:bodyPr/>
                    <a:lstStyle/>
                    <a:p>
                      <a:pPr lvl="0" indent="0" marL="0">
                        <a:buNone/>
                      </a:pPr>
                      <a:r>
                        <a:rPr/>
                        <a:t>South Dakota</a:t>
                      </a:r>
                    </a:p>
                  </a:txBody>
                </a:tc>
                <a:tc>
                  <a:txBody>
                    <a:bodyPr/>
                    <a:lstStyle/>
                    <a:p>
                      <a:pPr lvl="0" indent="0" marL="0">
                        <a:buNone/>
                      </a:pPr>
                      <a:r>
                        <a:rPr/>
                        <a:t>0.636614</a:t>
                      </a:r>
                    </a:p>
                  </a:txBody>
                </a:tc>
              </a:tr>
              <a:tr h="0">
                <a:tc>
                  <a:txBody>
                    <a:bodyPr/>
                    <a:lstStyle/>
                    <a:p>
                      <a:pPr lvl="0" indent="0" marL="0">
                        <a:buNone/>
                      </a:pPr>
                      <a:r>
                        <a:rPr/>
                        <a:t>Tennessee</a:t>
                      </a:r>
                    </a:p>
                  </a:txBody>
                </a:tc>
                <a:tc>
                  <a:txBody>
                    <a:bodyPr/>
                    <a:lstStyle/>
                    <a:p>
                      <a:pPr lvl="0" indent="0" marL="0">
                        <a:buNone/>
                      </a:pPr>
                      <a:r>
                        <a:rPr/>
                        <a:t>0.994544</a:t>
                      </a:r>
                    </a:p>
                  </a:txBody>
                </a:tc>
              </a:tr>
              <a:tr h="0">
                <a:tc>
                  <a:txBody>
                    <a:bodyPr/>
                    <a:lstStyle/>
                    <a:p>
                      <a:pPr lvl="0" indent="0" marL="0">
                        <a:buNone/>
                      </a:pPr>
                      <a:r>
                        <a:rPr/>
                        <a:t>Texas</a:t>
                      </a:r>
                    </a:p>
                  </a:txBody>
                </a:tc>
                <a:tc>
                  <a:txBody>
                    <a:bodyPr/>
                    <a:lstStyle/>
                    <a:p>
                      <a:pPr lvl="0" indent="0" marL="0">
                        <a:buNone/>
                      </a:pPr>
                      <a:r>
                        <a:rPr/>
                        <a:t>0.854910</a:t>
                      </a:r>
                    </a:p>
                  </a:txBody>
                </a:tc>
              </a:tr>
              <a:tr h="0">
                <a:tc>
                  <a:txBody>
                    <a:bodyPr/>
                    <a:lstStyle/>
                    <a:p>
                      <a:pPr lvl="0" indent="0" marL="0">
                        <a:buNone/>
                      </a:pPr>
                      <a:r>
                        <a:rPr/>
                        <a:t>Utah</a:t>
                      </a:r>
                    </a:p>
                  </a:txBody>
                </a:tc>
                <a:tc>
                  <a:txBody>
                    <a:bodyPr/>
                    <a:lstStyle/>
                    <a:p>
                      <a:pPr lvl="0" indent="0" marL="0">
                        <a:buNone/>
                      </a:pPr>
                      <a:r>
                        <a:rPr/>
                        <a:t>0.875502</a:t>
                      </a:r>
                    </a:p>
                  </a:txBody>
                </a:tc>
              </a:tr>
              <a:tr h="0">
                <a:tc>
                  <a:txBody>
                    <a:bodyPr/>
                    <a:lstStyle/>
                    <a:p>
                      <a:pPr lvl="0" indent="0" marL="0">
                        <a:buNone/>
                      </a:pPr>
                      <a:r>
                        <a:rPr/>
                        <a:t>Virginia</a:t>
                      </a:r>
                    </a:p>
                  </a:txBody>
                </a:tc>
                <a:tc>
                  <a:txBody>
                    <a:bodyPr/>
                    <a:lstStyle/>
                    <a:p>
                      <a:pPr lvl="0" indent="0" marL="0">
                        <a:buNone/>
                      </a:pPr>
                      <a:r>
                        <a:rPr/>
                        <a:t>0.918024</a:t>
                      </a:r>
                    </a:p>
                  </a:txBody>
                </a:tc>
              </a:tr>
              <a:tr h="0">
                <a:tc>
                  <a:txBody>
                    <a:bodyPr/>
                    <a:lstStyle/>
                    <a:p>
                      <a:pPr lvl="0" indent="0" marL="0">
                        <a:buNone/>
                      </a:pPr>
                      <a:r>
                        <a:rPr/>
                        <a:t>Washington</a:t>
                      </a:r>
                    </a:p>
                  </a:txBody>
                </a:tc>
                <a:tc>
                  <a:txBody>
                    <a:bodyPr/>
                    <a:lstStyle/>
                    <a:p>
                      <a:pPr lvl="0" indent="0" marL="0">
                        <a:buNone/>
                      </a:pPr>
                      <a:r>
                        <a:rPr/>
                        <a:t>0.944148</a:t>
                      </a:r>
                    </a:p>
                  </a:txBody>
                </a:tc>
              </a:tr>
              <a:tr h="0">
                <a:tc>
                  <a:txBody>
                    <a:bodyPr/>
                    <a:lstStyle/>
                    <a:p>
                      <a:pPr lvl="0" indent="0" marL="0">
                        <a:buNone/>
                      </a:pPr>
                      <a:r>
                        <a:rPr/>
                        <a:t>West Virginia</a:t>
                      </a:r>
                    </a:p>
                  </a:txBody>
                </a:tc>
                <a:tc>
                  <a:txBody>
                    <a:bodyPr/>
                    <a:lstStyle/>
                    <a:p>
                      <a:pPr lvl="0" indent="0" marL="0">
                        <a:buNone/>
                      </a:pPr>
                      <a:r>
                        <a:rPr/>
                        <a:t>0.512631</a:t>
                      </a:r>
                    </a:p>
                  </a:txBody>
                </a:tc>
              </a:tr>
              <a:tr h="0">
                <a:tc>
                  <a:txBody>
                    <a:bodyPr/>
                    <a:lstStyle/>
                    <a:p>
                      <a:pPr lvl="0" indent="0" marL="0">
                        <a:buNone/>
                      </a:pPr>
                      <a:r>
                        <a:rPr/>
                        <a:t>Wisconsin</a:t>
                      </a:r>
                    </a:p>
                  </a:txBody>
                </a:tc>
                <a:tc>
                  <a:txBody>
                    <a:bodyPr/>
                    <a:lstStyle/>
                    <a:p>
                      <a:pPr lvl="0" indent="0" marL="0">
                        <a:buNone/>
                      </a:pPr>
                      <a:r>
                        <a:rPr/>
                        <a:t>0.707132</a:t>
                      </a:r>
                    </a:p>
                  </a:txBody>
                </a:tc>
              </a:tr>
              <a:tr h="0">
                <a:tc>
                  <a:txBody>
                    <a:bodyPr/>
                    <a:lstStyle/>
                    <a:p>
                      <a:pPr lvl="0" indent="0" marL="0">
                        <a:buNone/>
                      </a:pPr>
                      <a:r>
                        <a:rPr/>
                        <a:t>Wyoming</a:t>
                      </a:r>
                    </a:p>
                  </a:txBody>
                </a:tc>
                <a:tc>
                  <a:txBody>
                    <a:bodyPr/>
                    <a:lstStyle/>
                    <a:p>
                      <a:pPr lvl="0" indent="0" marL="0">
                        <a:buNone/>
                      </a:pPr>
                      <a:r>
                        <a:rPr/>
                        <a:t>0.880094</a:t>
                      </a:r>
                    </a:p>
                  </a:txBody>
                </a:tc>
              </a:tr>
            </a:tbl>
          </a:graphicData>
        </a:graphic>
      </p:graphicFrame>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The histogram of location quotient for all states</a:t>
            </a:r>
          </a:p>
        </p:txBody>
      </p:sp>
      <p:pic>
        <p:nvPicPr>
          <p:cNvPr descr="Histogram%20of%20average%20location%20qutient.png" id="0" name="Picture 1"/>
          <p:cNvPicPr>
            <a:picLocks noGrp="1" noChangeAspect="1"/>
          </p:cNvPicPr>
          <p:nvPr/>
        </p:nvPicPr>
        <p:blipFill>
          <a:blip r:embed="rId2"/>
          <a:stretch>
            <a:fillRect/>
          </a:stretch>
        </p:blipFill>
        <p:spPr bwMode="auto">
          <a:xfrm>
            <a:off x="3568700" y="393700"/>
            <a:ext cx="5105400" cy="3492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Histogram</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&lt;&lt;&lt;&lt;&lt;&lt;&lt; HEAD</a:t>
            </a:r>
          </a:p>
          <a:p>
            <a:pPr lvl="0" indent="0" marL="0">
              <a:spcBef>
                <a:spcPts val="3000"/>
              </a:spcBef>
              <a:buNone/>
            </a:pPr>
            <a:r>
              <a:rPr b="1"/>
              <a:t>Question 2: What is the overall distribution of artist types across different states or territories?</a:t>
            </a:r>
          </a:p>
        </p:txBody>
      </p:sp>
      <p:pic>
        <p:nvPicPr>
          <p:cNvPr descr="distribution_of_artists_in_the_US.PNG" id="0" name="Picture 1"/>
          <p:cNvPicPr>
            <a:picLocks noGrp="1" noChangeAspect="1"/>
          </p:cNvPicPr>
          <p:nvPr/>
        </p:nvPicPr>
        <p:blipFill>
          <a:blip r:embed="rId2"/>
          <a:stretch>
            <a:fillRect/>
          </a:stretch>
        </p:blipFill>
        <p:spPr bwMode="auto">
          <a:xfrm>
            <a:off x="3568700" y="558800"/>
            <a:ext cx="5105400" cy="31496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The overall distribution of all artist types across different states or territories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Visualization Considerations for Question 2</a:t>
            </a:r>
          </a:p>
          <a:p>
            <a:pPr lvl="0"/>
            <a:r>
              <a:rPr/>
              <a:t>Heatmaps are powerful but come with limitations.</a:t>
            </a:r>
          </a:p>
          <a:p>
            <a:pPr lvl="0"/>
            <a:r>
              <a:rPr/>
              <a:t>Challenges include color misinterpretation and difficulty in distinguishing similar shades.</a:t>
            </a:r>
          </a:p>
          <a:p>
            <a:pPr lvl="0"/>
            <a:r>
              <a:rPr/>
              <a:t>Difficulty in interpreting shades.</a:t>
            </a:r>
          </a:p>
          <a:p>
            <a:pPr lvl="0"/>
            <a:r>
              <a:rPr/>
              <a:t>Lack of granularity for specific data points, especially in individual states.</a:t>
            </a:r>
          </a:p>
          <a:p>
            <a:pPr lvl="0"/>
            <a:r>
              <a:rPr/>
              <a:t>Concerns about color scale effectiveness based on data variations. Shiny App Solution</a:t>
            </a:r>
          </a:p>
          <a:p>
            <a:pPr lvl="0"/>
            <a:r>
              <a:rPr/>
              <a:t>Leveraging Shiny to address heatmap limitations.</a:t>
            </a:r>
          </a:p>
          <a:p>
            <a:pPr lvl="0"/>
            <a:r>
              <a:rPr/>
              <a:t>Interactive visualization for detailed analysis.</a:t>
            </a:r>
          </a:p>
          <a:p>
            <a:pPr lvl="0"/>
            <a:r>
              <a:rPr/>
              <a:t>Better navigation for exploring specific states and artist types.</a:t>
            </a:r>
          </a:p>
          <a:p>
            <a:pPr lvl="0" indent="0" marL="0">
              <a:spcBef>
                <a:spcPts val="3000"/>
              </a:spcBef>
              <a:buNone/>
            </a:pPr>
            <a:r>
              <a:rPr b="1"/>
              <a:t>Shiny App for Question 2</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The overall distribution of all artist types across different states or territories</a:t>
            </a:r>
          </a:p>
        </p:txBody>
      </p:sp>
      <p:sp>
        <p:nvSpPr>
          <p:cNvPr id="4" name="Text Placeholder 3"/>
          <p:cNvSpPr>
            <a:spLocks noGrp="1"/>
          </p:cNvSpPr>
          <p:nvPr>
            <p:ph idx="2" sz="half" type="body"/>
          </p:nvPr>
        </p:nvSpPr>
        <p:spPr/>
        <p:txBody>
          <a:bodyPr/>
          <a:lstStyle/>
          <a:p>
            <a:pPr lvl="0" indent="0" marL="0">
              <a:spcBef>
                <a:spcPts val="3000"/>
              </a:spcBef>
              <a:buNone/>
            </a:pPr>
            <a:r>
              <a:rPr b="1"/>
              <a:t>Result for question 3</a:t>
            </a:r>
          </a:p>
          <a:p>
            <a:pPr lvl="0" indent="0" marL="0">
              <a:buNone/>
            </a:pPr>
            <a:r>
              <a:rPr/>
              <a:t>The top 10 state /territory has the highest number of artists, as indicated by the location quotient.</a:t>
            </a:r>
          </a:p>
        </p:txBody>
      </p:sp>
      <p:pic>
        <p:nvPicPr>
          <p:cNvPr descr="Top%2010%20states%20having%20high%20quotient.png" id="0" name="Picture 1"/>
          <p:cNvPicPr>
            <a:picLocks noGrp="1" noChangeAspect="1"/>
          </p:cNvPicPr>
          <p:nvPr/>
        </p:nvPicPr>
        <p:blipFill>
          <a:blip r:embed="rId2"/>
          <a:stretch>
            <a:fillRect/>
          </a:stretch>
        </p:blipFill>
        <p:spPr bwMode="auto">
          <a:xfrm>
            <a:off x="3581400" y="203200"/>
            <a:ext cx="50927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The top 10</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Question 4: Is there a correlation between the percentage of artists in a state (artists_share) and the state’s number of workers?</a:t>
            </a:r>
          </a:p>
          <a:p>
            <a:pPr lvl="0" indent="0" marL="0">
              <a:buNone/>
            </a:pPr>
            <a:r>
              <a:rPr/>
              <a:t>The correlation between two variables, x and Y, is calculated using the Pearson correlation coefficient (r), which is defined by the following formula:  X: the percentage of artists in a state (artists_share) Y: the state’s number of workers (all_workers_n) The correlation coefficient (r) ranges from -1 to 1: </a:t>
            </a:r>
          </a:p>
          <a:p>
            <a:pPr lvl="0" indent="0" marL="0">
              <a:spcBef>
                <a:spcPts val="3000"/>
              </a:spcBef>
              <a:buNone/>
            </a:pPr>
            <a:r>
              <a:rPr b="1"/>
              <a:t>Question 4: Is there a correlation between the percentage of artists in a state (artists_share) and the state’s number of workers?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Artists In The U.S.</dc:title>
  <dc:creator>Mahyar Madarshahain &amp; Jing Wang</dc:creator>
  <cp:keywords/>
  <dcterms:created xsi:type="dcterms:W3CDTF">2023-12-07T19:18:30Z</dcterms:created>
  <dcterms:modified xsi:type="dcterms:W3CDTF">2023-12-07T19:18:30Z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date">
    <vt:lpwstr>2023-12-07</vt:lpwstr>
  </property>
  <property fmtid="{D5CDD505-2E9C-101B-9397-08002B2CF9AE}" pid="6" name="editor">
    <vt:lpwstr>visual</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toc-title">
    <vt:lpwstr>Table of contents</vt:lpwstr>
  </property>
</Properties>
</file>