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0" r:id="rId3"/>
    <p:sldId id="290" r:id="rId4"/>
    <p:sldId id="300" r:id="rId5"/>
    <p:sldId id="289" r:id="rId6"/>
    <p:sldId id="309" r:id="rId7"/>
    <p:sldId id="297" r:id="rId8"/>
    <p:sldId id="302" r:id="rId9"/>
    <p:sldId id="307" r:id="rId10"/>
    <p:sldId id="308" r:id="rId11"/>
    <p:sldId id="301" r:id="rId12"/>
    <p:sldId id="304" r:id="rId13"/>
    <p:sldId id="306" r:id="rId14"/>
    <p:sldId id="295" r:id="rId15"/>
    <p:sldId id="298" r:id="rId16"/>
    <p:sldId id="299" r:id="rId17"/>
    <p:sldId id="258" r:id="rId18"/>
    <p:sldId id="264" r:id="rId19"/>
    <p:sldId id="257" r:id="rId20"/>
    <p:sldId id="260" r:id="rId21"/>
    <p:sldId id="259" r:id="rId22"/>
    <p:sldId id="261" r:id="rId23"/>
    <p:sldId id="262" r:id="rId24"/>
    <p:sldId id="263" r:id="rId25"/>
    <p:sldId id="265" r:id="rId26"/>
    <p:sldId id="26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F9"/>
    <a:srgbClr val="FF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6563" autoAdjust="0"/>
    <p:restoredTop sz="91886" autoAdjust="0"/>
  </p:normalViewPr>
  <p:slideViewPr>
    <p:cSldViewPr>
      <p:cViewPr varScale="1">
        <p:scale>
          <a:sx n="78" d="100"/>
          <a:sy n="78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636"/>
    </p:cViewPr>
  </p:sorterViewPr>
  <p:notesViewPr>
    <p:cSldViewPr>
      <p:cViewPr varScale="1">
        <p:scale>
          <a:sx n="59" d="100"/>
          <a:sy n="59" d="100"/>
        </p:scale>
        <p:origin x="-25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508A9-7A1F-41AC-95C7-7A9D19327F6D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840F-DF82-450E-8279-59F58A7C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4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DF4F-D7DE-4E27-8816-86855B05B07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32F3F-3D63-4AC9-8A98-0877B603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28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32F3F-3D63-4AC9-8A98-0877B60313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32F3F-3D63-4AC9-8A98-0877B60313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0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92FFD8-9EEE-4C66-984F-7A6E8257C052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D5C6-C9E3-42E1-80E9-C6FC15E00E72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A96-E865-4FB2-8C63-4733DBD00271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A30D-994B-46A6-9942-AE35D6C8DE84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731520" indent="-457200">
              <a:buFont typeface="+mj-lt"/>
              <a:buAutoNum type="arabicPeriod"/>
              <a:defRPr/>
            </a:lvl2pPr>
            <a:lvl3pPr marL="1051560" indent="-457200">
              <a:buFont typeface="+mj-lt"/>
              <a:buAutoNum type="arabicPeriod"/>
              <a:defRPr/>
            </a:lvl3pPr>
            <a:lvl4pPr marL="1211580" indent="-342900">
              <a:buFont typeface="+mj-lt"/>
              <a:buAutoNum type="arabicPeriod"/>
              <a:defRPr/>
            </a:lvl4pPr>
            <a:lvl5pPr marL="1485900" indent="-342900">
              <a:buFont typeface="+mj-lt"/>
              <a:buAutoNum type="arabicPeriod"/>
              <a:defRPr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슬라이드 번호 개체 틀 22"/>
          <p:cNvSpPr txBox="1">
            <a:spLocks/>
          </p:cNvSpPr>
          <p:nvPr userDrawn="1"/>
        </p:nvSpPr>
        <p:spPr>
          <a:xfrm>
            <a:off x="467544" y="6349599"/>
            <a:ext cx="2136648" cy="365760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913912" y="6349599"/>
            <a:ext cx="1122584" cy="365760"/>
          </a:xfrm>
        </p:spPr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E76D55-5E2D-4D9B-A010-6D00DAFABF59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2EF-8CAE-4502-95A8-093189EAF58B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584-F01D-4AC9-A1F5-3A282F456D9C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A25-4267-431A-BDD9-8F3B291C8B61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8F20-9993-437E-AC1B-430237248C87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23D6-9193-4BDE-A6BB-3DEF9C95AEE2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4735-F5AF-41CA-B4B6-E6CE5111A6C7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2C2C12-3BB5-4574-B726-0B6C9ABF9A23}" type="datetime1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66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Base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 혜 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18958" y="6381328"/>
            <a:ext cx="1219200" cy="365760"/>
          </a:xfrm>
        </p:spPr>
        <p:txBody>
          <a:bodyPr/>
          <a:lstStyle/>
          <a:p>
            <a:fld id="{598A1C8C-F664-4487-9AEA-20170186647E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논리형 데이터 모델의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8968" y="1196752"/>
            <a:ext cx="8518254" cy="51125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관계형 데이터 모델 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데이터베이스 구조를 </a:t>
            </a:r>
            <a:r>
              <a:rPr lang="en-US" altLang="ko-KR" smtClean="0"/>
              <a:t>2</a:t>
            </a:r>
            <a:r>
              <a:rPr lang="ko-KR" altLang="en-US" smtClean="0"/>
              <a:t>차원의 표를 이용하여 표현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간단한 데이터 구조로 가장 많이 사용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계층형 데이터 모델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데이터의 관계를 </a:t>
            </a:r>
            <a:r>
              <a:rPr lang="en-US" altLang="ko-KR" smtClean="0"/>
              <a:t>Tree </a:t>
            </a:r>
            <a:r>
              <a:rPr lang="ko-KR" altLang="en-US" smtClean="0"/>
              <a:t>형태인 부모</a:t>
            </a:r>
            <a:r>
              <a:rPr lang="en-US" altLang="ko-KR" smtClean="0"/>
              <a:t>-</a:t>
            </a:r>
            <a:r>
              <a:rPr lang="ko-KR" altLang="en-US" smtClean="0"/>
              <a:t>자식 관계로 구성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데이터 접근을 항상 </a:t>
            </a:r>
            <a:r>
              <a:rPr lang="en-US" altLang="ko-KR" smtClean="0"/>
              <a:t>Top-down </a:t>
            </a:r>
            <a:r>
              <a:rPr lang="ko-KR" altLang="en-US" smtClean="0"/>
              <a:t>방식으로 진행해야 하기 때문에 데이터 위치가 중요함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8541"/>
              </p:ext>
            </p:extLst>
          </p:nvPr>
        </p:nvGraphicFramePr>
        <p:xfrm>
          <a:off x="6012160" y="2276872"/>
          <a:ext cx="2664296" cy="803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4017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17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508382" y="4263442"/>
            <a:ext cx="864096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57916" y="5019526"/>
            <a:ext cx="864096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46148" y="5019526"/>
            <a:ext cx="864096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cxnSp>
        <p:nvCxnSpPr>
          <p:cNvPr id="10" name="꺾인 연결선 9"/>
          <p:cNvCxnSpPr>
            <a:stCxn id="7" idx="0"/>
            <a:endCxn id="9" idx="0"/>
          </p:cNvCxnSpPr>
          <p:nvPr/>
        </p:nvCxnSpPr>
        <p:spPr>
          <a:xfrm rot="5400000" flipH="1" flipV="1">
            <a:off x="6934080" y="3975410"/>
            <a:ext cx="12700" cy="208823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40430" y="4623482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400000" y="5807612"/>
            <a:ext cx="864096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232" y="5807612"/>
            <a:ext cx="864096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cxnSp>
        <p:nvCxnSpPr>
          <p:cNvPr id="20" name="꺾인 연결선 19"/>
          <p:cNvCxnSpPr>
            <a:stCxn id="18" idx="0"/>
            <a:endCxn id="19" idx="0"/>
          </p:cNvCxnSpPr>
          <p:nvPr/>
        </p:nvCxnSpPr>
        <p:spPr>
          <a:xfrm rot="5400000" flipH="1" flipV="1">
            <a:off x="5876164" y="4763496"/>
            <a:ext cx="12700" cy="208823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82514" y="5411568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논리형 데이터 모델의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8968" y="1196752"/>
            <a:ext cx="8518254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mtClean="0"/>
              <a:t>네트워크형 데이터 모델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데이터 구조가 복잡해 지면서 계층형 데이터 모델로 표현하기 어려운 데이터 구조를 그래프 형태로 표현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설계가 어렵고</a:t>
            </a:r>
            <a:r>
              <a:rPr lang="en-US" altLang="ko-KR" smtClean="0"/>
              <a:t>, </a:t>
            </a:r>
            <a:r>
              <a:rPr lang="ko-KR" altLang="en-US" smtClean="0"/>
              <a:t>사용자가 이해하기 어려움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mtClean="0"/>
              <a:t>객체지향형 데이터 모델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관계형 데이터 모델로 표현하기 어려운 데이터 구조를 표현하고자 설계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구조와 행위를 보유한 객체는 클래스에 속하며</a:t>
            </a:r>
            <a:r>
              <a:rPr lang="en-US" altLang="ko-KR" smtClean="0"/>
              <a:t>, </a:t>
            </a:r>
            <a:r>
              <a:rPr lang="ko-KR" altLang="en-US" smtClean="0"/>
              <a:t>계층 또는 비순환 그래프로 표현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시스템 자원 많이 소모하며 확실히 정립된 개념 미흡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6804248" y="2420888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10" name="직사각형 9"/>
          <p:cNvSpPr/>
          <p:nvPr/>
        </p:nvSpPr>
        <p:spPr>
          <a:xfrm>
            <a:off x="7380312" y="3068960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11" name="직사각형 10"/>
          <p:cNvSpPr/>
          <p:nvPr/>
        </p:nvSpPr>
        <p:spPr>
          <a:xfrm>
            <a:off x="6156176" y="3068960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12" name="직사각형 11"/>
          <p:cNvSpPr/>
          <p:nvPr/>
        </p:nvSpPr>
        <p:spPr>
          <a:xfrm>
            <a:off x="8082438" y="2420888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13" name="직사각형 12"/>
          <p:cNvSpPr/>
          <p:nvPr/>
        </p:nvSpPr>
        <p:spPr>
          <a:xfrm>
            <a:off x="8401286" y="3068960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cxnSp>
        <p:nvCxnSpPr>
          <p:cNvPr id="15" name="직선 연결선 14"/>
          <p:cNvCxnSpPr>
            <a:stCxn id="9" idx="2"/>
            <a:endCxn id="11" idx="0"/>
          </p:cNvCxnSpPr>
          <p:nvPr/>
        </p:nvCxnSpPr>
        <p:spPr>
          <a:xfrm flipH="1">
            <a:off x="6444208" y="2780928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092280" y="2780928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 flipH="1">
            <a:off x="7668344" y="2780928"/>
            <a:ext cx="70212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</p:cNvCxnSpPr>
          <p:nvPr/>
        </p:nvCxnSpPr>
        <p:spPr>
          <a:xfrm>
            <a:off x="8370470" y="2780928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931757" y="3739031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25" name="직사각형 24"/>
          <p:cNvSpPr/>
          <p:nvPr/>
        </p:nvSpPr>
        <p:spPr>
          <a:xfrm>
            <a:off x="5707621" y="3739031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26" name="직사각형 25"/>
          <p:cNvSpPr/>
          <p:nvPr/>
        </p:nvSpPr>
        <p:spPr>
          <a:xfrm>
            <a:off x="7952731" y="3739031"/>
            <a:ext cx="5760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/>
          </a:p>
        </p:txBody>
      </p:sp>
      <p:cxnSp>
        <p:nvCxnSpPr>
          <p:cNvPr id="28" name="직선 연결선 27"/>
          <p:cNvCxnSpPr>
            <a:endCxn id="11" idx="2"/>
          </p:cNvCxnSpPr>
          <p:nvPr/>
        </p:nvCxnSpPr>
        <p:spPr>
          <a:xfrm flipV="1">
            <a:off x="5995653" y="3429000"/>
            <a:ext cx="448555" cy="3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1" idx="2"/>
          </p:cNvCxnSpPr>
          <p:nvPr/>
        </p:nvCxnSpPr>
        <p:spPr>
          <a:xfrm flipH="1" flipV="1">
            <a:off x="6444208" y="3429000"/>
            <a:ext cx="77558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4" idx="0"/>
          </p:cNvCxnSpPr>
          <p:nvPr/>
        </p:nvCxnSpPr>
        <p:spPr>
          <a:xfrm flipH="1">
            <a:off x="7219789" y="3429000"/>
            <a:ext cx="592571" cy="3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6" idx="0"/>
          </p:cNvCxnSpPr>
          <p:nvPr/>
        </p:nvCxnSpPr>
        <p:spPr>
          <a:xfrm>
            <a:off x="7812360" y="3429000"/>
            <a:ext cx="428403" cy="3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444208" y="3429000"/>
            <a:ext cx="1512168" cy="31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Entity-Relationship </a:t>
            </a:r>
            <a:r>
              <a:rPr lang="ko-KR" altLang="en-US" smtClean="0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실세계의</a:t>
            </a:r>
            <a:r>
              <a:rPr lang="ko-KR" altLang="en-US" dirty="0" smtClean="0"/>
              <a:t> 데이터 설계를 쉽게 할 수 있어 개념적 데이터 모델에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데이터 요구사항을 다이어그램을 통해 간단히 기술한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Entity,  Attribute, </a:t>
            </a:r>
            <a:r>
              <a:rPr lang="en-US" altLang="ko-KR" dirty="0" err="1" smtClean="0"/>
              <a:t>RelationShip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다이어그램은 사용자의 데이터 요구 사항을 간단히 기술한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비전문가인 사용자들도 쉽게 이해할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모델링 기본 요소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2966540"/>
              </p:ext>
            </p:extLst>
          </p:nvPr>
        </p:nvGraphicFramePr>
        <p:xfrm>
          <a:off x="539552" y="2176343"/>
          <a:ext cx="7992888" cy="41190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48272"/>
                <a:gridCol w="5544616"/>
              </a:tblGrid>
              <a:tr h="538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/>
                        <a:t>개념</a:t>
                      </a:r>
                      <a:endParaRPr lang="ko-KR" altLang="en-US"/>
                    </a:p>
                  </a:txBody>
                  <a:tcPr/>
                </a:tc>
              </a:tr>
              <a:tr h="1452354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smtClean="0"/>
                        <a:t>엔티티</a:t>
                      </a:r>
                      <a:r>
                        <a:rPr lang="en-US" altLang="ko-KR" smtClean="0"/>
                        <a:t>[Entity]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물리적 개념에서는 테이블로 표현</a:t>
                      </a:r>
                      <a:endParaRPr lang="en-US" altLang="ko-KR" sz="140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smtClean="0"/>
                        <a:t>CRUD </a:t>
                      </a:r>
                      <a:r>
                        <a:rPr lang="ko-KR" altLang="en-US" sz="1400" smtClean="0"/>
                        <a:t>모두다</a:t>
                      </a:r>
                      <a:r>
                        <a:rPr lang="ko-KR" altLang="en-US" sz="1400" baseline="0" smtClean="0"/>
                        <a:t> 반영 가능한 정보여야 함</a:t>
                      </a:r>
                      <a:endParaRPr lang="en-US" altLang="ko-KR" sz="1400" baseline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사람과 물건과 같은 실체가 있거나</a:t>
                      </a:r>
                      <a:r>
                        <a:rPr lang="en-US" altLang="ko-KR" sz="1400" smtClean="0"/>
                        <a:t>,  </a:t>
                      </a:r>
                      <a:r>
                        <a:rPr lang="ko-KR" altLang="en-US" sz="1400" smtClean="0"/>
                        <a:t>개념을 엔티티로 표현</a:t>
                      </a:r>
                      <a:endParaRPr lang="en-US" altLang="ko-KR" sz="140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시스템 구축 단계에선 파일 또는 </a:t>
                      </a:r>
                      <a:r>
                        <a:rPr lang="en-US" altLang="ko-KR" sz="1400" smtClean="0"/>
                        <a:t>DB</a:t>
                      </a:r>
                      <a:r>
                        <a:rPr lang="ko-KR" altLang="en-US" sz="1400" smtClean="0"/>
                        <a:t>의 </a:t>
                      </a:r>
                      <a:r>
                        <a:rPr lang="en-US" altLang="ko-KR" sz="1400" smtClean="0"/>
                        <a:t>table</a:t>
                      </a:r>
                      <a:r>
                        <a:rPr lang="ko-KR" altLang="en-US" sz="1400" smtClean="0"/>
                        <a:t>로 구현</a:t>
                      </a:r>
                      <a:endParaRPr lang="en-US" altLang="ko-KR" sz="1400" smtClean="0"/>
                    </a:p>
                  </a:txBody>
                  <a:tcPr anchor="ctr"/>
                </a:tc>
              </a:tr>
              <a:tr h="1201671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smtClean="0"/>
                        <a:t>속성</a:t>
                      </a:r>
                      <a:r>
                        <a:rPr lang="en-US" altLang="ko-KR" smtClean="0"/>
                        <a:t>[Attribute]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엔티티를 구성하는 속성으로 더는 분리할 수 없는 단위</a:t>
                      </a:r>
                      <a:endParaRPr lang="en-US" altLang="ko-KR" sz="140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데이터 항목을 의미</a:t>
                      </a:r>
                      <a:endParaRPr lang="en-US" altLang="ko-KR" sz="1400" smtClean="0"/>
                    </a:p>
                  </a:txBody>
                  <a:tcPr anchor="ctr"/>
                </a:tc>
              </a:tr>
              <a:tr h="926837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관계</a:t>
                      </a:r>
                      <a:r>
                        <a:rPr lang="en-US" altLang="ko-KR" dirty="0" smtClean="0"/>
                        <a:t>[relationship]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각 </a:t>
                      </a:r>
                      <a:r>
                        <a:rPr lang="en-US" altLang="ko-KR" sz="1400" smtClean="0"/>
                        <a:t>Entity</a:t>
                      </a:r>
                      <a:r>
                        <a:rPr lang="ko-KR" altLang="en-US" sz="1400" smtClean="0"/>
                        <a:t>들의 관계</a:t>
                      </a:r>
                      <a:r>
                        <a:rPr lang="en-US" altLang="ko-KR" sz="1400" smtClean="0"/>
                        <a:t>,  </a:t>
                      </a:r>
                      <a:r>
                        <a:rPr lang="ko-KR" altLang="en-US" sz="1400" smtClean="0"/>
                        <a:t>참조키로 표현됨</a:t>
                      </a:r>
                      <a:endParaRPr lang="en-US" altLang="ko-KR" sz="14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엔티티 간의 관계로 </a:t>
                      </a:r>
                      <a:r>
                        <a:rPr lang="en-US" altLang="ko-KR" sz="1400" smtClean="0"/>
                        <a:t>1:1, 1:N,  M:N </a:t>
                      </a:r>
                      <a:r>
                        <a:rPr lang="ko-KR" altLang="en-US" sz="1400" smtClean="0"/>
                        <a:t>관계를 표현</a:t>
                      </a:r>
                      <a:endParaRPr lang="en-US" altLang="ko-KR" sz="140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1340768"/>
            <a:ext cx="7848872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Data Modeling = Entity, RelationShip, Attribute</a:t>
            </a:r>
            <a:r>
              <a:rPr lang="ko-KR" altLang="en-US" smtClean="0"/>
              <a:t>를 도출하는 단계로 최적화된 구성 요소의 도출로 성능 및 데이터 정합성을 보장해야 함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68231" y="4822224"/>
            <a:ext cx="1606236" cy="39604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Attribute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1151240" y="3573016"/>
            <a:ext cx="1212042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Entity</a:t>
            </a:r>
            <a:endParaRPr lang="ko-KR" altLang="en-US" smtClean="0"/>
          </a:p>
        </p:txBody>
      </p:sp>
      <p:sp>
        <p:nvSpPr>
          <p:cNvPr id="8" name="다이아몬드 7"/>
          <p:cNvSpPr/>
          <p:nvPr/>
        </p:nvSpPr>
        <p:spPr>
          <a:xfrm>
            <a:off x="1141151" y="5877271"/>
            <a:ext cx="1355585" cy="418135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관</a:t>
            </a:r>
            <a:r>
              <a:rPr lang="ko-KR" altLang="en-US"/>
              <a:t>계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178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정규화와 </a:t>
            </a:r>
            <a:r>
              <a:rPr lang="en-US" altLang="ko-KR" smtClean="0"/>
              <a:t>Entity</a:t>
            </a:r>
            <a:r>
              <a:rPr lang="ko-KR" altLang="en-US" smtClean="0"/>
              <a:t>통합이란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</a:t>
            </a:r>
            <a:r>
              <a:rPr lang="ko-KR" altLang="en-US" dirty="0"/>
              <a:t> </a:t>
            </a:r>
            <a:r>
              <a:rPr lang="ko-KR" altLang="en-US" dirty="0" smtClean="0"/>
              <a:t>정합성과 성능을 이 단계에서 좌우됨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Entity</a:t>
            </a:r>
            <a:r>
              <a:rPr lang="ko-KR" altLang="en-US" dirty="0" smtClean="0"/>
              <a:t>의 분리에 대해 검증하고 수행하는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데이터를 제거하는 단계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Entity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분리된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에 대한 통합을 고려하는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통합은 데이터 정합성에 위배되지 않게 수행해야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성능을 고려하여 수행하는 것이 중요 </a:t>
            </a:r>
            <a:endParaRPr lang="en-US" altLang="ko-KR" dirty="0" smtClean="0"/>
          </a:p>
          <a:p>
            <a:pPr marL="27432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설계 과정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71085" y="1115670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요구사항 수집 및 분석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1085" y="1793138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자료분석</a:t>
            </a:r>
            <a:r>
              <a:rPr lang="en-US" altLang="ko-KR" smtClean="0"/>
              <a:t>/</a:t>
            </a:r>
            <a:r>
              <a:rPr lang="ko-KR" altLang="en-US" smtClean="0"/>
              <a:t>엔티티 도출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085" y="2470606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개념적 데이터베이스 설계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085" y="3148074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논리적 데이터베이스 설계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71085" y="3825542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물리적 데이터베이스 설계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71085" y="4503010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 모델링 점검</a:t>
            </a:r>
            <a:r>
              <a:rPr lang="en-US" altLang="ko-KR" smtClean="0"/>
              <a:t>[</a:t>
            </a:r>
            <a:r>
              <a:rPr lang="ko-KR" altLang="en-US" smtClean="0"/>
              <a:t>오류점검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085" y="5180478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 구축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71085" y="5857943"/>
            <a:ext cx="424847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 구축 완료</a:t>
            </a:r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 rot="10800000">
            <a:off x="2771085" y="3288936"/>
            <a:ext cx="12700" cy="1354936"/>
          </a:xfrm>
          <a:prstGeom prst="bentConnector3">
            <a:avLst>
              <a:gd name="adj1" fmla="val 85701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1"/>
          </p:cNvCxnSpPr>
          <p:nvPr/>
        </p:nvCxnSpPr>
        <p:spPr>
          <a:xfrm>
            <a:off x="1691680" y="4023542"/>
            <a:ext cx="1079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79512" y="3825542"/>
            <a:ext cx="1368152" cy="396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피드백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ERD</a:t>
            </a:r>
            <a:r>
              <a:rPr lang="ko-KR" altLang="en-US" smtClean="0"/>
              <a:t>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Entity Relationship Diagram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Data Modeling </a:t>
            </a:r>
            <a:r>
              <a:rPr lang="ko-KR" altLang="en-US" dirty="0" smtClean="0"/>
              <a:t>후의 산출물을 말하며</a:t>
            </a:r>
            <a:r>
              <a:rPr lang="en-US" altLang="ko-KR" dirty="0" smtClean="0"/>
              <a:t>, Entity,  Attribute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exERD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844824"/>
            <a:ext cx="58326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논리 물리 모델링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물리 모델링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827584" y="1556792"/>
            <a:ext cx="72008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916501" y="3573016"/>
            <a:ext cx="13445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endParaRPr lang="ko-KR" altLang="en-US" sz="24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16501" y="3861048"/>
            <a:ext cx="13445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endParaRPr lang="ko-KR" altLang="en-US" sz="24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16501" y="4149080"/>
            <a:ext cx="13445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endParaRPr lang="ko-KR" altLang="en-US" sz="24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16501" y="4458459"/>
            <a:ext cx="13445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endParaRPr lang="ko-KR" altLang="en-US" sz="24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16501" y="4746491"/>
            <a:ext cx="1344501" cy="2666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endParaRPr lang="ko-KR" altLang="en-US" sz="24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94036" y="2828731"/>
            <a:ext cx="20783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Number(5, 2)</a:t>
            </a:r>
            <a:endParaRPr lang="ko-KR" altLang="en-US" sz="2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-396552" y="1219200"/>
            <a:ext cx="9083352" cy="4937760"/>
          </a:xfrm>
        </p:spPr>
        <p:txBody>
          <a:bodyPr/>
          <a:lstStyle/>
          <a:p>
            <a:r>
              <a:rPr lang="ko-KR" altLang="en-US" dirty="0" smtClean="0"/>
              <a:t>사원의 </a:t>
            </a:r>
            <a:r>
              <a:rPr lang="ko-KR" altLang="en-US" dirty="0" smtClean="0"/>
              <a:t>신체 조건과 </a:t>
            </a:r>
            <a:r>
              <a:rPr lang="ko-KR" altLang="en-US" dirty="0" smtClean="0"/>
              <a:t>부서를 정의하기 위한 부서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48879"/>
            <a:ext cx="6455070" cy="33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4384" y="1124745"/>
            <a:ext cx="7043959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부서에는 사원이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또는 그 이상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한명의</a:t>
            </a:r>
            <a:r>
              <a:rPr lang="ko-KR" altLang="en-US" dirty="0" smtClean="0"/>
              <a:t> 사원은 신체정보가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건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</a:t>
            </a:r>
            <a:r>
              <a:rPr lang="ko-KR" altLang="en-US" dirty="0" smtClean="0"/>
              <a:t>정제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엑셀 파일로 생성 및 정제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로 정제</a:t>
            </a:r>
            <a:endParaRPr lang="en-US" altLang="ko-KR" dirty="0" smtClean="0"/>
          </a:p>
          <a:p>
            <a:r>
              <a:rPr lang="en-US" altLang="ko-KR" dirty="0" smtClean="0"/>
              <a:t>R library</a:t>
            </a:r>
            <a:r>
              <a:rPr lang="ko-KR" altLang="en-US" dirty="0" smtClean="0"/>
              <a:t>로 정제</a:t>
            </a:r>
            <a:endParaRPr lang="en-US" altLang="ko-KR" dirty="0" smtClean="0"/>
          </a:p>
          <a:p>
            <a:r>
              <a:rPr lang="en-US" altLang="ko-KR" dirty="0" smtClean="0"/>
              <a:t>RDBMS</a:t>
            </a:r>
            <a:r>
              <a:rPr lang="ko-KR" altLang="en-US" dirty="0" smtClean="0"/>
              <a:t>의 데이터 값을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까지의 단계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요구사항 도출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 수집 </a:t>
            </a:r>
            <a:r>
              <a:rPr lang="en-US" altLang="ko-KR" dirty="0" smtClean="0"/>
              <a:t>-&gt; 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정제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2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식별 </a:t>
            </a:r>
            <a:r>
              <a:rPr lang="ko-KR" altLang="en-US" dirty="0" err="1" smtClean="0"/>
              <a:t>비식별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38423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5443356"/>
            <a:ext cx="76763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부서에는 사원이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또는 그 이상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한명의</a:t>
            </a:r>
            <a:r>
              <a:rPr lang="ko-KR" altLang="en-US" dirty="0" smtClean="0"/>
              <a:t> 사원은 신체정보가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금테 안경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눈썹이 진함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키는 </a:t>
            </a:r>
            <a:r>
              <a:rPr lang="en-US" altLang="ko-KR" dirty="0" smtClean="0"/>
              <a:t>176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?, </a:t>
            </a:r>
            <a:r>
              <a:rPr lang="ko-KR" altLang="en-US" dirty="0" smtClean="0"/>
              <a:t>눈은 좀 </a:t>
            </a:r>
            <a:r>
              <a:rPr lang="ko-KR" altLang="en-US" dirty="0" err="1" smtClean="0"/>
              <a:t>큰편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말수는 좀 없는데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발표할때는</a:t>
            </a:r>
            <a:r>
              <a:rPr lang="ko-KR" altLang="en-US" dirty="0" smtClean="0"/>
              <a:t> 발음 비음만 빼면 </a:t>
            </a:r>
            <a:r>
              <a:rPr lang="ko-KR" altLang="en-US" dirty="0" err="1" smtClean="0"/>
              <a:t>프리젠테이션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목소리도 안 들림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곧은 자세</a:t>
            </a:r>
            <a:r>
              <a:rPr lang="en-US" altLang="ko-KR" dirty="0" smtClean="0"/>
              <a:t>..=</a:t>
            </a:r>
            <a:r>
              <a:rPr lang="ko-KR" altLang="en-US" dirty="0" smtClean="0"/>
              <a:t>한용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Cardinality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1401653"/>
            <a:ext cx="62983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4077072"/>
            <a:ext cx="6286544" cy="183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Cardinality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00808"/>
            <a:ext cx="8208912" cy="2880320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다대</a:t>
            </a:r>
            <a:r>
              <a:rPr lang="ko-KR" altLang="en-US" dirty="0" err="1"/>
              <a:t>다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540" y="2919400"/>
            <a:ext cx="7018851" cy="2957872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41814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1412776"/>
            <a:ext cx="6696744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공급 업체는 다수의 상품을 다수 생산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회원은 다수의 상품을 소비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잘 나가는 상품은 여러 공급 업체로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생산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다대다</a:t>
            </a:r>
            <a:r>
              <a:rPr lang="ko-KR" altLang="en-US" dirty="0" smtClean="0"/>
              <a:t> 관계 해소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5143536" cy="235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786190"/>
            <a:ext cx="5143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위로 굽은 화살표 6"/>
          <p:cNvSpPr/>
          <p:nvPr/>
        </p:nvSpPr>
        <p:spPr>
          <a:xfrm rot="5400000">
            <a:off x="2655176" y="3917064"/>
            <a:ext cx="850392" cy="731520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794" y="4857760"/>
            <a:ext cx="1571636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비식별관계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Entity[table]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Attribute[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도출을 위한 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School</a:t>
            </a:r>
            <a:r>
              <a:rPr lang="ko-KR" altLang="en-US" dirty="0" smtClean="0"/>
              <a:t>엔 </a:t>
            </a:r>
            <a:r>
              <a:rPr lang="ko-KR" altLang="en-US" dirty="0" err="1" smtClean="0"/>
              <a:t>여러개의</a:t>
            </a:r>
            <a:r>
              <a:rPr lang="ko-KR" altLang="en-US" dirty="0" smtClean="0"/>
              <a:t> 학과가 있다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학과는 </a:t>
            </a:r>
            <a:r>
              <a:rPr lang="ko-KR" altLang="en-US" dirty="0" smtClean="0"/>
              <a:t>학과 번호와 </a:t>
            </a:r>
            <a:r>
              <a:rPr lang="ko-KR" altLang="en-US" dirty="0" smtClean="0"/>
              <a:t>이름을 저장한다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학과는 여러 명의 교수들이 소속된다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교수에 대하여 번호와 이름을 저장한다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학과는 </a:t>
            </a:r>
            <a:r>
              <a:rPr lang="ko-KR" altLang="en-US" dirty="0" err="1" smtClean="0"/>
              <a:t>여러명의</a:t>
            </a:r>
            <a:r>
              <a:rPr lang="ko-KR" altLang="en-US" dirty="0" smtClean="0"/>
              <a:t> 학생들이 소속된다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학생에 대해서는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별명을 저장한다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학생은 여러 번 등록을 신청할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등록에 대해서 번호와 </a:t>
            </a:r>
            <a:r>
              <a:rPr lang="ko-KR" altLang="en-US" dirty="0" err="1" smtClean="0"/>
              <a:t>등록일을</a:t>
            </a:r>
            <a:r>
              <a:rPr lang="ko-KR" altLang="en-US" dirty="0" smtClean="0"/>
              <a:t> 저장한다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학생은 등록 후 여러 과목을 수강할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수강에 대해서 중간 성적과 기말 성적을 저장한다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1C8C-F664-4487-9AEA-20170186647E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연습문제</a:t>
            </a:r>
            <a:r>
              <a:rPr lang="en-US" altLang="ko-KR" dirty="0" smtClean="0"/>
              <a:t>-entity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35072"/>
              </p:ext>
            </p:extLst>
          </p:nvPr>
        </p:nvGraphicFramePr>
        <p:xfrm>
          <a:off x="395536" y="1628800"/>
          <a:ext cx="8229600" cy="358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28"/>
                <a:gridCol w="2412848"/>
                <a:gridCol w="3168352"/>
                <a:gridCol w="1676872"/>
              </a:tblGrid>
              <a:tr h="48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관련속성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 엔티티</a:t>
                      </a:r>
                      <a:endParaRPr lang="ko-KR" altLang="en-US"/>
                    </a:p>
                  </a:txBody>
                  <a:tcPr/>
                </a:tc>
              </a:tr>
              <a:tr h="830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학과에 관한 정보를 관리하기 위한 </a:t>
                      </a:r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학과번호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</a:tr>
              <a:tr h="48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교수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교수정보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교수번호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</a:tr>
              <a:tr h="830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학생정보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번호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이름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주소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학년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키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별명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</a:tr>
              <a:tr h="48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과목정보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과목번호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과목명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성적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학생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교수</a:t>
                      </a:r>
                      <a:endParaRPr lang="ko-KR" altLang="en-US"/>
                    </a:p>
                  </a:txBody>
                  <a:tcPr/>
                </a:tc>
              </a:tr>
              <a:tr h="48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등록정보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등록번호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과목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학생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증가에 따른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중복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정합성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에서 해결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응답 속도 지연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저하발생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</a:rPr>
              <a:t>sql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튜닝으로 처리 가능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근본적인 문제 해결을 하려면 </a:t>
            </a:r>
            <a:r>
              <a:rPr lang="en-US" altLang="ko-KR" dirty="0" smtClean="0"/>
              <a:t>Data Modeling </a:t>
            </a:r>
            <a:r>
              <a:rPr lang="ko-KR" altLang="en-US" dirty="0" smtClean="0"/>
              <a:t>으로 해결 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1484784"/>
            <a:ext cx="1944216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증가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19972" y="2316029"/>
            <a:ext cx="2124236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중복 발생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76256" y="2316029"/>
            <a:ext cx="2124236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</a:t>
            </a:r>
            <a:r>
              <a:rPr lang="ko-KR" altLang="en-US" smtClean="0"/>
              <a:t>응답 속도 지연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10852" y="3393235"/>
            <a:ext cx="2267744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성증 저하 발생</a:t>
            </a:r>
            <a:endParaRPr lang="ko-KR" altLang="en-US"/>
          </a:p>
        </p:txBody>
      </p:sp>
      <p:cxnSp>
        <p:nvCxnSpPr>
          <p:cNvPr id="11" name="꺾인 연결선 10"/>
          <p:cNvCxnSpPr>
            <a:stCxn id="6" idx="0"/>
            <a:endCxn id="8" idx="0"/>
          </p:cNvCxnSpPr>
          <p:nvPr/>
        </p:nvCxnSpPr>
        <p:spPr>
          <a:xfrm rot="5400000" flipH="1" flipV="1">
            <a:off x="6660232" y="1037887"/>
            <a:ext cx="12700" cy="2556284"/>
          </a:xfrm>
          <a:prstGeom prst="bentConnector3">
            <a:avLst>
              <a:gd name="adj1" fmla="val 180000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2386" y="4559377"/>
            <a:ext cx="3528392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 Modeling</a:t>
            </a:r>
            <a:r>
              <a:rPr lang="ko-KR" altLang="en-US" smtClean="0"/>
              <a:t>으로 해결</a:t>
            </a:r>
            <a:endParaRPr lang="ko-KR" altLang="en-US"/>
          </a:p>
        </p:txBody>
      </p:sp>
      <p:cxnSp>
        <p:nvCxnSpPr>
          <p:cNvPr id="14" name="직선 화살표 연결선 13"/>
          <p:cNvCxnSpPr>
            <a:stCxn id="6" idx="4"/>
            <a:endCxn id="9" idx="0"/>
          </p:cNvCxnSpPr>
          <p:nvPr/>
        </p:nvCxnSpPr>
        <p:spPr>
          <a:xfrm>
            <a:off x="5382090" y="3108117"/>
            <a:ext cx="20211" cy="28511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0"/>
          </p:cNvCxnSpPr>
          <p:nvPr/>
        </p:nvCxnSpPr>
        <p:spPr>
          <a:xfrm>
            <a:off x="7879320" y="3128035"/>
            <a:ext cx="65404" cy="26520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0"/>
            <a:endCxn id="8" idx="0"/>
          </p:cNvCxnSpPr>
          <p:nvPr/>
        </p:nvCxnSpPr>
        <p:spPr>
          <a:xfrm rot="5400000" flipH="1" flipV="1">
            <a:off x="6660232" y="1037887"/>
            <a:ext cx="12700" cy="255628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</p:cNvCxnSpPr>
          <p:nvPr/>
        </p:nvCxnSpPr>
        <p:spPr>
          <a:xfrm>
            <a:off x="5382090" y="3108117"/>
            <a:ext cx="6350" cy="46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</p:cNvCxnSpPr>
          <p:nvPr/>
        </p:nvCxnSpPr>
        <p:spPr>
          <a:xfrm>
            <a:off x="6696236" y="1988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4"/>
          </p:cNvCxnSpPr>
          <p:nvPr/>
        </p:nvCxnSpPr>
        <p:spPr>
          <a:xfrm>
            <a:off x="7938374" y="3108117"/>
            <a:ext cx="3175" cy="23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149730" y="3393235"/>
            <a:ext cx="2505141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데이터의 정합성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108" y="1575415"/>
            <a:ext cx="216024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/>
              <a:t>현실 세계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116" y="3032956"/>
            <a:ext cx="216024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데이터베이스 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구축대상</a:t>
            </a:r>
            <a:endParaRPr lang="en-US" altLang="ko-KR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108" y="5121188"/>
            <a:ext cx="216024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개념적인 세계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220072" y="5121188"/>
            <a:ext cx="216024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데이터 모델</a:t>
            </a:r>
          </a:p>
        </p:txBody>
      </p:sp>
      <p:sp>
        <p:nvSpPr>
          <p:cNvPr id="9" name="원통 8"/>
          <p:cNvSpPr/>
          <p:nvPr/>
        </p:nvSpPr>
        <p:spPr>
          <a:xfrm>
            <a:off x="5328338" y="3139441"/>
            <a:ext cx="1727684" cy="720080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0" name="왼쪽/오른쪽 화살표 9"/>
          <p:cNvSpPr/>
          <p:nvPr/>
        </p:nvSpPr>
        <p:spPr>
          <a:xfrm>
            <a:off x="3762246" y="3248980"/>
            <a:ext cx="1224136" cy="432048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1" name="위쪽 화살표 10"/>
          <p:cNvSpPr/>
          <p:nvPr/>
        </p:nvSpPr>
        <p:spPr>
          <a:xfrm>
            <a:off x="5994412" y="4257092"/>
            <a:ext cx="395536" cy="648072"/>
          </a:xfrm>
          <a:prstGeom prst="up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2" name="아래쪽 화살표 11"/>
          <p:cNvSpPr/>
          <p:nvPr/>
        </p:nvSpPr>
        <p:spPr>
          <a:xfrm>
            <a:off x="2051212" y="3969060"/>
            <a:ext cx="432048" cy="108012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3707396" y="5301208"/>
            <a:ext cx="1224136" cy="36004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4" name="타원 13"/>
          <p:cNvSpPr/>
          <p:nvPr/>
        </p:nvSpPr>
        <p:spPr>
          <a:xfrm>
            <a:off x="539044" y="4257092"/>
            <a:ext cx="1512168" cy="50405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추상화</a:t>
            </a:r>
          </a:p>
        </p:txBody>
      </p:sp>
      <p:sp>
        <p:nvSpPr>
          <p:cNvPr id="15" name="타원 14"/>
          <p:cNvSpPr/>
          <p:nvPr/>
        </p:nvSpPr>
        <p:spPr>
          <a:xfrm>
            <a:off x="6408204" y="4329100"/>
            <a:ext cx="1512168" cy="50405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구체화</a:t>
            </a:r>
          </a:p>
        </p:txBody>
      </p:sp>
      <p:sp>
        <p:nvSpPr>
          <p:cNvPr id="16" name="타원 15"/>
          <p:cNvSpPr/>
          <p:nvPr/>
        </p:nvSpPr>
        <p:spPr>
          <a:xfrm>
            <a:off x="3563380" y="5841268"/>
            <a:ext cx="1512168" cy="50405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/>
              <a:t>데이터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모델링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1997925" y="2371397"/>
            <a:ext cx="432048" cy="58955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396" y="1304764"/>
            <a:ext cx="5041068" cy="15672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/>
              <a:t>데이터 모델로 추상화 되어 있는 개념적인 세계를 </a:t>
            </a:r>
            <a:endParaRPr lang="en-US" altLang="ko-KR" sz="1400" smtClean="0"/>
          </a:p>
          <a:p>
            <a:pPr>
              <a:lnSpc>
                <a:spcPct val="200000"/>
              </a:lnSpc>
            </a:pPr>
            <a:r>
              <a:rPr lang="ko-KR" altLang="en-US" sz="1400" smtClean="0"/>
              <a:t>구체화해서 데이터와 데이터 간의 관계에 대한 제약조건을 체계적으로 저장하고 관리하여 데이터 베이스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846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Modeling</a:t>
            </a:r>
            <a:r>
              <a:rPr lang="ko-KR" altLang="en-US" dirty="0" smtClean="0"/>
              <a:t>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Data Modeling</a:t>
            </a:r>
            <a:r>
              <a:rPr lang="ko-KR" altLang="en-US" dirty="0" smtClean="0"/>
              <a:t>의 목적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정합성과 성능에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중복 데이터 배제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의미없는</a:t>
            </a:r>
            <a:r>
              <a:rPr lang="ko-KR" altLang="en-US" dirty="0" smtClean="0"/>
              <a:t> 데이터 삭제</a:t>
            </a:r>
            <a:r>
              <a:rPr lang="en-US" altLang="ko-KR" dirty="0" smtClean="0"/>
              <a:t>..)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시스템을 구상하는 단계에서의 청사진 및 조감도와 같은 역할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성능과 데이터 정합성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시스템에서 가장 중요한 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최적화된 </a:t>
            </a:r>
            <a:r>
              <a:rPr lang="en-US" altLang="ko-KR" dirty="0" smtClean="0"/>
              <a:t>Data Modeling</a:t>
            </a:r>
            <a:r>
              <a:rPr lang="ko-KR" altLang="en-US" dirty="0" smtClean="0"/>
              <a:t>을 통해 데이터 정합성과 </a:t>
            </a:r>
            <a:r>
              <a:rPr lang="ko-KR" altLang="en-US" dirty="0" err="1" smtClean="0"/>
              <a:t>선능</a:t>
            </a:r>
            <a:r>
              <a:rPr lang="ko-KR" altLang="en-US" dirty="0" smtClean="0"/>
              <a:t> 보장 가능한 시스템 구축을 위해서라도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모델링의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884368" y="6492240"/>
            <a:ext cx="1122584" cy="365760"/>
          </a:xfrm>
        </p:spPr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0844" y="1692332"/>
            <a:ext cx="3672408" cy="9001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개념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과 논리 </a:t>
            </a:r>
            <a:r>
              <a:rPr lang="en-US" altLang="ko-KR" dirty="0" smtClean="0"/>
              <a:t>Modeling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24065" y="1664161"/>
            <a:ext cx="3672408" cy="9001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물리 </a:t>
            </a:r>
            <a:r>
              <a:rPr lang="en-US" altLang="ko-KR" smtClean="0"/>
              <a:t>Modeling[Physical]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7082" y="2924944"/>
            <a:ext cx="3959932" cy="30243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mtClean="0"/>
              <a:t>업무를 분석하고 </a:t>
            </a:r>
            <a:r>
              <a:rPr lang="en-US" altLang="ko-KR" smtClean="0"/>
              <a:t>Data</a:t>
            </a:r>
            <a:r>
              <a:rPr lang="ko-KR" altLang="en-US" smtClean="0"/>
              <a:t>의 정합성을 </a:t>
            </a:r>
            <a:r>
              <a:rPr lang="en-US" altLang="ko-KR" smtClean="0"/>
              <a:t>entity, Attribute, Identfifer</a:t>
            </a:r>
            <a:r>
              <a:rPr lang="ko-KR" altLang="en-US" smtClean="0"/>
              <a:t>등을 선정하는 과정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5300" y="2924944"/>
            <a:ext cx="4289938" cy="30243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mtClean="0"/>
              <a:t>Attribute</a:t>
            </a:r>
            <a:r>
              <a:rPr lang="ko-KR" altLang="en-US" smtClean="0"/>
              <a:t>는 컬럼으로 </a:t>
            </a:r>
            <a:r>
              <a:rPr lang="en-US" altLang="ko-KR" smtClean="0"/>
              <a:t>Entity</a:t>
            </a:r>
            <a:r>
              <a:rPr lang="ko-KR" altLang="en-US" smtClean="0"/>
              <a:t>는 테이블로 </a:t>
            </a:r>
            <a:r>
              <a:rPr lang="en-US" altLang="ko-KR" smtClean="0"/>
              <a:t>Unique Identfifier</a:t>
            </a:r>
            <a:r>
              <a:rPr lang="ko-KR" altLang="en-US" smtClean="0"/>
              <a:t>는 인덱스로 실제 데이버베이스에 맞게 구현하는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데이터베이스화 과정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83568" y="1902168"/>
            <a:ext cx="2304256" cy="10081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현실 세계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868144" y="1794156"/>
            <a:ext cx="2880320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개념 세계</a:t>
            </a:r>
            <a:r>
              <a:rPr lang="en-US" altLang="ko-KR" smtClean="0"/>
              <a:t>(</a:t>
            </a:r>
            <a:r>
              <a:rPr lang="ko-KR" altLang="en-US" smtClean="0"/>
              <a:t>정보 구조</a:t>
            </a:r>
            <a:r>
              <a:rPr lang="en-US" altLang="ko-KR" smtClean="0"/>
              <a:t>)</a:t>
            </a:r>
          </a:p>
          <a:p>
            <a:pPr algn="ctr"/>
            <a:r>
              <a:rPr lang="en-US" altLang="ko-KR" smtClean="0"/>
              <a:t>- entity, relationship, attribute</a:t>
            </a:r>
            <a:r>
              <a:rPr lang="ko-KR" altLang="en-US"/>
              <a:t> </a:t>
            </a:r>
            <a:r>
              <a:rPr lang="ko-KR" altLang="en-US" smtClean="0"/>
              <a:t>도출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144" y="3933056"/>
            <a:ext cx="2880320" cy="1954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논리적 자료구조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정규화 및 </a:t>
            </a:r>
            <a:r>
              <a:rPr lang="en-US" altLang="ko-KR" smtClean="0"/>
              <a:t>entity </a:t>
            </a:r>
            <a:r>
              <a:rPr lang="ko-KR" altLang="en-US" smtClean="0"/>
              <a:t>통합 수행</a:t>
            </a:r>
            <a:endParaRPr lang="en-US" altLang="ko-KR" smtClean="0"/>
          </a:p>
        </p:txBody>
      </p:sp>
      <p:sp>
        <p:nvSpPr>
          <p:cNvPr id="9" name="원통 8"/>
          <p:cNvSpPr/>
          <p:nvPr/>
        </p:nvSpPr>
        <p:spPr>
          <a:xfrm>
            <a:off x="683568" y="4159750"/>
            <a:ext cx="2304256" cy="172819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데이터베이스</a:t>
            </a:r>
            <a:endParaRPr lang="en-US" altLang="ko-KR" smtClean="0"/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물리적 구조</a:t>
            </a:r>
            <a:r>
              <a:rPr lang="en-US" altLang="ko-KR" smtClean="0"/>
              <a:t>)</a:t>
            </a:r>
          </a:p>
          <a:p>
            <a:pPr algn="ctr"/>
            <a:r>
              <a:rPr lang="en-US" altLang="ko-KR" smtClean="0"/>
              <a:t>- </a:t>
            </a:r>
            <a:r>
              <a:rPr lang="ko-KR" altLang="en-US" smtClean="0"/>
              <a:t>실제 </a:t>
            </a:r>
            <a:r>
              <a:rPr lang="en-US" altLang="ko-KR" smtClean="0"/>
              <a:t>table</a:t>
            </a:r>
            <a:r>
              <a:rPr lang="ko-KR" altLang="en-US" smtClean="0"/>
              <a:t>로 구성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2910280"/>
            <a:ext cx="0" cy="103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43708" y="2910280"/>
            <a:ext cx="0" cy="103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39552" y="3295654"/>
            <a:ext cx="115212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일치성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03848" y="2510644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491880" y="1902168"/>
            <a:ext cx="2088232" cy="33470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정보 모형화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7308304" y="3018292"/>
            <a:ext cx="0" cy="91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524328" y="3283985"/>
            <a:ext cx="1440160" cy="5167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자료 모형화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203848" y="459179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491880" y="4851723"/>
            <a:ext cx="1944216" cy="4787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자료 구조화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모델의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3264610"/>
            <a:ext cx="2520280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개념적 데이터 모델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75141" y="1428407"/>
            <a:ext cx="5292080" cy="17281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전체 시스템에 대한 개념적인 정보를 표현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시스템 구축시 가장 먼저 작성되며 시스템 구상 단계에서 대략적인 스케치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논리 모델을 위한 기초 작업 단계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3588646"/>
            <a:ext cx="5259317" cy="25766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학생 또는 과목 처럼 구축하려는 대상의 사물에 대한 </a:t>
            </a:r>
            <a:r>
              <a:rPr lang="en-US" altLang="ko-KR" smtClean="0"/>
              <a:t>Entity </a:t>
            </a:r>
            <a:r>
              <a:rPr lang="ko-KR" altLang="en-US" smtClean="0"/>
              <a:t>도출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학생의 이름</a:t>
            </a:r>
            <a:r>
              <a:rPr lang="en-US" altLang="ko-KR" smtClean="0"/>
              <a:t>, </a:t>
            </a:r>
            <a:r>
              <a:rPr lang="ko-KR" altLang="en-US" smtClean="0"/>
              <a:t>전화번호</a:t>
            </a:r>
            <a:r>
              <a:rPr lang="en-US" altLang="ko-KR" smtClean="0"/>
              <a:t>, </a:t>
            </a:r>
            <a:r>
              <a:rPr lang="ko-KR" altLang="en-US" smtClean="0"/>
              <a:t>과목명과 같은 </a:t>
            </a:r>
            <a:r>
              <a:rPr lang="en-US" altLang="ko-KR" smtClean="0"/>
              <a:t>Entity</a:t>
            </a:r>
            <a:r>
              <a:rPr lang="ko-KR" altLang="en-US" smtClean="0"/>
              <a:t>가 갖는 특성을 나타내는 </a:t>
            </a:r>
            <a:r>
              <a:rPr lang="en-US" altLang="ko-KR" smtClean="0"/>
              <a:t>attribute(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특정 학생이 특정 과목을 수강 신청하는 연관성을 나타내는 </a:t>
            </a:r>
            <a:r>
              <a:rPr lang="en-US" altLang="ko-KR" smtClean="0"/>
              <a:t>Relationship(</a:t>
            </a:r>
            <a:r>
              <a:rPr lang="ko-KR" altLang="en-US" smtClean="0"/>
              <a:t>관계</a:t>
            </a:r>
            <a:r>
              <a:rPr lang="en-US" altLang="ko-KR" smtClean="0"/>
              <a:t>) </a:t>
            </a:r>
            <a:r>
              <a:rPr lang="ko-KR" altLang="en-US" smtClean="0"/>
              <a:t>로 표현</a:t>
            </a:r>
          </a:p>
        </p:txBody>
      </p:sp>
      <p:sp>
        <p:nvSpPr>
          <p:cNvPr id="3" name="왼쪽 중괄호 2"/>
          <p:cNvSpPr/>
          <p:nvPr/>
        </p:nvSpPr>
        <p:spPr>
          <a:xfrm>
            <a:off x="2843808" y="2636912"/>
            <a:ext cx="831333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모델의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          </a:t>
            </a:r>
            <a:fld id="{598A1C8C-F664-4487-9AEA-20170186647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3206241"/>
            <a:ext cx="2520280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논리적 데이터 모델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75141" y="1340768"/>
            <a:ext cx="5292080" cy="21866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표현</a:t>
            </a:r>
            <a:r>
              <a:rPr lang="en-US" altLang="ko-KR"/>
              <a:t> </a:t>
            </a:r>
            <a:r>
              <a:rPr lang="en-US" altLang="ko-KR" smtClean="0"/>
              <a:t>or </a:t>
            </a:r>
            <a:r>
              <a:rPr lang="ko-KR" altLang="en-US" smtClean="0"/>
              <a:t>구현 데이터 모델이라고도 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/>
              <a:t>선택한 데이터베이스 관리 시스템에 따라 </a:t>
            </a:r>
            <a:r>
              <a:rPr lang="ko-KR" altLang="en-US" smtClean="0"/>
              <a:t>개념적 </a:t>
            </a:r>
            <a:r>
              <a:rPr lang="ko-KR" altLang="en-US"/>
              <a:t>구조를 데이터베이스에 저장할 형태로 표현한 논리적인 구조를 </a:t>
            </a:r>
            <a:r>
              <a:rPr lang="ko-KR" altLang="en-US" smtClean="0"/>
              <a:t>의미</a:t>
            </a:r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75140" y="3717032"/>
            <a:ext cx="5292081" cy="24482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논리적 데이터 모델의 종류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관계형 데이터 모델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계층형 데이터 모델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네트워크형 데이터 모델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객체지향형 데이터 모델</a:t>
            </a:r>
            <a:endParaRPr lang="en-US" altLang="ko-KR" smtClean="0"/>
          </a:p>
        </p:txBody>
      </p:sp>
      <p:sp>
        <p:nvSpPr>
          <p:cNvPr id="9" name="왼쪽 중괄호 8"/>
          <p:cNvSpPr/>
          <p:nvPr/>
        </p:nvSpPr>
        <p:spPr>
          <a:xfrm>
            <a:off x="2843808" y="2636912"/>
            <a:ext cx="831333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3353</TotalTime>
  <Words>1025</Words>
  <Application>Microsoft Office PowerPoint</Application>
  <PresentationFormat>화면 슬라이드 쇼(4:3)</PresentationFormat>
  <Paragraphs>240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원본</vt:lpstr>
      <vt:lpstr>Data Base 모델링</vt:lpstr>
      <vt:lpstr>Data Set 정제 기술</vt:lpstr>
      <vt:lpstr>데이터 증가에 따른 문제</vt:lpstr>
      <vt:lpstr>데이터 모델링</vt:lpstr>
      <vt:lpstr>Data Modeling의 필요성</vt:lpstr>
      <vt:lpstr>모델링의 종류</vt:lpstr>
      <vt:lpstr>데이터베이스화 과정</vt:lpstr>
      <vt:lpstr>데이터 모델의 종류</vt:lpstr>
      <vt:lpstr>데이터 모델의 종류</vt:lpstr>
      <vt:lpstr>논리형 데이터 모델의 종류</vt:lpstr>
      <vt:lpstr>논리형 데이터 모델의 종류</vt:lpstr>
      <vt:lpstr>Entity-Relationship 모델</vt:lpstr>
      <vt:lpstr>데이터 모델링 기본 요소</vt:lpstr>
      <vt:lpstr>정규화와 Entity통합이란?</vt:lpstr>
      <vt:lpstr>데이터베이스 설계 과정</vt:lpstr>
      <vt:lpstr>ERD란?</vt:lpstr>
      <vt:lpstr>논리 물리 모델링</vt:lpstr>
      <vt:lpstr>논리 물리 모델링</vt:lpstr>
      <vt:lpstr>문제1</vt:lpstr>
      <vt:lpstr>식별 비식별</vt:lpstr>
      <vt:lpstr>Cardinality</vt:lpstr>
      <vt:lpstr>Cardinality</vt:lpstr>
      <vt:lpstr>다대다</vt:lpstr>
      <vt:lpstr>다대다 관계 해소</vt:lpstr>
      <vt:lpstr>Entity[table] 및 Attribute[컬럼] 도출을 위한 연습문제</vt:lpstr>
      <vt:lpstr>연습문제-entity정의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김혜경</dc:creator>
  <cp:lastModifiedBy>student</cp:lastModifiedBy>
  <cp:revision>137</cp:revision>
  <dcterms:created xsi:type="dcterms:W3CDTF">2012-11-08T21:16:06Z</dcterms:created>
  <dcterms:modified xsi:type="dcterms:W3CDTF">2018-08-13T05:50:31Z</dcterms:modified>
</cp:coreProperties>
</file>