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439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7064"/>
    <a:srgbClr val="565656"/>
    <a:srgbClr val="D69C52"/>
    <a:srgbClr val="4F9F85"/>
    <a:srgbClr val="2E7396"/>
    <a:srgbClr val="9D6C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4"/>
  </p:normalViewPr>
  <p:slideViewPr>
    <p:cSldViewPr snapToGrid="0">
      <p:cViewPr>
        <p:scale>
          <a:sx n="173" d="100"/>
          <a:sy n="173" d="100"/>
        </p:scale>
        <p:origin x="-96" y="-2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955" y="1122363"/>
            <a:ext cx="887349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925" y="3602038"/>
            <a:ext cx="782955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B553-0090-F540-A64E-770660255CC9}" type="datetimeFigureOut">
              <a:rPr lang="en-BE" smtClean="0"/>
              <a:t>31/01/2025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9ABD-D4FB-E644-AE1D-67AC0B887A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2469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B553-0090-F540-A64E-770660255CC9}" type="datetimeFigureOut">
              <a:rPr lang="en-BE" smtClean="0"/>
              <a:t>31/01/2025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9ABD-D4FB-E644-AE1D-67AC0B887A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774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0696" y="365125"/>
            <a:ext cx="2250996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710" y="365125"/>
            <a:ext cx="6622494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B553-0090-F540-A64E-770660255CC9}" type="datetimeFigureOut">
              <a:rPr lang="en-BE" smtClean="0"/>
              <a:t>31/01/2025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9ABD-D4FB-E644-AE1D-67AC0B887A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7106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B553-0090-F540-A64E-770660255CC9}" type="datetimeFigureOut">
              <a:rPr lang="en-BE" smtClean="0"/>
              <a:t>31/01/2025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9ABD-D4FB-E644-AE1D-67AC0B887A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4628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72" y="1709740"/>
            <a:ext cx="900398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272" y="4589465"/>
            <a:ext cx="900398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B553-0090-F540-A64E-770660255CC9}" type="datetimeFigureOut">
              <a:rPr lang="en-BE" smtClean="0"/>
              <a:t>31/01/2025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9ABD-D4FB-E644-AE1D-67AC0B887A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4250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709" y="1825625"/>
            <a:ext cx="4436745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946" y="1825625"/>
            <a:ext cx="4436745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B553-0090-F540-A64E-770660255CC9}" type="datetimeFigureOut">
              <a:rPr lang="en-BE" smtClean="0"/>
              <a:t>31/01/2025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9ABD-D4FB-E644-AE1D-67AC0B887A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2358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8" y="365126"/>
            <a:ext cx="9003983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070" y="1681163"/>
            <a:ext cx="44163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0" y="2505075"/>
            <a:ext cx="4416355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947" y="1681163"/>
            <a:ext cx="44381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84947" y="2505075"/>
            <a:ext cx="4438105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B553-0090-F540-A64E-770660255CC9}" type="datetimeFigureOut">
              <a:rPr lang="en-BE" smtClean="0"/>
              <a:t>31/01/2025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9ABD-D4FB-E644-AE1D-67AC0B887A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8856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B553-0090-F540-A64E-770660255CC9}" type="datetimeFigureOut">
              <a:rPr lang="en-BE" smtClean="0"/>
              <a:t>31/01/2025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9ABD-D4FB-E644-AE1D-67AC0B887A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6985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B553-0090-F540-A64E-770660255CC9}" type="datetimeFigureOut">
              <a:rPr lang="en-BE" smtClean="0"/>
              <a:t>31/01/2025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9ABD-D4FB-E644-AE1D-67AC0B887A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684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457200"/>
            <a:ext cx="33669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105" y="987426"/>
            <a:ext cx="528494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057400"/>
            <a:ext cx="33669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B553-0090-F540-A64E-770660255CC9}" type="datetimeFigureOut">
              <a:rPr lang="en-BE" smtClean="0"/>
              <a:t>31/01/2025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9ABD-D4FB-E644-AE1D-67AC0B887A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7244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457200"/>
            <a:ext cx="33669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8105" y="987426"/>
            <a:ext cx="528494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057400"/>
            <a:ext cx="33669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B553-0090-F540-A64E-770660255CC9}" type="datetimeFigureOut">
              <a:rPr lang="en-BE" smtClean="0"/>
              <a:t>31/01/2025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9ABD-D4FB-E644-AE1D-67AC0B887A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858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709" y="365126"/>
            <a:ext cx="90039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709" y="1825625"/>
            <a:ext cx="90039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709" y="6356352"/>
            <a:ext cx="2348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6B553-0090-F540-A64E-770660255CC9}" type="datetimeFigureOut">
              <a:rPr lang="en-BE" smtClean="0"/>
              <a:t>31/01/2025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051" y="6356352"/>
            <a:ext cx="35232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826" y="6356352"/>
            <a:ext cx="2348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E9ABD-D4FB-E644-AE1D-67AC0B887A4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5730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44D36AF7-6F02-21B8-9E14-BB1CCBDB0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" t="939" r="-238" b="50334"/>
          <a:stretch/>
        </p:blipFill>
        <p:spPr>
          <a:xfrm>
            <a:off x="5456678" y="5225638"/>
            <a:ext cx="3076625" cy="1536810"/>
          </a:xfrm>
          <a:prstGeom prst="rect">
            <a:avLst/>
          </a:prstGeom>
        </p:spPr>
      </p:pic>
      <p:sp>
        <p:nvSpPr>
          <p:cNvPr id="4" name="Hexagon 3">
            <a:extLst>
              <a:ext uri="{FF2B5EF4-FFF2-40B4-BE49-F238E27FC236}">
                <a16:creationId xmlns:a16="http://schemas.microsoft.com/office/drawing/2014/main" id="{26F4EE02-D37F-0029-003E-A6B0CB5EA7E5}"/>
              </a:ext>
            </a:extLst>
          </p:cNvPr>
          <p:cNvSpPr/>
          <p:nvPr/>
        </p:nvSpPr>
        <p:spPr>
          <a:xfrm>
            <a:off x="220701" y="3581266"/>
            <a:ext cx="2855850" cy="2336088"/>
          </a:xfrm>
          <a:prstGeom prst="hexagon">
            <a:avLst/>
          </a:prstGeom>
          <a:noFill/>
          <a:ln w="28575">
            <a:solidFill>
              <a:srgbClr val="D470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1C42549-995B-D311-08CB-DDD2BF5752BC}"/>
              </a:ext>
            </a:extLst>
          </p:cNvPr>
          <p:cNvSpPr txBox="1">
            <a:spLocks/>
          </p:cNvSpPr>
          <p:nvPr/>
        </p:nvSpPr>
        <p:spPr>
          <a:xfrm>
            <a:off x="5457856" y="72101"/>
            <a:ext cx="3131620" cy="63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Improved performance</a:t>
            </a:r>
            <a:endParaRPr lang="en-B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1C8CA98-6E09-E810-9E2D-7F20041DB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680157"/>
              </p:ext>
            </p:extLst>
          </p:nvPr>
        </p:nvGraphicFramePr>
        <p:xfrm>
          <a:off x="3841948" y="4905624"/>
          <a:ext cx="133421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105">
                  <a:extLst>
                    <a:ext uri="{9D8B030D-6E8A-4147-A177-3AD203B41FA5}">
                      <a16:colId xmlns:a16="http://schemas.microsoft.com/office/drawing/2014/main" val="3916822175"/>
                    </a:ext>
                  </a:extLst>
                </a:gridCol>
                <a:gridCol w="667105">
                  <a:extLst>
                    <a:ext uri="{9D8B030D-6E8A-4147-A177-3AD203B41FA5}">
                      <a16:colId xmlns:a16="http://schemas.microsoft.com/office/drawing/2014/main" val="1725387514"/>
                    </a:ext>
                  </a:extLst>
                </a:gridCol>
              </a:tblGrid>
              <a:tr h="233609">
                <a:tc>
                  <a:txBody>
                    <a:bodyPr/>
                    <a:lstStyle/>
                    <a:p>
                      <a:r>
                        <a:rPr lang="en-BE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Fat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BE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Time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044711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B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High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B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early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723383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B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Low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B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early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164662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B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High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B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late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115091"/>
                  </a:ext>
                </a:extLst>
              </a:tr>
              <a:tr h="233609">
                <a:tc>
                  <a:txBody>
                    <a:bodyPr/>
                    <a:lstStyle/>
                    <a:p>
                      <a:r>
                        <a:rPr lang="en-B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Low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B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late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276799"/>
                  </a:ext>
                </a:extLst>
              </a:tr>
            </a:tbl>
          </a:graphicData>
        </a:graphic>
      </p:graphicFrame>
      <p:pic>
        <p:nvPicPr>
          <p:cNvPr id="26" name="Picture 25" descr="wtMouse.jpg">
            <a:extLst>
              <a:ext uri="{FF2B5EF4-FFF2-40B4-BE49-F238E27FC236}">
                <a16:creationId xmlns:a16="http://schemas.microsoft.com/office/drawing/2014/main" id="{BC9CE7C1-551E-CB2C-90B6-EB8A0ADEBC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4" t="12244" r="16261" b="7871"/>
          <a:stretch/>
        </p:blipFill>
        <p:spPr>
          <a:xfrm>
            <a:off x="3557715" y="6420387"/>
            <a:ext cx="282408" cy="24982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D057EC7-C497-550F-C4AD-ED4927173F7B}"/>
              </a:ext>
            </a:extLst>
          </p:cNvPr>
          <p:cNvSpPr txBox="1"/>
          <p:nvPr/>
        </p:nvSpPr>
        <p:spPr>
          <a:xfrm>
            <a:off x="3424295" y="4155161"/>
            <a:ext cx="8275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Diet + Time + Diet x Time + </a:t>
            </a:r>
          </a:p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(1|spectrum) +  (1|sample) + (1|run) + (1|bio-repeat) + (1|mixture)</a:t>
            </a:r>
            <a:endParaRPr lang="en-BE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CD21FBAC-A8C1-D1C5-350C-131A1D60E934}"/>
              </a:ext>
            </a:extLst>
          </p:cNvPr>
          <p:cNvSpPr txBox="1">
            <a:spLocks/>
          </p:cNvSpPr>
          <p:nvPr/>
        </p:nvSpPr>
        <p:spPr>
          <a:xfrm>
            <a:off x="5703981" y="3845232"/>
            <a:ext cx="3337138" cy="63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Mouse case-study</a:t>
            </a:r>
            <a:endParaRPr lang="en-BE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6F6C0C5-07B5-AA5B-E352-E39B10CA1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547" r="50000"/>
          <a:stretch/>
        </p:blipFill>
        <p:spPr>
          <a:xfrm>
            <a:off x="8625237" y="5448027"/>
            <a:ext cx="1538313" cy="1370474"/>
          </a:xfrm>
          <a:prstGeom prst="rect">
            <a:avLst/>
          </a:prstGeom>
        </p:spPr>
      </p:pic>
      <p:sp>
        <p:nvSpPr>
          <p:cNvPr id="35" name="Subtitle 2">
            <a:extLst>
              <a:ext uri="{FF2B5EF4-FFF2-40B4-BE49-F238E27FC236}">
                <a16:creationId xmlns:a16="http://schemas.microsoft.com/office/drawing/2014/main" id="{DF792A8F-EBF2-344D-5AB8-D6873665E3D9}"/>
              </a:ext>
            </a:extLst>
          </p:cNvPr>
          <p:cNvSpPr txBox="1">
            <a:spLocks/>
          </p:cNvSpPr>
          <p:nvPr/>
        </p:nvSpPr>
        <p:spPr>
          <a:xfrm>
            <a:off x="5525262" y="5161367"/>
            <a:ext cx="1349730" cy="28848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Early Diet</a:t>
            </a:r>
            <a:endParaRPr lang="en-BE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4382776A-40FF-12F8-07D5-A18BE37C3307}"/>
              </a:ext>
            </a:extLst>
          </p:cNvPr>
          <p:cNvSpPr txBox="1">
            <a:spLocks/>
          </p:cNvSpPr>
          <p:nvPr/>
        </p:nvSpPr>
        <p:spPr>
          <a:xfrm>
            <a:off x="7086412" y="5147079"/>
            <a:ext cx="1349730" cy="28848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Late Diet</a:t>
            </a:r>
            <a:endParaRPr lang="en-BE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DF42F3BB-4237-2430-EC6B-CAC623EF3C17}"/>
              </a:ext>
            </a:extLst>
          </p:cNvPr>
          <p:cNvSpPr txBox="1">
            <a:spLocks/>
          </p:cNvSpPr>
          <p:nvPr/>
        </p:nvSpPr>
        <p:spPr>
          <a:xfrm>
            <a:off x="8813817" y="5147076"/>
            <a:ext cx="1349730" cy="270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Average Diet</a:t>
            </a:r>
            <a:endParaRPr lang="en-BE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200E159B-C508-CBC5-9FA1-BE95797A61B6}"/>
              </a:ext>
            </a:extLst>
          </p:cNvPr>
          <p:cNvSpPr txBox="1">
            <a:spLocks/>
          </p:cNvSpPr>
          <p:nvPr/>
        </p:nvSpPr>
        <p:spPr>
          <a:xfrm>
            <a:off x="4325859" y="411054"/>
            <a:ext cx="2770163" cy="359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</a:rPr>
              <a:t>MSstatTMT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 Spike-in</a:t>
            </a:r>
            <a:endParaRPr lang="en-BE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D048EE7-5912-9E71-9260-7937C6E5CE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3" t="7194" r="39781" b="15381"/>
          <a:stretch/>
        </p:blipFill>
        <p:spPr>
          <a:xfrm>
            <a:off x="7174894" y="626678"/>
            <a:ext cx="2900685" cy="2880000"/>
          </a:xfrm>
          <a:prstGeom prst="rect">
            <a:avLst/>
          </a:prstGeom>
        </p:spPr>
      </p:pic>
      <p:pic>
        <p:nvPicPr>
          <p:cNvPr id="47" name="Picture 46" descr="A graph of different types of protein&#10;&#10;Description automatically generated">
            <a:extLst>
              <a:ext uri="{FF2B5EF4-FFF2-40B4-BE49-F238E27FC236}">
                <a16:creationId xmlns:a16="http://schemas.microsoft.com/office/drawing/2014/main" id="{435E3608-BCC1-148B-A9F6-AB4F0F7BBF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44" t="8660" r="38273" b="13917"/>
          <a:stretch/>
        </p:blipFill>
        <p:spPr>
          <a:xfrm>
            <a:off x="4086403" y="691478"/>
            <a:ext cx="2945215" cy="2880000"/>
          </a:xfrm>
          <a:prstGeom prst="rect">
            <a:avLst/>
          </a:prstGeom>
        </p:spPr>
      </p:pic>
      <p:sp>
        <p:nvSpPr>
          <p:cNvPr id="48" name="Subtitle 2">
            <a:extLst>
              <a:ext uri="{FF2B5EF4-FFF2-40B4-BE49-F238E27FC236}">
                <a16:creationId xmlns:a16="http://schemas.microsoft.com/office/drawing/2014/main" id="{2A891525-4E80-F0CE-A4B5-6F8D5742F57C}"/>
              </a:ext>
            </a:extLst>
          </p:cNvPr>
          <p:cNvSpPr txBox="1">
            <a:spLocks/>
          </p:cNvSpPr>
          <p:nvPr/>
        </p:nvSpPr>
        <p:spPr>
          <a:xfrm>
            <a:off x="7434725" y="417151"/>
            <a:ext cx="3578241" cy="359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</a:rPr>
              <a:t>msTrawler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 Spike-in</a:t>
            </a:r>
            <a:endParaRPr lang="en-BE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965068FA-078A-171C-E026-3417CE6A0F87}"/>
              </a:ext>
            </a:extLst>
          </p:cNvPr>
          <p:cNvSpPr txBox="1">
            <a:spLocks/>
          </p:cNvSpPr>
          <p:nvPr/>
        </p:nvSpPr>
        <p:spPr>
          <a:xfrm>
            <a:off x="7916369" y="1677371"/>
            <a:ext cx="2102450" cy="1650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D47064"/>
                </a:solidFill>
              </a:rPr>
              <a:t>msqrob2_psm_rrilmm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9D6C9E"/>
                </a:solidFill>
              </a:rPr>
              <a:t>msqrob2_psm_refit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rgbClr val="2E7396"/>
                </a:solidFill>
              </a:rPr>
              <a:t>msqrob2_rrilmm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600" dirty="0" err="1">
                <a:solidFill>
                  <a:srgbClr val="565656"/>
                </a:solidFill>
              </a:rPr>
              <a:t>msTrawler</a:t>
            </a:r>
            <a:endParaRPr lang="en-US" sz="1600" dirty="0">
              <a:solidFill>
                <a:srgbClr val="565656"/>
              </a:solidFill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600" dirty="0" err="1">
                <a:solidFill>
                  <a:srgbClr val="4F9F85"/>
                </a:solidFill>
              </a:rPr>
              <a:t>DEqMS</a:t>
            </a:r>
            <a:endParaRPr lang="en-US" sz="1600" dirty="0">
              <a:solidFill>
                <a:srgbClr val="4F9F85"/>
              </a:solidFill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600" dirty="0" err="1">
                <a:solidFill>
                  <a:srgbClr val="D69C52"/>
                </a:solidFill>
              </a:rPr>
              <a:t>MSstats</a:t>
            </a:r>
            <a:endParaRPr lang="en-US" sz="1600" dirty="0">
              <a:solidFill>
                <a:srgbClr val="D69C52"/>
              </a:solidFill>
            </a:endParaRPr>
          </a:p>
          <a:p>
            <a:pPr algn="r"/>
            <a:endParaRPr lang="en-US" sz="1600" b="1" dirty="0">
              <a:solidFill>
                <a:srgbClr val="D47064"/>
              </a:solidFill>
            </a:endParaRPr>
          </a:p>
          <a:p>
            <a:pPr algn="r"/>
            <a:endParaRPr lang="en-BE" sz="1600" b="1" dirty="0">
              <a:solidFill>
                <a:srgbClr val="D47064"/>
              </a:solidFill>
            </a:endParaRP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3DD2B004-F948-AB7E-B081-845DF4BC58D4}"/>
              </a:ext>
            </a:extLst>
          </p:cNvPr>
          <p:cNvSpPr txBox="1">
            <a:spLocks/>
          </p:cNvSpPr>
          <p:nvPr/>
        </p:nvSpPr>
        <p:spPr>
          <a:xfrm>
            <a:off x="5893448" y="4865586"/>
            <a:ext cx="3337138" cy="638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Custom hypotheses</a:t>
            </a:r>
            <a:endParaRPr lang="en-BE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A21C9C6-E65F-BF99-2B01-EAB26377D664}"/>
              </a:ext>
            </a:extLst>
          </p:cNvPr>
          <p:cNvSpPr txBox="1">
            <a:spLocks/>
          </p:cNvSpPr>
          <p:nvPr/>
        </p:nvSpPr>
        <p:spPr>
          <a:xfrm>
            <a:off x="301337" y="903620"/>
            <a:ext cx="2661973" cy="374261"/>
          </a:xfrm>
          <a:prstGeom prst="rect">
            <a:avLst/>
          </a:prstGeom>
          <a:ln w="28575">
            <a:solidFill>
              <a:srgbClr val="D4706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PSM-level dataset</a:t>
            </a:r>
            <a:endParaRPr lang="en-BE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75EBB24-031F-D524-F855-5008B8140A6B}"/>
              </a:ext>
            </a:extLst>
          </p:cNvPr>
          <p:cNvSpPr txBox="1">
            <a:spLocks/>
          </p:cNvSpPr>
          <p:nvPr/>
        </p:nvSpPr>
        <p:spPr>
          <a:xfrm>
            <a:off x="320760" y="1706310"/>
            <a:ext cx="2661970" cy="402381"/>
          </a:xfrm>
          <a:prstGeom prst="rect">
            <a:avLst/>
          </a:prstGeom>
          <a:ln w="28575">
            <a:solidFill>
              <a:srgbClr val="D4706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Custom preprocessing</a:t>
            </a:r>
            <a:endParaRPr lang="en-BE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20187176-B736-3D55-8AE1-FBB0E22C96CB}"/>
              </a:ext>
            </a:extLst>
          </p:cNvPr>
          <p:cNvSpPr txBox="1">
            <a:spLocks/>
          </p:cNvSpPr>
          <p:nvPr/>
        </p:nvSpPr>
        <p:spPr>
          <a:xfrm>
            <a:off x="320760" y="2537117"/>
            <a:ext cx="2661968" cy="369332"/>
          </a:xfrm>
          <a:prstGeom prst="rect">
            <a:avLst/>
          </a:prstGeom>
          <a:ln w="28575">
            <a:solidFill>
              <a:srgbClr val="D4706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Robust Modeling</a:t>
            </a:r>
            <a:endParaRPr lang="en-BE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2178D5B-BA60-D503-9CF2-E90336E28E3C}"/>
              </a:ext>
            </a:extLst>
          </p:cNvPr>
          <p:cNvCxnSpPr>
            <a:cxnSpLocks/>
          </p:cNvCxnSpPr>
          <p:nvPr/>
        </p:nvCxnSpPr>
        <p:spPr>
          <a:xfrm>
            <a:off x="1651745" y="1341327"/>
            <a:ext cx="0" cy="307831"/>
          </a:xfrm>
          <a:prstGeom prst="straightConnector1">
            <a:avLst/>
          </a:prstGeom>
          <a:ln w="41275">
            <a:solidFill>
              <a:srgbClr val="D470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B85E686-EAAF-FD6B-928B-963D3A2AD3DD}"/>
              </a:ext>
            </a:extLst>
          </p:cNvPr>
          <p:cNvSpPr txBox="1"/>
          <p:nvPr/>
        </p:nvSpPr>
        <p:spPr>
          <a:xfrm>
            <a:off x="3484581" y="4165493"/>
            <a:ext cx="1277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Treatment</a:t>
            </a:r>
          </a:p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Correlation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55D5743-73C5-279A-465A-BBC20F63DBA6}"/>
              </a:ext>
            </a:extLst>
          </p:cNvPr>
          <p:cNvCxnSpPr>
            <a:cxnSpLocks/>
          </p:cNvCxnSpPr>
          <p:nvPr/>
        </p:nvCxnSpPr>
        <p:spPr>
          <a:xfrm>
            <a:off x="1654727" y="2165843"/>
            <a:ext cx="0" cy="307831"/>
          </a:xfrm>
          <a:prstGeom prst="straightConnector1">
            <a:avLst/>
          </a:prstGeom>
          <a:ln w="41275">
            <a:solidFill>
              <a:srgbClr val="D470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6835B597-53EA-9050-9BA1-25DE1993C115}"/>
              </a:ext>
            </a:extLst>
          </p:cNvPr>
          <p:cNvSpPr/>
          <p:nvPr/>
        </p:nvSpPr>
        <p:spPr>
          <a:xfrm>
            <a:off x="792335" y="3802501"/>
            <a:ext cx="1628371" cy="235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71" name="Picture 70" descr="wtMouse.jpg">
            <a:extLst>
              <a:ext uri="{FF2B5EF4-FFF2-40B4-BE49-F238E27FC236}">
                <a16:creationId xmlns:a16="http://schemas.microsoft.com/office/drawing/2014/main" id="{9474D119-9074-1DAE-4DFA-EF95D20F6A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4" t="12244" r="16261" b="7871"/>
          <a:stretch/>
        </p:blipFill>
        <p:spPr>
          <a:xfrm>
            <a:off x="3564834" y="6034399"/>
            <a:ext cx="282408" cy="249823"/>
          </a:xfrm>
          <a:prstGeom prst="rect">
            <a:avLst/>
          </a:prstGeom>
        </p:spPr>
      </p:pic>
      <p:pic>
        <p:nvPicPr>
          <p:cNvPr id="72" name="Picture 71" descr="wtMouse.jpg">
            <a:extLst>
              <a:ext uri="{FF2B5EF4-FFF2-40B4-BE49-F238E27FC236}">
                <a16:creationId xmlns:a16="http://schemas.microsoft.com/office/drawing/2014/main" id="{BA452F81-7D8A-9E05-49D5-8B2605A8B2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4" t="12244" r="16261" b="7871"/>
          <a:stretch/>
        </p:blipFill>
        <p:spPr>
          <a:xfrm>
            <a:off x="3563407" y="5674050"/>
            <a:ext cx="282408" cy="249823"/>
          </a:xfrm>
          <a:prstGeom prst="rect">
            <a:avLst/>
          </a:prstGeom>
        </p:spPr>
      </p:pic>
      <p:pic>
        <p:nvPicPr>
          <p:cNvPr id="73" name="Picture 72" descr="wtMouse.jpg">
            <a:extLst>
              <a:ext uri="{FF2B5EF4-FFF2-40B4-BE49-F238E27FC236}">
                <a16:creationId xmlns:a16="http://schemas.microsoft.com/office/drawing/2014/main" id="{0EC8E9CB-4923-8B87-2EE2-4962E2EE8D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4" t="12244" r="16261" b="7871"/>
          <a:stretch/>
        </p:blipFill>
        <p:spPr>
          <a:xfrm>
            <a:off x="3570526" y="5296609"/>
            <a:ext cx="282408" cy="249823"/>
          </a:xfrm>
          <a:prstGeom prst="rect">
            <a:avLst/>
          </a:prstGeom>
        </p:spPr>
      </p:pic>
      <p:pic>
        <p:nvPicPr>
          <p:cNvPr id="77" name="Picture 76" descr="A graph of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960434B2-94E8-00A3-ECEA-4422D7D6ED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0937"/>
          <a:stretch/>
        </p:blipFill>
        <p:spPr>
          <a:xfrm>
            <a:off x="852909" y="3952765"/>
            <a:ext cx="1619416" cy="193183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1346EC1-8DC1-6053-F057-9CC51FF39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853" y="3809196"/>
            <a:ext cx="1663547" cy="638352"/>
          </a:xfrm>
        </p:spPr>
        <p:txBody>
          <a:bodyPr>
            <a:normAutofit fontScale="77500" lnSpcReduction="20000"/>
          </a:bodyPr>
          <a:lstStyle/>
          <a:p>
            <a:r>
              <a:rPr lang="en-GB" sz="2600" b="1" dirty="0">
                <a:solidFill>
                  <a:srgbClr val="D47064"/>
                </a:solidFill>
              </a:rPr>
              <a:t>m</a:t>
            </a:r>
            <a:r>
              <a:rPr lang="en-BE" sz="2600" b="1" dirty="0">
                <a:solidFill>
                  <a:srgbClr val="D47064"/>
                </a:solidFill>
              </a:rPr>
              <a:t>sqrob2TMT</a:t>
            </a:r>
          </a:p>
          <a:p>
            <a:r>
              <a:rPr lang="en-BE" sz="1500" dirty="0">
                <a:solidFill>
                  <a:schemeClr val="bg1">
                    <a:lumMod val="50000"/>
                  </a:schemeClr>
                </a:solidFill>
              </a:rPr>
              <a:t>Reporter Region</a:t>
            </a:r>
          </a:p>
        </p:txBody>
      </p:sp>
    </p:spTree>
    <p:extLst>
      <p:ext uri="{BB962C8B-B14F-4D97-AF65-F5344CB8AC3E}">
        <p14:creationId xmlns:p14="http://schemas.microsoft.com/office/powerpoint/2010/main" val="4031138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210</TotalTime>
  <Words>91</Words>
  <Application>Microsoft Macintosh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Lieven Clement</dc:creator>
  <cp:lastModifiedBy>Lieven Clement</cp:lastModifiedBy>
  <cp:revision>6</cp:revision>
  <dcterms:created xsi:type="dcterms:W3CDTF">2025-01-31T12:12:09Z</dcterms:created>
  <dcterms:modified xsi:type="dcterms:W3CDTF">2025-01-31T15:42:23Z</dcterms:modified>
</cp:coreProperties>
</file>