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2" r:id="rId7"/>
    <p:sldId id="258" r:id="rId8"/>
    <p:sldId id="292" r:id="rId9"/>
    <p:sldId id="268" r:id="rId10"/>
    <p:sldId id="272" r:id="rId11"/>
    <p:sldId id="282" r:id="rId12"/>
    <p:sldId id="274" r:id="rId13"/>
    <p:sldId id="278" r:id="rId14"/>
    <p:sldId id="277" r:id="rId15"/>
    <p:sldId id="286" r:id="rId16"/>
    <p:sldId id="279" r:id="rId17"/>
    <p:sldId id="259" r:id="rId18"/>
    <p:sldId id="280" r:id="rId19"/>
    <p:sldId id="281" r:id="rId20"/>
    <p:sldId id="285" r:id="rId21"/>
    <p:sldId id="283" r:id="rId22"/>
    <p:sldId id="269" r:id="rId23"/>
    <p:sldId id="287" r:id="rId24"/>
    <p:sldId id="288" r:id="rId25"/>
    <p:sldId id="289" r:id="rId26"/>
    <p:sldId id="290" r:id="rId27"/>
    <p:sldId id="291" r:id="rId28"/>
    <p:sldId id="265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0704" autoAdjust="0"/>
  </p:normalViewPr>
  <p:slideViewPr>
    <p:cSldViewPr snapToGrid="0">
      <p:cViewPr varScale="1">
        <p:scale>
          <a:sx n="106" d="100"/>
          <a:sy n="106" d="100"/>
        </p:scale>
        <p:origin x="2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60-4997-9224-2F4F60702043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D60-4997-9224-2F4F607020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77.88</c:v>
                </c:pt>
                <c:pt idx="1">
                  <c:v>22.12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0-4997-9224-2F4F607020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Proportion of default </a:t>
            </a:r>
            <a:r>
              <a:rPr lang="en-US" altLang="zh-CN" baseline="0" dirty="0"/>
              <a:t>in each age group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6071</c:v>
                </c:pt>
                <c:pt idx="1">
                  <c:v>6335</c:v>
                </c:pt>
                <c:pt idx="2">
                  <c:v>3207</c:v>
                </c:pt>
                <c:pt idx="3">
                  <c:v>989</c:v>
                </c:pt>
                <c:pt idx="4">
                  <c:v>121</c:v>
                </c:pt>
                <c:pt idx="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A-4285-B294-5E6C4D493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2471</c:v>
                </c:pt>
                <c:pt idx="1">
                  <c:v>2189</c:v>
                </c:pt>
                <c:pt idx="2">
                  <c:v>1399</c:v>
                </c:pt>
                <c:pt idx="3">
                  <c:v>504</c:v>
                </c:pt>
                <c:pt idx="4">
                  <c:v>68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A-4285-B294-5E6C4D493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0.28899999999999998</c:v>
                </c:pt>
                <c:pt idx="1">
                  <c:v>0.25700000000000001</c:v>
                </c:pt>
                <c:pt idx="2">
                  <c:v>0.30399999999999999</c:v>
                </c:pt>
                <c:pt idx="3">
                  <c:v>0.33700000000000002</c:v>
                </c:pt>
                <c:pt idx="4">
                  <c:v>0.35899999999999999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EA-4285-B294-5E6C4D493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028927"/>
        <c:axId val="567028095"/>
      </c:barChart>
      <c:catAx>
        <c:axId val="56702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095"/>
        <c:crosses val="autoZero"/>
        <c:auto val="1"/>
        <c:lblAlgn val="ctr"/>
        <c:lblOffset val="100"/>
        <c:noMultiLvlLbl val="0"/>
      </c:catAx>
      <c:valAx>
        <c:axId val="5670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9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77497539370079E-2"/>
          <c:y val="0.15358020708783174"/>
          <c:w val="0.92122502460629918"/>
          <c:h val="0.7697955973304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Logistic Regression</c:v>
                </c:pt>
                <c:pt idx="1">
                  <c:v>K Neighbors</c:v>
                </c:pt>
                <c:pt idx="2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0.81799999999999995</c:v>
                </c:pt>
                <c:pt idx="1">
                  <c:v>0.73899999999999999</c:v>
                </c:pt>
                <c:pt idx="2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F-4BE5-B308-4DCA64F5D4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028511"/>
        <c:axId val="567023103"/>
      </c:barChart>
      <c:catAx>
        <c:axId val="56702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3103"/>
        <c:crosses val="autoZero"/>
        <c:auto val="1"/>
        <c:lblAlgn val="ctr"/>
        <c:lblOffset val="100"/>
        <c:noMultiLvlLbl val="0"/>
      </c:catAx>
      <c:valAx>
        <c:axId val="56702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Default Predict</a:t>
            </a:r>
            <a:r>
              <a:rPr lang="en-US" altLang="zh-CN" baseline="0" dirty="0"/>
              <a:t> Precision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77497539370079E-2"/>
          <c:y val="0.15358020708783174"/>
          <c:w val="0.92122502460629918"/>
          <c:h val="0.7697955973304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Logistic Regression</c:v>
                </c:pt>
                <c:pt idx="1">
                  <c:v>K Neighbors</c:v>
                </c:pt>
                <c:pt idx="2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0.27</c:v>
                </c:pt>
                <c:pt idx="1">
                  <c:v>0.26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F-4BE5-B308-4DCA64F5D4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028511"/>
        <c:axId val="567023103"/>
      </c:barChart>
      <c:catAx>
        <c:axId val="56702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3103"/>
        <c:crosses val="autoZero"/>
        <c:auto val="1"/>
        <c:lblAlgn val="ctr"/>
        <c:lblOffset val="100"/>
        <c:noMultiLvlLbl val="0"/>
      </c:catAx>
      <c:valAx>
        <c:axId val="56702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21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altLang="zh-CN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altLang="zh-CN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Credit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Guanghong Yi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Descriptive analysis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CEE15245-B0F2-6F6C-565B-DAE35861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96" y="1395896"/>
            <a:ext cx="9355805" cy="47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9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Descriptive analysis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6EBD54E2-7585-D90E-4AEE-BF35C6D1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65018"/>
            <a:ext cx="10056896" cy="51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E43B-6B40-BED4-FF3D-4275414F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31"/>
            <a:ext cx="10515600" cy="1325563"/>
          </a:xfrm>
        </p:spPr>
        <p:txBody>
          <a:bodyPr/>
          <a:lstStyle/>
          <a:p>
            <a:r>
              <a:rPr lang="en-US" altLang="zh-CN" dirty="0"/>
              <a:t>Standardization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BE1EC-B095-BB43-E04D-9F4C37AC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53B4-A773-B377-9246-B057DF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9C6A-EF34-D341-3A23-63C9217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58CE2-2E46-BA6C-202C-9A1ABFE74248}"/>
              </a:ext>
            </a:extLst>
          </p:cNvPr>
          <p:cNvSpPr txBox="1"/>
          <p:nvPr/>
        </p:nvSpPr>
        <p:spPr>
          <a:xfrm>
            <a:off x="838200" y="1519494"/>
            <a:ext cx="803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X_train_scale</a:t>
            </a:r>
            <a:r>
              <a:rPr lang="en-US" altLang="zh-CN" dirty="0"/>
              <a:t> = </a:t>
            </a:r>
            <a:r>
              <a:rPr lang="en-US" altLang="zh-CN" dirty="0" err="1"/>
              <a:t>scaler.fit_transform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X_test_scale</a:t>
            </a:r>
            <a:r>
              <a:rPr lang="en-US" altLang="zh-CN" dirty="0"/>
              <a:t> = </a:t>
            </a:r>
            <a:r>
              <a:rPr lang="en-US" altLang="zh-CN" dirty="0" err="1"/>
              <a:t>scaler.transform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X_train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X_train_scale</a:t>
            </a:r>
            <a:r>
              <a:rPr lang="en-US" altLang="zh-CN" dirty="0"/>
              <a:t>, columns = </a:t>
            </a:r>
            <a:r>
              <a:rPr lang="en-US" altLang="zh-CN" dirty="0" err="1"/>
              <a:t>X_train.columns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X_test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X_test_scale</a:t>
            </a:r>
            <a:r>
              <a:rPr lang="en-US" altLang="zh-CN" dirty="0"/>
              <a:t>, columns = </a:t>
            </a:r>
            <a:r>
              <a:rPr lang="en-US" altLang="zh-CN" dirty="0" err="1"/>
              <a:t>X_test.columns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2F211-5311-7B47-1E75-48D9DD0CCF0A}"/>
              </a:ext>
            </a:extLst>
          </p:cNvPr>
          <p:cNvSpPr txBox="1"/>
          <p:nvPr/>
        </p:nvSpPr>
        <p:spPr>
          <a:xfrm>
            <a:off x="838200" y="1063346"/>
            <a:ext cx="621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Scaling:</a:t>
            </a:r>
          </a:p>
          <a:p>
            <a:endParaRPr lang="zh-CN" altLang="en-US" dirty="0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40A524F8-A48B-78D9-A4FB-6E2309A7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0430"/>
            <a:ext cx="6360193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2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40DF8F75-114D-D59C-9089-0E69A27D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72" y="1347537"/>
            <a:ext cx="7592855" cy="557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1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5" y="1472053"/>
            <a:ext cx="4082142" cy="585788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2694" y="2702452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1800" y="3821751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K Neighborhood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9656" y="4791471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13FD9-45FD-0070-7223-2F73666EEFE0}"/>
              </a:ext>
            </a:extLst>
          </p:cNvPr>
          <p:cNvSpPr txBox="1"/>
          <p:nvPr/>
        </p:nvSpPr>
        <p:spPr>
          <a:xfrm>
            <a:off x="838200" y="2326741"/>
            <a:ext cx="947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1.00    	      0.78	       0.88          14950</a:t>
            </a:r>
          </a:p>
          <a:p>
            <a:r>
              <a:rPr lang="en-US" altLang="zh-CN" dirty="0"/>
              <a:t>1		    0.01           0.62          0.02             50 </a:t>
            </a:r>
          </a:p>
          <a:p>
            <a:r>
              <a:rPr lang="en-US" altLang="zh-CN" dirty="0"/>
              <a:t>Accuracy                                                     0.78           15000</a:t>
            </a:r>
          </a:p>
          <a:p>
            <a:r>
              <a:rPr lang="en-US" altLang="zh-CN" dirty="0"/>
              <a:t>Macro average          0.5            0.70          0.45          15000</a:t>
            </a:r>
          </a:p>
          <a:p>
            <a:r>
              <a:rPr lang="en-US" altLang="zh-CN" dirty="0"/>
              <a:t>Weighted average     1.0            0.78          0.87          15000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Accuracy Score for model: 0.780166666666667</a:t>
            </a:r>
          </a:p>
          <a:p>
            <a:endParaRPr lang="en-US" altLang="zh-CN" dirty="0"/>
          </a:p>
          <a:p>
            <a:r>
              <a:rPr lang="en-US" altLang="zh-CN" dirty="0"/>
              <a:t>Confusion Matrix:</a:t>
            </a:r>
          </a:p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44978-88FA-5E3F-D0AD-B1A4A60C52FD}"/>
              </a:ext>
            </a:extLst>
          </p:cNvPr>
          <p:cNvSpPr txBox="1"/>
          <p:nvPr/>
        </p:nvSpPr>
        <p:spPr>
          <a:xfrm>
            <a:off x="838200" y="1680410"/>
            <a:ext cx="859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</a:t>
            </a:r>
            <a:r>
              <a:rPr lang="en-US" altLang="zh-CN" dirty="0" err="1"/>
              <a:t>defaulters.drop</a:t>
            </a:r>
            <a:r>
              <a:rPr lang="en-US" altLang="zh-CN" dirty="0"/>
              <a:t>(['default payment next </a:t>
            </a:r>
            <a:r>
              <a:rPr lang="en-US" altLang="zh-CN" dirty="0" err="1"/>
              <a:t>month','AGE_BIN</a:t>
            </a:r>
            <a:r>
              <a:rPr lang="en-US" altLang="zh-CN" dirty="0"/>
              <a:t>'], axis=1)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E01D2-FAE9-174D-8EC8-E2DA4810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0429"/>
              </p:ext>
            </p:extLst>
          </p:nvPr>
        </p:nvGraphicFramePr>
        <p:xfrm>
          <a:off x="838200" y="5614670"/>
          <a:ext cx="2548022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74011">
                  <a:extLst>
                    <a:ext uri="{9D8B030D-6E8A-4147-A177-3AD203B41FA5}">
                      <a16:colId xmlns:a16="http://schemas.microsoft.com/office/drawing/2014/main" val="689843903"/>
                    </a:ext>
                  </a:extLst>
                </a:gridCol>
                <a:gridCol w="1274011">
                  <a:extLst>
                    <a:ext uri="{9D8B030D-6E8A-4147-A177-3AD203B41FA5}">
                      <a16:colId xmlns:a16="http://schemas.microsoft.com/office/drawing/2014/main" val="283313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11615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3335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3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85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0.97    	      0.82	       0.89         13736</a:t>
            </a:r>
          </a:p>
          <a:p>
            <a:r>
              <a:rPr lang="en-US" altLang="zh-CN" dirty="0"/>
              <a:t>1		    0.26           0.69         0.38         1264</a:t>
            </a:r>
          </a:p>
          <a:p>
            <a:r>
              <a:rPr lang="en-US" altLang="zh-CN" dirty="0"/>
              <a:t>Accuracy                                                     0.79         15000</a:t>
            </a:r>
          </a:p>
          <a:p>
            <a:r>
              <a:rPr lang="en-US" altLang="zh-CN" dirty="0"/>
              <a:t>Macro average          0.55           0.39        0.54         15000</a:t>
            </a:r>
          </a:p>
          <a:p>
            <a:r>
              <a:rPr lang="en-US" altLang="zh-CN" dirty="0"/>
              <a:t>Weighted average     0.95           0.78        0.86         15000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0.8180</a:t>
            </a:r>
          </a:p>
          <a:p>
            <a:endParaRPr lang="en-US" altLang="zh-CN" dirty="0"/>
          </a:p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Matrix:</a:t>
            </a:r>
            <a:endParaRPr lang="zh-CN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BECBC0-9F69-4F2C-F3A9-724AFAE79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27914"/>
              </p:ext>
            </p:extLst>
          </p:nvPr>
        </p:nvGraphicFramePr>
        <p:xfrm>
          <a:off x="505326" y="5474192"/>
          <a:ext cx="2598822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3870947923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38091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11288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2448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390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874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55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 neighborhoods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85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0.78    	      0.92	       0.85         11678</a:t>
            </a:r>
          </a:p>
          <a:p>
            <a:r>
              <a:rPr lang="en-US" altLang="zh-CN" dirty="0"/>
              <a:t>1		    0.26          0.10          0.14         3322</a:t>
            </a:r>
          </a:p>
          <a:p>
            <a:r>
              <a:rPr lang="en-US" altLang="zh-CN" dirty="0"/>
              <a:t>Accuracy                                                     0.74         15000</a:t>
            </a:r>
          </a:p>
          <a:p>
            <a:r>
              <a:rPr lang="en-US" altLang="zh-CN" dirty="0"/>
              <a:t>Macro average          0.67           0.63         0.64         15000</a:t>
            </a:r>
          </a:p>
          <a:p>
            <a:r>
              <a:rPr lang="en-US" altLang="zh-CN" dirty="0"/>
              <a:t>Weighted average     0.76           0.78         0.76         15000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0.7392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Confusion Matrix: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0F6714-C2F0-619E-F65A-49A9B9DD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8960"/>
              </p:ext>
            </p:extLst>
          </p:nvPr>
        </p:nvGraphicFramePr>
        <p:xfrm>
          <a:off x="505325" y="5474192"/>
          <a:ext cx="2622884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11442">
                  <a:extLst>
                    <a:ext uri="{9D8B030D-6E8A-4147-A177-3AD203B41FA5}">
                      <a16:colId xmlns:a16="http://schemas.microsoft.com/office/drawing/2014/main" val="1850892349"/>
                    </a:ext>
                  </a:extLst>
                </a:gridCol>
                <a:gridCol w="1311442">
                  <a:extLst>
                    <a:ext uri="{9D8B030D-6E8A-4147-A177-3AD203B41FA5}">
                      <a16:colId xmlns:a16="http://schemas.microsoft.com/office/drawing/2014/main" val="272166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10769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909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3003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319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8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4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Random forest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85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0.83    	      0.89	       0.86         11678</a:t>
            </a:r>
          </a:p>
          <a:p>
            <a:r>
              <a:rPr lang="en-US" altLang="zh-CN" dirty="0"/>
              <a:t>1		    0.49           0.36        0.42         3322</a:t>
            </a:r>
          </a:p>
          <a:p>
            <a:r>
              <a:rPr lang="en-US" altLang="zh-CN" dirty="0"/>
              <a:t>Accuracy                                                     0.78         15000</a:t>
            </a:r>
          </a:p>
          <a:p>
            <a:r>
              <a:rPr lang="en-US" altLang="zh-CN" dirty="0"/>
              <a:t>Macro average          0.66           0.63        0.64         15000</a:t>
            </a:r>
          </a:p>
          <a:p>
            <a:r>
              <a:rPr lang="en-US" altLang="zh-CN" dirty="0"/>
              <a:t>Weighted average     0.76           0.78         0.76         15000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0.7781</a:t>
            </a:r>
          </a:p>
          <a:p>
            <a:endParaRPr lang="en-US" altLang="zh-CN" dirty="0"/>
          </a:p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Matrix: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651425-0B7A-764C-A567-C35C21C9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82095"/>
              </p:ext>
            </p:extLst>
          </p:nvPr>
        </p:nvGraphicFramePr>
        <p:xfrm>
          <a:off x="505326" y="5474192"/>
          <a:ext cx="25747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7379">
                  <a:extLst>
                    <a:ext uri="{9D8B030D-6E8A-4147-A177-3AD203B41FA5}">
                      <a16:colId xmlns:a16="http://schemas.microsoft.com/office/drawing/2014/main" val="171818044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75952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10445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1203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2125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1197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8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38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7CC2208-A4B9-A5E7-56D5-471818CE1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680928"/>
              </p:ext>
            </p:extLst>
          </p:nvPr>
        </p:nvGraphicFramePr>
        <p:xfrm>
          <a:off x="1671052" y="539276"/>
          <a:ext cx="8128000" cy="577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435376"/>
            <a:ext cx="3270584" cy="1575987"/>
          </a:xfrm>
        </p:spPr>
        <p:txBody>
          <a:bodyPr/>
          <a:lstStyle/>
          <a:p>
            <a:r>
              <a:rPr lang="en-US" dirty="0"/>
              <a:t>background and the story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2023/4/17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Credit Default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24503-04AB-3308-4A4A-B611A5B673B3}"/>
              </a:ext>
            </a:extLst>
          </p:cNvPr>
          <p:cNvSpPr txBox="1"/>
          <p:nvPr/>
        </p:nvSpPr>
        <p:spPr>
          <a:xfrm>
            <a:off x="1333499" y="2011363"/>
            <a:ext cx="49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2006, Taiwan Financial Supervisory Commission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407A0-E51B-24D3-DE8B-2584FF0FB236}"/>
              </a:ext>
            </a:extLst>
          </p:cNvPr>
          <p:cNvSpPr txBox="1"/>
          <p:nvPr/>
        </p:nvSpPr>
        <p:spPr>
          <a:xfrm>
            <a:off x="1333499" y="2380695"/>
            <a:ext cx="40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enorite (Body)"/>
              </a:rPr>
              <a:t>$4.93 billion worth of bad loans</a:t>
            </a: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enorite (Body)"/>
              </a:rPr>
              <a:t>$3.49 billion from credit card loans</a:t>
            </a:r>
          </a:p>
          <a:p>
            <a:r>
              <a:rPr lang="en-US" altLang="zh-CN" dirty="0">
                <a:solidFill>
                  <a:schemeClr val="bg1"/>
                </a:solidFill>
                <a:latin typeface="Tenorite (Body)"/>
              </a:rPr>
              <a:t>$1.44 billion from cash card loans</a:t>
            </a:r>
            <a:endParaRPr lang="en-US" altLang="zh-CN" b="0" i="0" dirty="0">
              <a:solidFill>
                <a:schemeClr val="bg1"/>
              </a:solidFill>
              <a:effectLst/>
              <a:latin typeface="Tenorite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4DA8F-A5DF-64CA-73AA-B9546F48CB96}"/>
              </a:ext>
            </a:extLst>
          </p:cNvPr>
          <p:cNvSpPr txBox="1"/>
          <p:nvPr/>
        </p:nvSpPr>
        <p:spPr>
          <a:xfrm>
            <a:off x="1333499" y="3304025"/>
            <a:ext cx="4018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Taiwan Credit Crisis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Reason: Give out too much credit in order to stimulate business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7CC2208-A4B9-A5E7-56D5-471818CE1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816326"/>
              </p:ext>
            </p:extLst>
          </p:nvPr>
        </p:nvGraphicFramePr>
        <p:xfrm>
          <a:off x="1671052" y="539276"/>
          <a:ext cx="8128000" cy="577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45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779" y="2571235"/>
            <a:ext cx="6112041" cy="1715531"/>
          </a:xfrm>
        </p:spPr>
        <p:txBody>
          <a:bodyPr rtlCol="0"/>
          <a:lstStyle/>
          <a:p>
            <a:pPr rtl="0"/>
            <a:r>
              <a:rPr lang="en-US" altLang="zh-CN" dirty="0">
                <a:latin typeface="+mj-lt"/>
              </a:rPr>
              <a:t>Feature engineering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1183-BCE6-F944-DB92-169C41A5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engineering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C32D-E8AC-5EEC-1514-2D85A383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2099-0968-17A2-64FF-AA2B0F6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0791-D76E-3F7B-5751-07A081BA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926A-4ED9-9829-959B-BA593B5F044F}"/>
              </a:ext>
            </a:extLst>
          </p:cNvPr>
          <p:cNvSpPr txBox="1"/>
          <p:nvPr/>
        </p:nvSpPr>
        <p:spPr>
          <a:xfrm>
            <a:off x="872289" y="1151524"/>
            <a:ext cx="10447421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Some Intuitions: </a:t>
            </a:r>
          </a:p>
          <a:p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Initial Score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To clients that are pay duly for one month, credit score increase, increase more for two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To clients that are pay default, credit score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The slope of reward is decreasing, while the slope of punishment is increasing strategically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If bill amount is high and client pay back the bill, credit score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If bill amount is high and client pay back at least majority of it, credit score increase a little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If bill amount has a large proportion of given credit limit, credit score decrease (bias but useful)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For young people(less than 26) who has little credit limit, credit score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/>
              <a:t>For high educated people(higher than bachelor) who has little credit limit, credit score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Random forest with credit score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1024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‘PAY_1’, ‘Credit Score’]]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0.84    	      0.92	       0.88         11678</a:t>
            </a:r>
          </a:p>
          <a:p>
            <a:r>
              <a:rPr lang="en-US" altLang="zh-CN" dirty="0"/>
              <a:t>1		    0.57           0.40        0.47         3322</a:t>
            </a:r>
          </a:p>
          <a:p>
            <a:r>
              <a:rPr lang="en-US" altLang="zh-CN" dirty="0"/>
              <a:t>Accuracy                                                     0.80         15000</a:t>
            </a:r>
          </a:p>
          <a:p>
            <a:r>
              <a:rPr lang="en-US" altLang="zh-CN" dirty="0"/>
              <a:t>Macro average          0.71           0.66        0.67         15000</a:t>
            </a:r>
          </a:p>
          <a:p>
            <a:r>
              <a:rPr lang="en-US" altLang="zh-CN" dirty="0"/>
              <a:t>Weighted average     0.78           0.80         0.79         15000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0.8087</a:t>
            </a:r>
          </a:p>
          <a:p>
            <a:endParaRPr lang="en-US" altLang="zh-CN" dirty="0"/>
          </a:p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Matrix: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651425-0B7A-764C-A567-C35C21C9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88305"/>
              </p:ext>
            </p:extLst>
          </p:nvPr>
        </p:nvGraphicFramePr>
        <p:xfrm>
          <a:off x="505326" y="5474192"/>
          <a:ext cx="25747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7379">
                  <a:extLst>
                    <a:ext uri="{9D8B030D-6E8A-4147-A177-3AD203B41FA5}">
                      <a16:colId xmlns:a16="http://schemas.microsoft.com/office/drawing/2014/main" val="171818044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75952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10698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980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1315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8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31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3AC4-0F63-B3C8-6B04-1E170BA9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41" y="149971"/>
            <a:ext cx="8421688" cy="1325563"/>
          </a:xfrm>
        </p:spPr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5397-A8AA-3DCE-6B0E-0AAE98FF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3021" y="1004837"/>
            <a:ext cx="3924300" cy="823912"/>
          </a:xfrm>
        </p:spPr>
        <p:txBody>
          <a:bodyPr/>
          <a:lstStyle/>
          <a:p>
            <a:r>
              <a:rPr lang="en-US" altLang="zh-CN" dirty="0"/>
              <a:t>Without Credit Score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5A89D-24DF-434D-CCAB-220ED293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16396" y="1063578"/>
            <a:ext cx="3943627" cy="823912"/>
          </a:xfrm>
        </p:spPr>
        <p:txBody>
          <a:bodyPr/>
          <a:lstStyle/>
          <a:p>
            <a:r>
              <a:rPr lang="en-US" altLang="zh-CN" dirty="0"/>
              <a:t>After Credit Score</a:t>
            </a:r>
            <a:endParaRPr lang="zh-CN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0CACC-D470-34BC-BBCA-AA5A47E3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68328-3CFD-B6FA-C1BA-5C107D7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B741A-15D5-A81E-F787-0031FEFE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AFEB4C-295C-7925-B38C-DDDECB3E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13955"/>
              </p:ext>
            </p:extLst>
          </p:nvPr>
        </p:nvGraphicFramePr>
        <p:xfrm>
          <a:off x="7349985" y="2228928"/>
          <a:ext cx="4064000" cy="111252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59913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127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for 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9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for 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Score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0.8087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1835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C3A5286-52E5-98AE-1685-A3BFBD780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80789"/>
              </p:ext>
            </p:extLst>
          </p:nvPr>
        </p:nvGraphicFramePr>
        <p:xfrm>
          <a:off x="2006600" y="2247162"/>
          <a:ext cx="4064000" cy="111252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59913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127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for 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9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for 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0.49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Accuracy Score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0.7781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18358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DD6CF08A-BA2E-D428-D798-05BB5D2F5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64991"/>
              </p:ext>
            </p:extLst>
          </p:nvPr>
        </p:nvGraphicFramePr>
        <p:xfrm>
          <a:off x="7349985" y="4094842"/>
          <a:ext cx="25747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7379">
                  <a:extLst>
                    <a:ext uri="{9D8B030D-6E8A-4147-A177-3AD203B41FA5}">
                      <a16:colId xmlns:a16="http://schemas.microsoft.com/office/drawing/2014/main" val="171818044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75952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10698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980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1315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81454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CF5628E-0025-FF1B-ECD9-FE2B86B0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90741"/>
              </p:ext>
            </p:extLst>
          </p:nvPr>
        </p:nvGraphicFramePr>
        <p:xfrm>
          <a:off x="2006600" y="4094842"/>
          <a:ext cx="25747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7379">
                  <a:extLst>
                    <a:ext uri="{9D8B030D-6E8A-4147-A177-3AD203B41FA5}">
                      <a16:colId xmlns:a16="http://schemas.microsoft.com/office/drawing/2014/main" val="171818044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75952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10445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1203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2125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1197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8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4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321758-3642-B707-164D-3590A92F02E1}"/>
              </a:ext>
            </a:extLst>
          </p:cNvPr>
          <p:cNvSpPr txBox="1">
            <a:spLocks/>
          </p:cNvSpPr>
          <p:nvPr/>
        </p:nvSpPr>
        <p:spPr>
          <a:xfrm>
            <a:off x="4810124" y="2962275"/>
            <a:ext cx="6696075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/>
            </a:b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1CB0A-8AA4-E9C9-1693-53FB59889CD4}"/>
              </a:ext>
            </a:extLst>
          </p:cNvPr>
          <p:cNvSpPr txBox="1"/>
          <p:nvPr/>
        </p:nvSpPr>
        <p:spPr>
          <a:xfrm>
            <a:off x="4510086" y="726738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Yeh, &amp; Lien, C. (2009). The comparisons of data mining techniques for the predictive accuracy of probability of default of credit card clients. Expert Systems with Applications, 36(2), 2473–2480. https://doi.org/10.1016/j.eswa.2007.12.020</a:t>
            </a:r>
          </a:p>
          <a:p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8562A0-3CEF-C621-44B1-8209A367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6" y="2241550"/>
            <a:ext cx="41697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Guanghong Yi</a:t>
            </a:r>
          </a:p>
          <a:p>
            <a:r>
              <a:rPr lang="en-US" dirty="0"/>
              <a:t>Guanghong.yi@uconn.edu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altLang="zh-CN" dirty="0"/>
              <a:t>Predict default payment next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721"/>
            <a:ext cx="3964619" cy="670928"/>
          </a:xfrm>
        </p:spPr>
        <p:txBody>
          <a:bodyPr>
            <a:normAutofit/>
          </a:bodyPr>
          <a:lstStyle/>
          <a:p>
            <a:r>
              <a:rPr lang="en-US" dirty="0"/>
              <a:t>About dataset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0073522-17DC-2457-4924-520AF2E6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8" y="3708551"/>
            <a:ext cx="766752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35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9FA5F-7F59-1230-D867-E8AEA3FF32A3}"/>
              </a:ext>
            </a:extLst>
          </p:cNvPr>
          <p:cNvSpPr txBox="1"/>
          <p:nvPr/>
        </p:nvSpPr>
        <p:spPr>
          <a:xfrm>
            <a:off x="798392" y="1969613"/>
            <a:ext cx="496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Amount: 30000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11B51-A700-FA0F-C172-4299FA3A223E}"/>
              </a:ext>
            </a:extLst>
          </p:cNvPr>
          <p:cNvSpPr txBox="1"/>
          <p:nvPr/>
        </p:nvSpPr>
        <p:spPr>
          <a:xfrm>
            <a:off x="798392" y="2338945"/>
            <a:ext cx="6697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Categories:</a:t>
            </a:r>
          </a:p>
          <a:p>
            <a:r>
              <a:rPr lang="en-US" altLang="zh-CN" dirty="0"/>
              <a:t>ID</a:t>
            </a:r>
          </a:p>
          <a:p>
            <a:r>
              <a:rPr lang="en-US" altLang="zh-CN" dirty="0"/>
              <a:t>Limit Balance</a:t>
            </a:r>
          </a:p>
          <a:p>
            <a:r>
              <a:rPr lang="en-US" altLang="zh-CN" dirty="0"/>
              <a:t>Sex</a:t>
            </a:r>
          </a:p>
          <a:p>
            <a:r>
              <a:rPr lang="en-US" altLang="zh-CN" dirty="0"/>
              <a:t>Education</a:t>
            </a:r>
          </a:p>
          <a:p>
            <a:r>
              <a:rPr lang="en-US" altLang="zh-CN" dirty="0"/>
              <a:t>Marriage</a:t>
            </a:r>
          </a:p>
          <a:p>
            <a:r>
              <a:rPr lang="en-US" altLang="zh-CN" dirty="0"/>
              <a:t>Age</a:t>
            </a:r>
          </a:p>
          <a:p>
            <a:r>
              <a:rPr lang="en-US" altLang="zh-CN" dirty="0"/>
              <a:t>Repayment Status (from April to September 2005)</a:t>
            </a:r>
          </a:p>
          <a:p>
            <a:r>
              <a:rPr lang="en-US" altLang="zh-CN" dirty="0"/>
              <a:t>Amount of bill statement (from April to September 2005)</a:t>
            </a:r>
          </a:p>
          <a:p>
            <a:r>
              <a:rPr lang="en-US" altLang="zh-CN" dirty="0"/>
              <a:t>Amount of previous payment (from April to September 2005)</a:t>
            </a:r>
          </a:p>
          <a:p>
            <a:r>
              <a:rPr lang="en-US" altLang="zh-CN" dirty="0"/>
              <a:t>Default payment next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8496D-DF2D-A318-BEA7-DF930968C8D9}"/>
              </a:ext>
            </a:extLst>
          </p:cNvPr>
          <p:cNvSpPr txBox="1"/>
          <p:nvPr/>
        </p:nvSpPr>
        <p:spPr>
          <a:xfrm>
            <a:off x="838199" y="1207406"/>
            <a:ext cx="745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Payment data given by an important bank in Taiwan(a cash and credit card issuer) from April 2005 to September 2005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BE06-42F0-0395-A58E-89E91F16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FDF0E-A50F-9B90-38F1-F4153950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6D8A5-90F7-B88A-C379-F32977D8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1FD8D-34F6-012F-85E1-178410D1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DB471E8-B6C1-4CA4-CABF-9E698CCE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75119"/>
              </p:ext>
            </p:extLst>
          </p:nvPr>
        </p:nvGraphicFramePr>
        <p:xfrm>
          <a:off x="838200" y="1690688"/>
          <a:ext cx="10186740" cy="4079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1697790">
                  <a:extLst>
                    <a:ext uri="{9D8B030D-6E8A-4147-A177-3AD203B41FA5}">
                      <a16:colId xmlns:a16="http://schemas.microsoft.com/office/drawing/2014/main" val="4037323470"/>
                    </a:ext>
                  </a:extLst>
                </a:gridCol>
                <a:gridCol w="1697790">
                  <a:extLst>
                    <a:ext uri="{9D8B030D-6E8A-4147-A177-3AD203B41FA5}">
                      <a16:colId xmlns:a16="http://schemas.microsoft.com/office/drawing/2014/main" val="4264823545"/>
                    </a:ext>
                  </a:extLst>
                </a:gridCol>
                <a:gridCol w="1697790">
                  <a:extLst>
                    <a:ext uri="{9D8B030D-6E8A-4147-A177-3AD203B41FA5}">
                      <a16:colId xmlns:a16="http://schemas.microsoft.com/office/drawing/2014/main" val="3723836843"/>
                    </a:ext>
                  </a:extLst>
                </a:gridCol>
                <a:gridCol w="1697790">
                  <a:extLst>
                    <a:ext uri="{9D8B030D-6E8A-4147-A177-3AD203B41FA5}">
                      <a16:colId xmlns:a16="http://schemas.microsoft.com/office/drawing/2014/main" val="136349957"/>
                    </a:ext>
                  </a:extLst>
                </a:gridCol>
                <a:gridCol w="1697790">
                  <a:extLst>
                    <a:ext uri="{9D8B030D-6E8A-4147-A177-3AD203B41FA5}">
                      <a16:colId xmlns:a16="http://schemas.microsoft.com/office/drawing/2014/main" val="3941398"/>
                    </a:ext>
                  </a:extLst>
                </a:gridCol>
                <a:gridCol w="1697790">
                  <a:extLst>
                    <a:ext uri="{9D8B030D-6E8A-4147-A177-3AD203B41FA5}">
                      <a16:colId xmlns:a16="http://schemas.microsoft.com/office/drawing/2014/main" val="298681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LIMIT_BAL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7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EDUCATION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7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MARRIAGE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4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7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5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BILL_LIMIT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19131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5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PAY_AMT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679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0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61137417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Descriptive analysis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435564992"/>
              </p:ext>
            </p:extLst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3738448-A34F-32F4-6F91-33D5E80A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00238"/>
            <a:ext cx="11315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Descriptive analysis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4" name="Chart Placeholder 13">
            <a:extLst>
              <a:ext uri="{FF2B5EF4-FFF2-40B4-BE49-F238E27FC236}">
                <a16:creationId xmlns:a16="http://schemas.microsoft.com/office/drawing/2014/main" id="{B1DE472C-F342-DE9D-884A-7CC2049F5B3A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24439526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84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Descriptive analysis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2023/4/17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5"/>
            <a:ext cx="4114800" cy="365125"/>
          </a:xfrm>
        </p:spPr>
        <p:txBody>
          <a:bodyPr/>
          <a:lstStyle/>
          <a:p>
            <a:r>
              <a:rPr lang="en-US" altLang="zh-CN" dirty="0"/>
              <a:t>Credit Default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DFDC76C6-8095-3621-9DE3-214BDEE8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84" y="1410837"/>
            <a:ext cx="9307429" cy="52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3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{48209CE0-6ABD-4EE0-B6A2-6A187D5ADBF7}tf67328976_win32</Template>
  <TotalTime>1556</TotalTime>
  <Words>1221</Words>
  <Application>Microsoft Office PowerPoint</Application>
  <PresentationFormat>Widescreen</PresentationFormat>
  <Paragraphs>332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Microsoft YaHei UI</vt:lpstr>
      <vt:lpstr>Tenorite (Body)</vt:lpstr>
      <vt:lpstr>Arial</vt:lpstr>
      <vt:lpstr>Calibri</vt:lpstr>
      <vt:lpstr>Tenorite</vt:lpstr>
      <vt:lpstr>Office Theme</vt:lpstr>
      <vt:lpstr>Credit default prediction</vt:lpstr>
      <vt:lpstr>background and the story</vt:lpstr>
      <vt:lpstr>PRIMARY GOALS</vt:lpstr>
      <vt:lpstr>About dataset  </vt:lpstr>
      <vt:lpstr>Dataset 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Standardization</vt:lpstr>
      <vt:lpstr>Correlation matrix</vt:lpstr>
      <vt:lpstr>algorithms</vt:lpstr>
      <vt:lpstr>Logistic regression</vt:lpstr>
      <vt:lpstr>Logistic regression</vt:lpstr>
      <vt:lpstr>K neighborhoods</vt:lpstr>
      <vt:lpstr>Random forest</vt:lpstr>
      <vt:lpstr>PowerPoint Presentation</vt:lpstr>
      <vt:lpstr>PowerPoint Presentation</vt:lpstr>
      <vt:lpstr>Feature engineering</vt:lpstr>
      <vt:lpstr>Feature engineering</vt:lpstr>
      <vt:lpstr>Random forest with credit score</vt:lpstr>
      <vt:lpstr>comparison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prediction</dc:title>
  <dc:creator>Yi, Guanghong</dc:creator>
  <cp:lastModifiedBy>Yi, Guanghong</cp:lastModifiedBy>
  <cp:revision>9</cp:revision>
  <dcterms:created xsi:type="dcterms:W3CDTF">2022-12-07T20:34:34Z</dcterms:created>
  <dcterms:modified xsi:type="dcterms:W3CDTF">2023-04-17T16:11:48Z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