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82" r:id="rId11"/>
    <p:sldId id="274" r:id="rId12"/>
    <p:sldId id="275" r:id="rId13"/>
    <p:sldId id="276" r:id="rId14"/>
    <p:sldId id="277" r:id="rId15"/>
    <p:sldId id="278" r:id="rId16"/>
    <p:sldId id="286" r:id="rId17"/>
    <p:sldId id="279" r:id="rId18"/>
    <p:sldId id="259" r:id="rId19"/>
    <p:sldId id="280" r:id="rId20"/>
    <p:sldId id="281" r:id="rId21"/>
    <p:sldId id="283" r:id="rId22"/>
    <p:sldId id="285" r:id="rId23"/>
    <p:sldId id="269" r:id="rId24"/>
    <p:sldId id="265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60-4997-9224-2F4F60702043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D60-4997-9224-2F4F607020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77.88</c:v>
                </c:pt>
                <c:pt idx="1">
                  <c:v>22.12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60-4997-9224-2F4F607020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377497539370079E-2"/>
          <c:y val="0.15358020708783174"/>
          <c:w val="0.92122502460629918"/>
          <c:h val="0.7697955973304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Logistic Regression</c:v>
                </c:pt>
                <c:pt idx="1">
                  <c:v>K Neighbors</c:v>
                </c:pt>
                <c:pt idx="2">
                  <c:v>Random Forest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0.79200000000000004</c:v>
                </c:pt>
                <c:pt idx="1">
                  <c:v>0.74399999999999999</c:v>
                </c:pt>
                <c:pt idx="2">
                  <c:v>0.77900000000000003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F-4BE5-B308-4DCA64F5D4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028511"/>
        <c:axId val="567023103"/>
      </c:barChart>
      <c:catAx>
        <c:axId val="56702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3103"/>
        <c:crosses val="autoZero"/>
        <c:auto val="1"/>
        <c:lblAlgn val="ctr"/>
        <c:lblOffset val="100"/>
        <c:noMultiLvlLbl val="0"/>
      </c:catAx>
      <c:valAx>
        <c:axId val="56702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Proportion of default </a:t>
            </a:r>
            <a:r>
              <a:rPr lang="en-US" altLang="zh-CN" baseline="0" dirty="0"/>
              <a:t>in each age group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6071</c:v>
                </c:pt>
                <c:pt idx="1">
                  <c:v>6335</c:v>
                </c:pt>
                <c:pt idx="2">
                  <c:v>3207</c:v>
                </c:pt>
                <c:pt idx="3">
                  <c:v>989</c:v>
                </c:pt>
                <c:pt idx="4">
                  <c:v>121</c:v>
                </c:pt>
                <c:pt idx="5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A-4285-B294-5E6C4D4935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2471</c:v>
                </c:pt>
                <c:pt idx="1">
                  <c:v>2189</c:v>
                </c:pt>
                <c:pt idx="2">
                  <c:v>1399</c:v>
                </c:pt>
                <c:pt idx="3">
                  <c:v>504</c:v>
                </c:pt>
                <c:pt idx="4">
                  <c:v>68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EA-4285-B294-5E6C4D4935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0.28899999999999998</c:v>
                </c:pt>
                <c:pt idx="1">
                  <c:v>0.25700000000000001</c:v>
                </c:pt>
                <c:pt idx="2">
                  <c:v>0.30399999999999999</c:v>
                </c:pt>
                <c:pt idx="3">
                  <c:v>0.33700000000000002</c:v>
                </c:pt>
                <c:pt idx="4">
                  <c:v>0.35899999999999999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EA-4285-B294-5E6C4D493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028927"/>
        <c:axId val="567028095"/>
      </c:barChart>
      <c:catAx>
        <c:axId val="56702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8095"/>
        <c:crosses val="autoZero"/>
        <c:auto val="1"/>
        <c:lblAlgn val="ctr"/>
        <c:lblOffset val="100"/>
        <c:noMultiLvlLbl val="0"/>
      </c:catAx>
      <c:valAx>
        <c:axId val="5670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0289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Default Payment Next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97950271"/>
        <c:axId val="1897949855"/>
      </c:barChart>
      <c:catAx>
        <c:axId val="18979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49855"/>
        <c:crosses val="autoZero"/>
        <c:auto val="1"/>
        <c:lblAlgn val="ctr"/>
        <c:lblOffset val="100"/>
        <c:noMultiLvlLbl val="0"/>
      </c:catAx>
      <c:valAx>
        <c:axId val="18979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79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altLang="zh-CN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altLang="zh-CN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Credit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Guanghong Yi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E10980E8-201D-4ECC-AA5B-A6C990B4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097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6EBD54E2-7585-D90E-4AEE-BF35C6D1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65018"/>
            <a:ext cx="10056896" cy="51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CEE15245-B0F2-6F6C-565B-DAE35861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96" y="1395896"/>
            <a:ext cx="9355805" cy="47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9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E43B-6B40-BED4-FF3D-4275414F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31"/>
            <a:ext cx="10515600" cy="1325563"/>
          </a:xfrm>
        </p:spPr>
        <p:txBody>
          <a:bodyPr/>
          <a:lstStyle/>
          <a:p>
            <a:r>
              <a:rPr lang="en-US" altLang="zh-CN" dirty="0"/>
              <a:t>Standardization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BE1EC-B095-BB43-E04D-9F4C37AC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D53B4-A773-B377-9246-B057DF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9C6A-EF34-D341-3A23-63C92178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58CE2-2E46-BA6C-202C-9A1ABFE74248}"/>
              </a:ext>
            </a:extLst>
          </p:cNvPr>
          <p:cNvSpPr txBox="1"/>
          <p:nvPr/>
        </p:nvSpPr>
        <p:spPr>
          <a:xfrm>
            <a:off x="838200" y="1519494"/>
            <a:ext cx="8037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Scalar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X_train_scale</a:t>
            </a:r>
            <a:r>
              <a:rPr lang="en-US" altLang="zh-CN" dirty="0"/>
              <a:t> = </a:t>
            </a:r>
            <a:r>
              <a:rPr lang="en-US" altLang="zh-CN" dirty="0" err="1"/>
              <a:t>scaler.fit_transform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X_test_scale</a:t>
            </a:r>
            <a:r>
              <a:rPr lang="en-US" altLang="zh-CN" dirty="0"/>
              <a:t> = </a:t>
            </a:r>
            <a:r>
              <a:rPr lang="en-US" altLang="zh-CN" dirty="0" err="1"/>
              <a:t>scaler.transform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X_train</a:t>
            </a:r>
            <a:r>
              <a:rPr lang="en-US" altLang="zh-CN" dirty="0"/>
              <a:t>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X_train_scale</a:t>
            </a:r>
            <a:r>
              <a:rPr lang="en-US" altLang="zh-CN" dirty="0"/>
              <a:t>, columns = </a:t>
            </a:r>
            <a:r>
              <a:rPr lang="en-US" altLang="zh-CN" dirty="0" err="1"/>
              <a:t>X_train.columns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X_test</a:t>
            </a:r>
            <a:r>
              <a:rPr lang="en-US" altLang="zh-CN" dirty="0"/>
              <a:t>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X_test_scale</a:t>
            </a:r>
            <a:r>
              <a:rPr lang="en-US" altLang="zh-CN" dirty="0"/>
              <a:t>, columns = </a:t>
            </a:r>
            <a:r>
              <a:rPr lang="en-US" altLang="zh-CN" dirty="0" err="1"/>
              <a:t>X_test.columns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2F211-5311-7B47-1E75-48D9DD0CCF0A}"/>
              </a:ext>
            </a:extLst>
          </p:cNvPr>
          <p:cNvSpPr txBox="1"/>
          <p:nvPr/>
        </p:nvSpPr>
        <p:spPr>
          <a:xfrm>
            <a:off x="838200" y="1063346"/>
            <a:ext cx="621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Scaling:</a:t>
            </a:r>
          </a:p>
          <a:p>
            <a:endParaRPr lang="zh-CN" altLang="en-US" dirty="0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40A524F8-A48B-78D9-A4FB-6E2309A7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0430"/>
            <a:ext cx="6360193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2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40DF8F75-114D-D59C-9089-0E69A27D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72" y="1347537"/>
            <a:ext cx="7592855" cy="557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1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45" y="1472053"/>
            <a:ext cx="4082142" cy="585788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2694" y="2702452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11800" y="3821751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K Neighbors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9656" y="4791471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13FD9-45FD-0070-7223-2F73666EEFE0}"/>
              </a:ext>
            </a:extLst>
          </p:cNvPr>
          <p:cNvSpPr txBox="1"/>
          <p:nvPr/>
        </p:nvSpPr>
        <p:spPr>
          <a:xfrm>
            <a:off x="838200" y="2326741"/>
            <a:ext cx="9476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1.0    	      0.78	       0.88          5998</a:t>
            </a:r>
          </a:p>
          <a:p>
            <a:r>
              <a:rPr lang="en-US" altLang="zh-CN" dirty="0"/>
              <a:t>1		    0.0            0.00          0.00             2 </a:t>
            </a:r>
          </a:p>
          <a:p>
            <a:r>
              <a:rPr lang="en-US" altLang="zh-CN" dirty="0"/>
              <a:t>Accuracy                                                     0.78           6000</a:t>
            </a:r>
          </a:p>
          <a:p>
            <a:r>
              <a:rPr lang="en-US" altLang="zh-CN" dirty="0"/>
              <a:t>Macro average          0.5            0.39          0.44          6000</a:t>
            </a:r>
          </a:p>
          <a:p>
            <a:r>
              <a:rPr lang="en-US" altLang="zh-CN" dirty="0"/>
              <a:t>Weighted average     1.0            0.78          0.88          6000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0.780166666666667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44978-88FA-5E3F-D0AD-B1A4A60C52FD}"/>
              </a:ext>
            </a:extLst>
          </p:cNvPr>
          <p:cNvSpPr txBox="1"/>
          <p:nvPr/>
        </p:nvSpPr>
        <p:spPr>
          <a:xfrm>
            <a:off x="838200" y="1680410"/>
            <a:ext cx="859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</a:t>
            </a:r>
            <a:r>
              <a:rPr lang="en-US" altLang="zh-CN" dirty="0" err="1"/>
              <a:t>defaulters.drop</a:t>
            </a:r>
            <a:r>
              <a:rPr lang="en-US" altLang="zh-CN" dirty="0"/>
              <a:t>(['default payment next </a:t>
            </a:r>
            <a:r>
              <a:rPr lang="en-US" altLang="zh-CN" dirty="0" err="1"/>
              <a:t>month','AGE_BIN</a:t>
            </a:r>
            <a:r>
              <a:rPr lang="en-US" altLang="zh-CN" dirty="0"/>
              <a:t>'], axis=1)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</p:txBody>
      </p:sp>
    </p:spTree>
    <p:extLst>
      <p:ext uri="{BB962C8B-B14F-4D97-AF65-F5344CB8AC3E}">
        <p14:creationId xmlns:p14="http://schemas.microsoft.com/office/powerpoint/2010/main" val="300953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5B5E-8E3A-3D6B-CC19-B8C8356860E0}"/>
              </a:ext>
            </a:extLst>
          </p:cNvPr>
          <p:cNvSpPr txBox="1"/>
          <p:nvPr/>
        </p:nvSpPr>
        <p:spPr>
          <a:xfrm>
            <a:off x="505326" y="1548063"/>
            <a:ext cx="85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defaulters. [[‘SEX’ , ‘MARRIAGE’ , ‘AGE’ , ‘BILL_AMT1’ , ‘Education’ , ‘PAY_1’]]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170E6-E316-7CB8-22A9-0CA001B077AE}"/>
              </a:ext>
            </a:extLst>
          </p:cNvPr>
          <p:cNvSpPr txBox="1"/>
          <p:nvPr/>
        </p:nvSpPr>
        <p:spPr>
          <a:xfrm>
            <a:off x="505326" y="2471393"/>
            <a:ext cx="7852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0.99    	      0.79	       0.88         5784</a:t>
            </a:r>
          </a:p>
          <a:p>
            <a:r>
              <a:rPr lang="en-US" altLang="zh-CN" dirty="0"/>
              <a:t>1		    0.11           0.70         0.18         216</a:t>
            </a:r>
          </a:p>
          <a:p>
            <a:r>
              <a:rPr lang="en-US" altLang="zh-CN" dirty="0"/>
              <a:t>Accuracy                                                     0.79         6000</a:t>
            </a:r>
          </a:p>
          <a:p>
            <a:r>
              <a:rPr lang="en-US" altLang="zh-CN" dirty="0"/>
              <a:t>Macro average          0.55           0.39        0.54         6000</a:t>
            </a:r>
          </a:p>
          <a:p>
            <a:r>
              <a:rPr lang="en-US" altLang="zh-CN" dirty="0"/>
              <a:t>Weighted average     0.95           0.78        0.86         6000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0.792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5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 Neighbors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5B5E-8E3A-3D6B-CC19-B8C8356860E0}"/>
              </a:ext>
            </a:extLst>
          </p:cNvPr>
          <p:cNvSpPr txBox="1"/>
          <p:nvPr/>
        </p:nvSpPr>
        <p:spPr>
          <a:xfrm>
            <a:off x="505326" y="1548063"/>
            <a:ext cx="85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defaulters. [[‘SEX’ , ‘MARRIAGE’ , ‘AGE’ , ‘BILL_AMT1’ , ‘Education’ , ‘PAY_1’]]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170E6-E316-7CB8-22A9-0CA001B077AE}"/>
              </a:ext>
            </a:extLst>
          </p:cNvPr>
          <p:cNvSpPr txBox="1"/>
          <p:nvPr/>
        </p:nvSpPr>
        <p:spPr>
          <a:xfrm>
            <a:off x="505326" y="2471393"/>
            <a:ext cx="7852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0.78    	      0.93	       0.88         5784</a:t>
            </a:r>
          </a:p>
          <a:p>
            <a:r>
              <a:rPr lang="en-US" altLang="zh-CN" dirty="0"/>
              <a:t>1		    0.29           0.10         0.18         216</a:t>
            </a:r>
          </a:p>
          <a:p>
            <a:r>
              <a:rPr lang="en-US" altLang="zh-CN" dirty="0"/>
              <a:t>Accuracy                                                     0.74         6000</a:t>
            </a:r>
          </a:p>
          <a:p>
            <a:r>
              <a:rPr lang="en-US" altLang="zh-CN" dirty="0"/>
              <a:t>Macro average          0.54           0.52        0.50         6000</a:t>
            </a:r>
          </a:p>
          <a:p>
            <a:r>
              <a:rPr lang="en-US" altLang="zh-CN" dirty="0"/>
              <a:t>Weighted average     0.67           0.74         0.69         6000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0.744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38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5B5E-8E3A-3D6B-CC19-B8C8356860E0}"/>
              </a:ext>
            </a:extLst>
          </p:cNvPr>
          <p:cNvSpPr txBox="1"/>
          <p:nvPr/>
        </p:nvSpPr>
        <p:spPr>
          <a:xfrm>
            <a:off x="505326" y="1548063"/>
            <a:ext cx="85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df_X</a:t>
            </a:r>
            <a:r>
              <a:rPr lang="en-US" altLang="zh-CN" dirty="0"/>
              <a:t> = defaulters. [[‘SEX’ , ‘MARRIAGE’ , ‘AGE’ , ‘BILL_AMT1’ , ‘Education’ , ‘PAY_1’]]</a:t>
            </a:r>
          </a:p>
          <a:p>
            <a:r>
              <a:rPr lang="en-US" altLang="zh-CN" dirty="0" err="1"/>
              <a:t>df_y</a:t>
            </a:r>
            <a:r>
              <a:rPr lang="en-US" altLang="zh-CN" dirty="0"/>
              <a:t> = defaulters['default payment next month']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170E6-E316-7CB8-22A9-0CA001B077AE}"/>
              </a:ext>
            </a:extLst>
          </p:cNvPr>
          <p:cNvSpPr txBox="1"/>
          <p:nvPr/>
        </p:nvSpPr>
        <p:spPr>
          <a:xfrm>
            <a:off x="505326" y="2471393"/>
            <a:ext cx="7852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Precision	    Recall    F1-Score    Support</a:t>
            </a:r>
          </a:p>
          <a:p>
            <a:r>
              <a:rPr lang="en-US" altLang="zh-CN" dirty="0"/>
              <a:t>0		    0.83    	      0.90	       0.86         4663</a:t>
            </a:r>
          </a:p>
          <a:p>
            <a:r>
              <a:rPr lang="en-US" altLang="zh-CN" dirty="0"/>
              <a:t>1		    0.50          0.36          0.48         1337</a:t>
            </a:r>
          </a:p>
          <a:p>
            <a:r>
              <a:rPr lang="en-US" altLang="zh-CN" dirty="0"/>
              <a:t>Accuracy                                                     0.74         6000</a:t>
            </a:r>
          </a:p>
          <a:p>
            <a:r>
              <a:rPr lang="en-US" altLang="zh-CN" dirty="0"/>
              <a:t>Macro average          0.67           0.63         0.64         6000</a:t>
            </a:r>
          </a:p>
          <a:p>
            <a:r>
              <a:rPr lang="en-US" altLang="zh-CN" dirty="0"/>
              <a:t>Weighted average     0.76           0.78         0.76         6000</a:t>
            </a:r>
          </a:p>
          <a:p>
            <a:endParaRPr lang="en-US" altLang="zh-CN" dirty="0"/>
          </a:p>
          <a:p>
            <a:r>
              <a:rPr lang="en-US" altLang="zh-CN" dirty="0"/>
              <a:t>Accuracy Score for model: 0.7785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14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435376"/>
            <a:ext cx="3270584" cy="1575987"/>
          </a:xfrm>
        </p:spPr>
        <p:txBody>
          <a:bodyPr/>
          <a:lstStyle/>
          <a:p>
            <a:r>
              <a:rPr lang="en-US" dirty="0"/>
              <a:t>background and the story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24503-04AB-3308-4A4A-B611A5B673B3}"/>
              </a:ext>
            </a:extLst>
          </p:cNvPr>
          <p:cNvSpPr txBox="1"/>
          <p:nvPr/>
        </p:nvSpPr>
        <p:spPr>
          <a:xfrm>
            <a:off x="1333499" y="2011363"/>
            <a:ext cx="49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2006, Taiwan Financial Supervisory Commission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407A0-E51B-24D3-DE8B-2584FF0FB236}"/>
              </a:ext>
            </a:extLst>
          </p:cNvPr>
          <p:cNvSpPr txBox="1"/>
          <p:nvPr/>
        </p:nvSpPr>
        <p:spPr>
          <a:xfrm>
            <a:off x="1333499" y="2380695"/>
            <a:ext cx="40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enorite (Body)"/>
              </a:rPr>
              <a:t>$4.93 billion worth of bad loans</a:t>
            </a: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enorite (Body)"/>
              </a:rPr>
              <a:t>$3.49 billion from credit card loans</a:t>
            </a:r>
          </a:p>
          <a:p>
            <a:r>
              <a:rPr lang="en-US" altLang="zh-CN" dirty="0">
                <a:solidFill>
                  <a:schemeClr val="bg1"/>
                </a:solidFill>
                <a:latin typeface="Tenorite (Body)"/>
              </a:rPr>
              <a:t>$1.44 billion from cash card loans</a:t>
            </a:r>
            <a:endParaRPr lang="en-US" altLang="zh-CN" b="0" i="0" dirty="0">
              <a:solidFill>
                <a:schemeClr val="bg1"/>
              </a:solidFill>
              <a:effectLst/>
              <a:latin typeface="Tenorite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4DA8F-A5DF-64CA-73AA-B9546F48CB96}"/>
              </a:ext>
            </a:extLst>
          </p:cNvPr>
          <p:cNvSpPr txBox="1"/>
          <p:nvPr/>
        </p:nvSpPr>
        <p:spPr>
          <a:xfrm>
            <a:off x="1333499" y="3304025"/>
            <a:ext cx="40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Taiwan Credit Crisis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7CC2208-A4B9-A5E7-56D5-471818CE1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58945"/>
              </p:ext>
            </p:extLst>
          </p:nvPr>
        </p:nvGraphicFramePr>
        <p:xfrm>
          <a:off x="1671052" y="539276"/>
          <a:ext cx="8128000" cy="577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321758-3642-B707-164D-3590A92F02E1}"/>
              </a:ext>
            </a:extLst>
          </p:cNvPr>
          <p:cNvSpPr txBox="1">
            <a:spLocks/>
          </p:cNvSpPr>
          <p:nvPr/>
        </p:nvSpPr>
        <p:spPr>
          <a:xfrm>
            <a:off x="4810124" y="2962275"/>
            <a:ext cx="6696075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/>
            </a:b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1CB0A-8AA4-E9C9-1693-53FB59889CD4}"/>
              </a:ext>
            </a:extLst>
          </p:cNvPr>
          <p:cNvSpPr txBox="1"/>
          <p:nvPr/>
        </p:nvSpPr>
        <p:spPr>
          <a:xfrm>
            <a:off x="4510086" y="726738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Yeh, &amp; Lien, C. (2009). The comparisons of data mining techniques for the predictive accuracy of probability of default of credit card clients. Expert Systems with Applications, 36(2), 2473–2480. https://doi.org/10.1016/j.eswa.2007.12.020</a:t>
            </a:r>
          </a:p>
          <a:p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8562A0-3CEF-C621-44B1-8209A367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6" y="2241550"/>
            <a:ext cx="41697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Guanghong Yi</a:t>
            </a:r>
          </a:p>
          <a:p>
            <a:r>
              <a:rPr lang="en-US" dirty="0"/>
              <a:t>Guanghong.yi@uconn.edu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21"/>
            <a:ext cx="1116430" cy="670928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0073522-17DC-2457-4924-520AF2E6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18" y="3708551"/>
            <a:ext cx="7667529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35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9FA5F-7F59-1230-D867-E8AEA3FF32A3}"/>
              </a:ext>
            </a:extLst>
          </p:cNvPr>
          <p:cNvSpPr txBox="1"/>
          <p:nvPr/>
        </p:nvSpPr>
        <p:spPr>
          <a:xfrm>
            <a:off x="838200" y="1032649"/>
            <a:ext cx="496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Amount: 30000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11B51-A700-FA0F-C172-4299FA3A223E}"/>
              </a:ext>
            </a:extLst>
          </p:cNvPr>
          <p:cNvSpPr txBox="1"/>
          <p:nvPr/>
        </p:nvSpPr>
        <p:spPr>
          <a:xfrm>
            <a:off x="838200" y="1401981"/>
            <a:ext cx="6697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Categories:</a:t>
            </a:r>
          </a:p>
          <a:p>
            <a:r>
              <a:rPr lang="en-US" altLang="zh-CN" dirty="0"/>
              <a:t>ID</a:t>
            </a:r>
          </a:p>
          <a:p>
            <a:r>
              <a:rPr lang="en-US" altLang="zh-CN" dirty="0"/>
              <a:t>Limit Balance</a:t>
            </a:r>
          </a:p>
          <a:p>
            <a:r>
              <a:rPr lang="en-US" altLang="zh-CN" dirty="0"/>
              <a:t>Sex</a:t>
            </a:r>
          </a:p>
          <a:p>
            <a:r>
              <a:rPr lang="en-US" altLang="zh-CN" dirty="0"/>
              <a:t>Education</a:t>
            </a:r>
          </a:p>
          <a:p>
            <a:r>
              <a:rPr lang="en-US" altLang="zh-CN" dirty="0"/>
              <a:t>Marriage</a:t>
            </a:r>
          </a:p>
          <a:p>
            <a:r>
              <a:rPr lang="en-US" altLang="zh-CN" dirty="0"/>
              <a:t>Age</a:t>
            </a:r>
          </a:p>
          <a:p>
            <a:r>
              <a:rPr lang="en-US" altLang="zh-CN" dirty="0"/>
              <a:t>Repayment Status (from April to September 2005)</a:t>
            </a:r>
          </a:p>
          <a:p>
            <a:r>
              <a:rPr lang="en-US" altLang="zh-CN" dirty="0"/>
              <a:t>Amount of bill statement (from April to September 2005)</a:t>
            </a:r>
          </a:p>
          <a:p>
            <a:r>
              <a:rPr lang="en-US" altLang="zh-CN" dirty="0"/>
              <a:t>Amount of previous payment (from April to September 2005)</a:t>
            </a:r>
          </a:p>
          <a:p>
            <a:r>
              <a:rPr lang="en-US" altLang="zh-CN" dirty="0"/>
              <a:t>Default payment next month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altLang="zh-CN" dirty="0"/>
              <a:t>Predict default payment next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61137417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435564992"/>
              </p:ext>
            </p:extLst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3738448-A34F-32F4-6F91-33D5E80A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00238"/>
            <a:ext cx="11315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4" name="Chart Placeholder 13">
            <a:extLst>
              <a:ext uri="{FF2B5EF4-FFF2-40B4-BE49-F238E27FC236}">
                <a16:creationId xmlns:a16="http://schemas.microsoft.com/office/drawing/2014/main" id="{B1DE472C-F342-DE9D-884A-7CC2049F5B3A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24439526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8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DFDC76C6-8095-3621-9DE3-214BDEE8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84" y="1410837"/>
            <a:ext cx="9307429" cy="52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 detail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B05200C3-70C8-F4C3-4900-EA2839977D1B}"/>
              </a:ext>
            </a:extLst>
          </p:cNvPr>
          <p:cNvGraphicFramePr>
            <a:graphicFrameLocks noGrp="1"/>
          </p:cNvGraphicFramePr>
          <p:nvPr>
            <p:ph type="chart" sz="quarter" idx="13"/>
          </p:nvPr>
        </p:nvGraphicFramePr>
        <p:xfrm>
          <a:off x="838199" y="227568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4C47CC81-C6C4-18FD-E3A9-1F3F12D8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1690688"/>
            <a:ext cx="8153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4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{48209CE0-6ABD-4EE0-B6A2-6A187D5ADBF7}tf67328976_win32</Template>
  <TotalTime>843</TotalTime>
  <Words>770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Tenorite (Body)</vt:lpstr>
      <vt:lpstr>Arial</vt:lpstr>
      <vt:lpstr>Calibri</vt:lpstr>
      <vt:lpstr>Tenorite</vt:lpstr>
      <vt:lpstr>Office Theme</vt:lpstr>
      <vt:lpstr>Credit default prediction</vt:lpstr>
      <vt:lpstr>background and the story</vt:lpstr>
      <vt:lpstr>Data</vt:lpstr>
      <vt:lpstr>PRIMARY GOALS</vt:lpstr>
      <vt:lpstr>Dataset detail</vt:lpstr>
      <vt:lpstr>Dataset detail</vt:lpstr>
      <vt:lpstr>Dataset detail</vt:lpstr>
      <vt:lpstr>Dataset detail</vt:lpstr>
      <vt:lpstr>Dataset detail</vt:lpstr>
      <vt:lpstr>Dataset detail</vt:lpstr>
      <vt:lpstr>Dataset detail</vt:lpstr>
      <vt:lpstr>Dataset detail</vt:lpstr>
      <vt:lpstr>Standardization</vt:lpstr>
      <vt:lpstr>Correlation matrix</vt:lpstr>
      <vt:lpstr>algorithms</vt:lpstr>
      <vt:lpstr>Logistic regression</vt:lpstr>
      <vt:lpstr>Logistic regression</vt:lpstr>
      <vt:lpstr>K Neighbors</vt:lpstr>
      <vt:lpstr>Random forest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default prediction</dc:title>
  <dc:creator>Yi, Guanghong</dc:creator>
  <cp:lastModifiedBy>Yi, Guanghong</cp:lastModifiedBy>
  <cp:revision>4</cp:revision>
  <dcterms:created xsi:type="dcterms:W3CDTF">2022-12-07T20:34:34Z</dcterms:created>
  <dcterms:modified xsi:type="dcterms:W3CDTF">2022-12-08T10:55:59Z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