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B6553-584C-4F3B-8017-D89FE2296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4E3594-D134-4505-B61F-7207DCE67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85891-062D-432C-B9E0-088D4115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CFD6F-32D6-482B-B278-34B13ABE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D6445-CAD2-4150-A538-1DC53DBA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3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1EB5-8EDD-4041-9C50-0D0E78E1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26274-2923-408A-A09B-2585F05B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1957-AC2D-49BC-9247-A9897B66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BDC99-2053-41CF-8D4B-A84993DE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9D41-0529-4A2D-A516-1AC339E9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8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E2FFA-B3A3-4DC6-96E5-CEF1AAC5D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DCF33-C2C6-42EC-A9C2-307CB384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3DBE3-F426-45C1-8F72-7A64924A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96601-7871-4457-8F87-F41855AC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36BA9-4887-4558-8B93-B51D0B20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A3F2-E583-4744-AD1B-BA8D4352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A6A48-581E-4541-9268-614E04FD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1C9FD-5C98-44D0-978A-290F4CF0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59AC0-E274-4620-BC87-588877E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DB2B2-BEC9-4306-BB1B-A1A2DDBA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E22AF-B469-4A38-87DB-0352D819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7C9E0-340B-487C-A96C-C9D8D037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3EFC8-958E-449F-B7F9-DC02428D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AA4B2-6CAB-4E5A-A3E4-7AD8DAAC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38933-7C5C-44AF-BB69-679C1854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60AD-DAD1-47D2-BF56-27A897D1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BF60F-3E68-459C-8FE6-749B0710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D6607-B00C-40DB-B48D-F9378AC8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7AA29-B55B-4F19-9C25-049ABF84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611D-A6EE-47F9-B9B4-FBA65BBD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DFF4B-0DE4-43A1-8FF3-9F707DD2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6F35A-DD3B-4DE7-86BC-DDC1C114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35075-3E97-46B8-A05B-F829FE8C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6D121-5D65-4934-9A88-A7C6222D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5DFE7A-6D7C-40E7-A13B-CB3138A2E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80AF0-D21B-4E02-A26A-EC02FDD7E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464AF-85F2-4F3C-BA5D-73A38B48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2F4ADF-4E08-4CF8-937C-A254D67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92C7AA-3999-4C26-9689-50B9E9B2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7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DA06-DA91-41C2-A49C-D5172C47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AE8446-969C-41F9-88DA-D3E7CC93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8821B-81D9-4337-9642-90BE49D2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08D61-DB63-4AD8-93F6-8FCCD410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7F6897-4D66-4EA8-9A63-A05663B1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DE7183-A0A2-4571-848C-A4B23A41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36628-29E3-408D-9A56-5FEAC38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6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A094F-6499-402C-ACA4-763369EA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C9553-9C8A-4562-82CB-FF11B6F1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8B58A-56CB-4B43-AB0A-A5AC4C6C4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203C2-4D29-49BF-ADE2-0ACB99DD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754DF-BEE6-49BB-9E7F-327A799C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4A0FE-31A7-48F1-85B3-FB4F15C0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86AED-4BCC-480D-89E2-703A7D30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BC5618-E0FA-452B-A894-B00AD7823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8E037-2A06-41D3-82AF-44A18B60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B17D5-FA32-4E36-9E55-69E05FF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D362-36B9-4580-B264-65388E61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5812C-89B9-40FA-9302-A451AF92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3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DAD5EA-AABB-42E9-8FC7-88474E24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950FB-66E6-4846-93B0-C8830E60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8E421-8315-4FDC-AD7E-B187A90AC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3C81-8ECA-4D2C-BC85-01AF2515213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16BB-8F4E-446E-B6B6-EBE7B01A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05334-C7BF-4665-8DF3-6608F58B7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1446-A769-445A-902C-F00168BE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222FC3-05C8-4551-8810-A39C13A4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Introduction to Neural Network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FF23B2-4A2D-45F4-80DA-20F4843D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altLang="zh-CN" sz="2400" b="0" i="0">
                <a:effectLst/>
                <a:latin typeface="open sans" panose="020B0604020202020204" pitchFamily="34" charset="0"/>
              </a:rPr>
              <a:t>An Artificial Neural Network (ANN) is a computational model that is inspired by the way biological neural networks in the human brain process information.</a:t>
            </a:r>
          </a:p>
          <a:p>
            <a:endParaRPr lang="en-US" altLang="zh-CN" sz="2400">
              <a:latin typeface="open sans" panose="020B0604020202020204" pitchFamily="34" charset="0"/>
            </a:endParaRPr>
          </a:p>
          <a:p>
            <a:r>
              <a:rPr lang="en-US" altLang="zh-CN" sz="2400" b="0" i="0">
                <a:effectLst/>
                <a:latin typeface="open sans" panose="020B0606030504020204" pitchFamily="34" charset="0"/>
              </a:rPr>
              <a:t>Artificial Neural Networks have generated a lot of excitement in Machine Learning research and industry, thanks to many breakthrough results in speech recognition, computer vision and text processing.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6752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248670-0F04-481C-9459-48F4AEE3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</a:rPr>
              <a:t>Building a 3-layer fully connected network (FCN)</a:t>
            </a:r>
            <a:br>
              <a:rPr lang="en-US" altLang="zh-CN" b="0" i="0" dirty="0">
                <a:solidFill>
                  <a:schemeClr val="bg1"/>
                </a:solidFill>
                <a:effectLst/>
              </a:rPr>
            </a:b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9DBCDA-A32E-4D76-BB5D-67375303D3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6"/>
          <a:stretch/>
        </p:blipFill>
        <p:spPr bwMode="auto">
          <a:xfrm>
            <a:off x="5533528" y="492222"/>
            <a:ext cx="6300918" cy="57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3509949-A4A4-4B7C-8541-6AEFCEDB3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3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E958-EFC9-4E61-A937-4826694D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sz="3600"/>
              <a:t>keras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A7C1C-8533-4010-9593-647542FD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zh-CN" sz="1800"/>
              <a:t>The coding logic of keras is very simple, we can add the layer as we want</a:t>
            </a:r>
            <a:endParaRPr lang="zh-CN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EBBAAEE2-BFC8-41D3-AFEB-2EC9EA2A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" r="-1" b="6437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251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8F0C-43F4-4BA5-A1AD-319E7B9C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sz="3600"/>
              <a:t>Training and predict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E277E-E302-454D-BB82-8C48CF17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After 5 epoch of training, the accuracy in test set is 97.9%.</a:t>
            </a:r>
            <a:endParaRPr lang="zh-CN" alt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B6045-BE21-4CB6-ABA8-5D4DDDE8E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74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5118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97356F-6450-4A96-948B-2481FDC8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Further: 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Convolution</a:t>
            </a:r>
            <a:br>
              <a:rPr lang="en-US" altLang="zh-CN" b="0" i="0" dirty="0">
                <a:effectLst/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D6136-F9F5-408F-99CF-7A8F1210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altLang="zh-CN" sz="2000" b="0" i="0">
                <a:effectLst/>
                <a:latin typeface="Roboto" panose="02000000000000000000" pitchFamily="2" charset="0"/>
              </a:rPr>
              <a:t>Before, we built a network that accepts the normalized pixel values of each value and operates soley on those values. What if we could instead feed different features of each image into a network, and have the network learn which features are important for classifying an image?</a:t>
            </a:r>
          </a:p>
          <a:p>
            <a:r>
              <a:rPr lang="en-US" altLang="zh-CN" sz="2000" b="0" i="0">
                <a:effectLst/>
                <a:latin typeface="Roboto" panose="02000000000000000000" pitchFamily="2" charset="0"/>
              </a:rPr>
              <a:t>This possible through convolution! Convolution applies </a:t>
            </a:r>
            <a:r>
              <a:rPr lang="en-US" altLang="zh-CN" sz="2000" b="1" i="0">
                <a:effectLst/>
                <a:latin typeface="Roboto" panose="02000000000000000000" pitchFamily="2" charset="0"/>
              </a:rPr>
              <a:t>kernels</a:t>
            </a:r>
            <a:r>
              <a:rPr lang="en-US" altLang="zh-CN" sz="2000" b="0" i="0">
                <a:effectLst/>
                <a:latin typeface="Roboto" panose="02000000000000000000" pitchFamily="2" charset="0"/>
              </a:rPr>
              <a:t> (filters) that traverse through each image and generate </a:t>
            </a:r>
            <a:r>
              <a:rPr lang="en-US" altLang="zh-CN" sz="2000" b="1" i="0">
                <a:effectLst/>
                <a:latin typeface="Roboto" panose="02000000000000000000" pitchFamily="2" charset="0"/>
              </a:rPr>
              <a:t>feature maps</a:t>
            </a:r>
            <a:r>
              <a:rPr lang="en-US" altLang="zh-CN" sz="2000" b="0" i="0">
                <a:effectLst/>
                <a:latin typeface="Roboto" panose="02000000000000000000" pitchFamily="2" charset="0"/>
              </a:rPr>
              <a:t>.</a:t>
            </a:r>
          </a:p>
          <a:p>
            <a:endParaRPr lang="zh-CN" altLang="en-US" sz="2000"/>
          </a:p>
        </p:txBody>
      </p:sp>
      <p:pic>
        <p:nvPicPr>
          <p:cNvPr id="5" name="图片 4" descr="图片包含 形状&#10;&#10;描述已自动生成">
            <a:extLst>
              <a:ext uri="{FF2B5EF4-FFF2-40B4-BE49-F238E27FC236}">
                <a16:creationId xmlns:a16="http://schemas.microsoft.com/office/drawing/2014/main" id="{FD098D00-B4CD-407E-B5C0-EA670A40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382662"/>
            <a:ext cx="4935970" cy="36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E01970-1060-44C2-910E-999B108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Convolution Neuro Network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97070-37C8-47B5-AF43-3697BA44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the above example, the image is a 5 x 5 matrix and the kernel going over it is a 3 x 3 matrix. A dot product operation takes place between the image and the kernel and the convolved feature is generated. Each kernel in a CNN learns a different characteristic of an image.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BACFE4-9F8D-4F8A-82C5-18F0E918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6157" y="303591"/>
            <a:ext cx="3482970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8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0DC86-DAD4-486A-AA7B-EFFFCAB7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Convolution Neuro Network</a:t>
            </a:r>
            <a:endParaRPr lang="en-US" altLang="zh-CN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1D582-7266-40F8-8433-6FF5A900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convolution NN takes much time to run, but has higher accuracy.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D0104-A799-402D-85FA-52E5D957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33" y="643467"/>
            <a:ext cx="58684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0DC86-DAD4-486A-AA7B-EFFFCAB7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Convolution Neuro Network</a:t>
            </a:r>
            <a:endParaRPr lang="en-US" altLang="zh-CN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1D582-7266-40F8-8433-6FF5A900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convolution NN takes much time to run, but has higher accuracy.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can see that the training time is much longer, but the test accuracy is also higher.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186C13-C3A9-425A-9E3A-FD2D11AA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039635"/>
            <a:ext cx="6274296" cy="47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0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4F2B047-2443-453C-93CB-BEC257BB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Basic unit of Neural Network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E57B4-64AB-42AB-A45D-7C49915D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zh-CN" sz="2400" b="0" i="0">
                <a:effectLst/>
                <a:latin typeface="open sans" panose="020B0606030504020204" pitchFamily="34" charset="0"/>
              </a:rPr>
              <a:t>The basic unit of computation in a neural network is the </a:t>
            </a:r>
            <a:r>
              <a:rPr lang="en-US" altLang="zh-CN" sz="2400" b="1" i="0">
                <a:effectLst/>
                <a:latin typeface="open sans" panose="020B0606030504020204" pitchFamily="34" charset="0"/>
              </a:rPr>
              <a:t>neuron. </a:t>
            </a:r>
            <a:r>
              <a:rPr lang="en-US" altLang="zh-CN" sz="2400" b="0" i="0">
                <a:effectLst/>
                <a:latin typeface="open sans" panose="020B0606030504020204" pitchFamily="34" charset="0"/>
              </a:rPr>
              <a:t> It receives input from some other nodes, or from an external source and computes an output.</a:t>
            </a:r>
          </a:p>
          <a:p>
            <a:endParaRPr lang="en-US" altLang="zh-CN" sz="2400">
              <a:latin typeface="open sans" panose="020B0606030504020204" pitchFamily="34" charset="0"/>
            </a:endParaRPr>
          </a:p>
          <a:p>
            <a:r>
              <a:rPr lang="en-US" altLang="zh-CN" sz="2400" b="0" i="0">
                <a:effectLst/>
                <a:latin typeface="open sans" panose="020B0606030504020204" pitchFamily="34" charset="0"/>
              </a:rPr>
              <a:t>Each input has an associated </a:t>
            </a:r>
            <a:r>
              <a:rPr lang="en-US" altLang="zh-CN" sz="2400" b="1" i="0">
                <a:effectLst/>
                <a:latin typeface="open sans" panose="020B0606030504020204" pitchFamily="34" charset="0"/>
              </a:rPr>
              <a:t>weight</a:t>
            </a:r>
            <a:r>
              <a:rPr lang="en-US" altLang="zh-CN" sz="2400" b="0" i="0">
                <a:effectLst/>
                <a:latin typeface="open sans" panose="020B0606030504020204" pitchFamily="34" charset="0"/>
              </a:rPr>
              <a:t> (w), which is assigned on the basis of its relative importance to other inputs.</a:t>
            </a:r>
            <a:endParaRPr lang="en-US" altLang="zh-CN" sz="2400" b="1" i="0">
              <a:effectLst/>
              <a:latin typeface="open sans" panose="020B0606030504020204" pitchFamily="34" charset="0"/>
            </a:endParaRPr>
          </a:p>
          <a:p>
            <a:endParaRPr lang="en-US" altLang="zh-CN" sz="2400" b="1">
              <a:latin typeface="open sans" panose="020B0606030504020204" pitchFamily="34" charset="0"/>
            </a:endParaRP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723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E908-C176-4FA6-9390-E46BC99B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 example of neuron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5156E-B55F-436A-ADF9-87A57463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The node applies a function </a:t>
            </a:r>
            <a:r>
              <a:rPr lang="en-US" altLang="zh-CN" sz="1400" b="1" i="1" dirty="0">
                <a:effectLst/>
                <a:latin typeface="open sans" panose="020B0606030504020204" pitchFamily="34" charset="0"/>
              </a:rPr>
              <a:t>f 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to the weighted sum of its inputs</a:t>
            </a:r>
          </a:p>
          <a:p>
            <a:endParaRPr lang="en-US" altLang="zh-CN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The network on the right takes numerical inputs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X1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and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X2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and has weights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w1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and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w2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associated with those inputs. Additionally, there is another input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1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with weight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b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(called the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Bias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) associated with it.</a:t>
            </a:r>
          </a:p>
          <a:p>
            <a:endParaRPr lang="en-US" altLang="zh-CN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The output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Y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 from the neuron is computed as shown in the </a:t>
            </a:r>
            <a:r>
              <a:rPr lang="en-US" altLang="zh-CN" sz="1400" dirty="0">
                <a:latin typeface="open sans" panose="020B0606030504020204" pitchFamily="34" charset="0"/>
              </a:rPr>
              <a:t>f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igure. The function </a:t>
            </a:r>
            <a:r>
              <a:rPr lang="en-US" altLang="zh-CN" sz="1400" b="1" i="1" dirty="0">
                <a:effectLst/>
                <a:latin typeface="open sans" panose="020B0606030504020204" pitchFamily="34" charset="0"/>
              </a:rPr>
              <a:t>f 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is non-linear and is called the </a:t>
            </a:r>
            <a:r>
              <a:rPr lang="en-US" altLang="zh-CN" sz="1400" b="1" i="0" dirty="0">
                <a:effectLst/>
                <a:latin typeface="open sans" panose="020B0606030504020204" pitchFamily="34" charset="0"/>
              </a:rPr>
              <a:t>Activation Function</a:t>
            </a:r>
            <a:r>
              <a:rPr lang="en-US" altLang="zh-CN" sz="1400" b="0" i="0" dirty="0">
                <a:effectLst/>
                <a:latin typeface="open sans" panose="020B0606030504020204" pitchFamily="34" charset="0"/>
              </a:rPr>
              <a:t>. </a:t>
            </a:r>
            <a:endParaRPr lang="zh-CN" altLang="en-US" sz="1400" dirty="0"/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84DA6C-72BB-478E-BB53-8F10C6E9E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06" y="629266"/>
            <a:ext cx="6428505" cy="34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0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EC283A-4723-4FC7-A9D2-4FF21C45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434576"/>
          </a:xfrm>
        </p:spPr>
        <p:txBody>
          <a:bodyPr>
            <a:noAutofit/>
          </a:bodyPr>
          <a:lstStyle/>
          <a:p>
            <a:r>
              <a:rPr lang="en-US" altLang="zh-CN" sz="33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Activation Function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C7D96-A278-482E-89C4-EE497387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open sans" panose="020B0606030504020204" pitchFamily="34" charset="0"/>
              </a:rPr>
              <a:t>Sigmoid: </a:t>
            </a:r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takes a real-valued input and squashes it to range between 0 and 1</a:t>
            </a:r>
          </a:p>
          <a:p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σ(x) = 1 / (1 + exp(−x))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open sans" panose="020B0606030504020204" pitchFamily="34" charset="0"/>
              </a:rPr>
              <a:t>tanh:</a:t>
            </a:r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 takes a real-valued input and squashes it to the range [-1, 1]</a:t>
            </a:r>
          </a:p>
          <a:p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tanh(x) = 2σ(2x) − 1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 err="1">
                <a:effectLst/>
                <a:latin typeface="open sans" panose="020B0606030504020204" pitchFamily="34" charset="0"/>
              </a:rPr>
              <a:t>ReLU</a:t>
            </a:r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: </a:t>
            </a:r>
            <a:r>
              <a:rPr lang="en-US" altLang="zh-CN" sz="2200" b="0" i="0" dirty="0" err="1">
                <a:effectLst/>
                <a:latin typeface="open sans" panose="020B0606030504020204" pitchFamily="34" charset="0"/>
              </a:rPr>
              <a:t>ReLU</a:t>
            </a:r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 stands for Rectified Linear Unit. It takes a real-valued input and thresholds it at zero (replaces negative values with zero)</a:t>
            </a:r>
          </a:p>
          <a:p>
            <a:r>
              <a:rPr lang="en-US" altLang="zh-CN" sz="2200" b="0" i="0" dirty="0">
                <a:effectLst/>
                <a:latin typeface="open sans" panose="020B0606030504020204" pitchFamily="34" charset="0"/>
              </a:rPr>
              <a:t>f(x) = max(0, x)</a:t>
            </a:r>
          </a:p>
          <a:p>
            <a:endParaRPr lang="zh-CN" altLang="en-US" sz="2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BB4768-244C-4555-B34C-A142D17979CB}"/>
              </a:ext>
            </a:extLst>
          </p:cNvPr>
          <p:cNvSpPr txBox="1"/>
          <p:nvPr/>
        </p:nvSpPr>
        <p:spPr>
          <a:xfrm>
            <a:off x="101600" y="1714736"/>
            <a:ext cx="44493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purpose of the activation function is to introduce non-linearity into the output of a neuron. </a:t>
            </a:r>
          </a:p>
        </p:txBody>
      </p:sp>
    </p:spTree>
    <p:extLst>
      <p:ext uri="{BB962C8B-B14F-4D97-AF65-F5344CB8AC3E}">
        <p14:creationId xmlns:p14="http://schemas.microsoft.com/office/powerpoint/2010/main" val="391233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EC283A-4723-4FC7-A9D2-4FF21C45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Activation Function</a:t>
            </a:r>
            <a:endParaRPr lang="en-US" altLang="zh-CN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B2E1D5-B51A-4324-8D96-CDA88232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1800" b="0" i="0" dirty="0">
                <a:solidFill>
                  <a:schemeClr val="bg1"/>
                </a:solidFill>
                <a:effectLst/>
              </a:rPr>
              <a:t>The purpose of the activation function is to introduce non-linearity into the output of a neuron. </a:t>
            </a:r>
          </a:p>
        </p:txBody>
      </p:sp>
      <p:pic>
        <p:nvPicPr>
          <p:cNvPr id="2050" name="Picture 2" descr="Screen Shot 2016-08-08 at 11.53.41 AM">
            <a:extLst>
              <a:ext uri="{FF2B5EF4-FFF2-40B4-BE49-F238E27FC236}">
                <a16:creationId xmlns:a16="http://schemas.microsoft.com/office/drawing/2014/main" id="{B76E5210-9F4A-4B05-B3B4-931384CD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42" y="2840320"/>
            <a:ext cx="10595911" cy="32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9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E6F7DF-4E81-4C2F-9130-6D98207B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2800" b="1" i="0" dirty="0">
                <a:effectLst/>
                <a:latin typeface="open sans" panose="020B0606030504020204" pitchFamily="34" charset="0"/>
              </a:rPr>
              <a:t>Feedforward Neural Network</a:t>
            </a:r>
            <a:br>
              <a:rPr lang="en-US" altLang="zh-CN" sz="2800" b="1" i="0" dirty="0">
                <a:effectLst/>
                <a:latin typeface="open sans" panose="020B0606030504020204" pitchFamily="34" charset="0"/>
              </a:rPr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50ED5-EC68-4114-8842-C6106FB1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zh-CN" sz="1700" b="0" i="0">
                <a:effectLst/>
                <a:latin typeface="open sans" panose="020B0606030504020204" pitchFamily="34" charset="0"/>
              </a:rPr>
              <a:t>The feedforward neural network was the first and simplest type of artificial neural network.</a:t>
            </a:r>
          </a:p>
          <a:p>
            <a:r>
              <a:rPr lang="en-US" altLang="zh-CN" sz="1700" b="0" i="0">
                <a:effectLst/>
                <a:latin typeface="open sans" panose="020B0606030504020204" pitchFamily="34" charset="0"/>
              </a:rPr>
              <a:t> It contains multiple neurons arranged in </a:t>
            </a:r>
            <a:r>
              <a:rPr lang="en-US" altLang="zh-CN" sz="1700" b="1" i="0">
                <a:effectLst/>
                <a:latin typeface="open sans" panose="020B0606030504020204" pitchFamily="34" charset="0"/>
              </a:rPr>
              <a:t>layers</a:t>
            </a:r>
            <a:r>
              <a:rPr lang="en-US" altLang="zh-CN" sz="1700" b="0" i="0">
                <a:effectLst/>
                <a:latin typeface="open sans" panose="020B0606030504020204" pitchFamily="34" charset="0"/>
              </a:rPr>
              <a:t>. </a:t>
            </a:r>
          </a:p>
          <a:p>
            <a:r>
              <a:rPr lang="en-US" altLang="zh-CN" sz="1700" b="0" i="0">
                <a:effectLst/>
                <a:latin typeface="open sans" panose="020B0606030504020204" pitchFamily="34" charset="0"/>
              </a:rPr>
              <a:t>Nodes from adjacent layers have </a:t>
            </a:r>
            <a:r>
              <a:rPr lang="en-US" altLang="zh-CN" sz="1700" b="1" i="0">
                <a:effectLst/>
                <a:latin typeface="open sans" panose="020B0606030504020204" pitchFamily="34" charset="0"/>
              </a:rPr>
              <a:t>connections</a:t>
            </a:r>
            <a:r>
              <a:rPr lang="en-US" altLang="zh-CN" sz="1700" b="0" i="0">
                <a:effectLst/>
                <a:latin typeface="open sans" panose="020B0606030504020204" pitchFamily="34" charset="0"/>
              </a:rPr>
              <a:t> or </a:t>
            </a:r>
            <a:r>
              <a:rPr lang="en-US" altLang="zh-CN" sz="1700" b="1" i="0">
                <a:effectLst/>
                <a:latin typeface="open sans" panose="020B0606030504020204" pitchFamily="34" charset="0"/>
              </a:rPr>
              <a:t>edges</a:t>
            </a:r>
            <a:r>
              <a:rPr lang="en-US" altLang="zh-CN" sz="1700" b="0" i="0">
                <a:effectLst/>
                <a:latin typeface="open sans" panose="020B0606030504020204" pitchFamily="34" charset="0"/>
              </a:rPr>
              <a:t> between them. </a:t>
            </a:r>
          </a:p>
          <a:p>
            <a:r>
              <a:rPr lang="en-US" altLang="zh-CN" sz="1700" b="0" i="0">
                <a:effectLst/>
                <a:latin typeface="open sans" panose="020B0606030504020204" pitchFamily="34" charset="0"/>
              </a:rPr>
              <a:t>All these connections have </a:t>
            </a:r>
            <a:r>
              <a:rPr lang="en-US" altLang="zh-CN" sz="1700" b="1" i="0">
                <a:effectLst/>
                <a:latin typeface="open sans" panose="020B0606030504020204" pitchFamily="34" charset="0"/>
              </a:rPr>
              <a:t>weights</a:t>
            </a:r>
            <a:r>
              <a:rPr lang="en-US" altLang="zh-CN" sz="1700" b="0" i="0">
                <a:effectLst/>
                <a:latin typeface="open sans" panose="020B0606030504020204" pitchFamily="34" charset="0"/>
              </a:rPr>
              <a:t> associated with them.</a:t>
            </a:r>
            <a:endParaRPr lang="zh-CN" altLang="en-US" sz="1700"/>
          </a:p>
        </p:txBody>
      </p:sp>
      <p:pic>
        <p:nvPicPr>
          <p:cNvPr id="3074" name="Picture 2" descr="图示&#10;&#10;描述已自动生成">
            <a:extLst>
              <a:ext uri="{FF2B5EF4-FFF2-40B4-BE49-F238E27FC236}">
                <a16:creationId xmlns:a16="http://schemas.microsoft.com/office/drawing/2014/main" id="{076EEABD-30EB-4A41-91C3-67FC077D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35782"/>
            <a:ext cx="6250769" cy="46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5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D6DBDB-970D-4B24-9678-3066E933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Neural Network in Python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B3E70-98F1-4770-BFA0-8BA87952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altLang="zh-CN" sz="2400" b="1" i="0" dirty="0">
                <a:effectLst/>
                <a:latin typeface="Abadi" panose="020B0604020202020204" pitchFamily="34" charset="0"/>
              </a:rPr>
              <a:t>TensorFlow</a:t>
            </a:r>
          </a:p>
          <a:p>
            <a:r>
              <a:rPr lang="en-US" altLang="zh-CN" sz="2400" b="0" i="0" dirty="0">
                <a:effectLst/>
                <a:latin typeface="Abadi" panose="020B0604020202020204" pitchFamily="34" charset="0"/>
              </a:rPr>
              <a:t>TensorFlow is an end-to-end open source platform for machine learning. It has a comprehensive, flexible ecosystem of tools, libraries and community resources that lets researchers push the state-of-the-art in ML and developers easily build and deploy ML powered applications.</a:t>
            </a:r>
          </a:p>
          <a:p>
            <a:r>
              <a:rPr lang="en-US" altLang="zh-CN" sz="2400" dirty="0">
                <a:latin typeface="Abadi" panose="020B0604020202020204" pitchFamily="34" charset="0"/>
              </a:rPr>
              <a:t>https://www.tensorflow.org/</a:t>
            </a:r>
            <a:endParaRPr lang="zh-CN" altLang="en-US" sz="2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4BB255-C913-4657-BC4E-E14C222C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chemeClr val="bg1"/>
                </a:solidFill>
                <a:effectLst/>
                <a:latin typeface="Google Sans"/>
              </a:rPr>
              <a:t>Training a neural network on MNIST with </a:t>
            </a:r>
            <a:r>
              <a:rPr lang="en-US" altLang="zh-CN" sz="2800" b="0" i="0" dirty="0" err="1">
                <a:solidFill>
                  <a:schemeClr val="bg1"/>
                </a:solidFill>
                <a:effectLst/>
                <a:latin typeface="Google Sans"/>
              </a:rPr>
              <a:t>Keras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Network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D6651-9F52-44DD-80E8-7BB9BF7B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altLang="zh-CN" sz="1700">
                <a:solidFill>
                  <a:schemeClr val="bg1"/>
                </a:solidFill>
              </a:rPr>
              <a:t>MNIST dataset: </a:t>
            </a:r>
            <a:r>
              <a:rPr lang="en-US" altLang="zh-CN" sz="1700" b="0" i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Modified </a:t>
            </a:r>
            <a:r>
              <a:rPr lang="en-US" altLang="zh-CN" sz="1700" b="0" i="1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National Institute of Standards and Technology</a:t>
            </a:r>
            <a:r>
              <a:rPr lang="en-US" altLang="zh-CN" sz="1700" b="0" i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database</a:t>
            </a:r>
          </a:p>
          <a:p>
            <a:endParaRPr lang="en-US" altLang="zh-CN" sz="1700" i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7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is a large </a:t>
            </a:r>
            <a:r>
              <a:rPr lang="en-US" altLang="zh-CN" sz="17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en-US" altLang="zh-CN" sz="17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of handwritten digits that is commonly used for </a:t>
            </a:r>
            <a:r>
              <a:rPr lang="en-US" altLang="zh-CN" sz="17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lang="en-US" altLang="zh-CN" sz="17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various </a:t>
            </a:r>
            <a:r>
              <a:rPr lang="en-US" altLang="zh-CN" sz="17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 processing</a:t>
            </a:r>
            <a:r>
              <a:rPr lang="en-US" altLang="zh-CN" sz="17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systems.</a:t>
            </a:r>
          </a:p>
          <a:p>
            <a:endParaRPr lang="en-US" altLang="zh-CN" sz="1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7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MNIST database contains 60,000 training images and 10,000 testing images.</a:t>
            </a:r>
            <a:endParaRPr lang="zh-CN" altLang="en-US" sz="1700">
              <a:solidFill>
                <a:schemeClr val="bg1"/>
              </a:solidFill>
            </a:endParaRPr>
          </a:p>
        </p:txBody>
      </p:sp>
      <p:pic>
        <p:nvPicPr>
          <p:cNvPr id="4098" name="Picture 2" descr="MNIST sample images">
            <a:extLst>
              <a:ext uri="{FF2B5EF4-FFF2-40B4-BE49-F238E27FC236}">
                <a16:creationId xmlns:a16="http://schemas.microsoft.com/office/drawing/2014/main" id="{15E46C95-98AE-4A15-88F0-D59BD216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347543"/>
            <a:ext cx="6596652" cy="40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4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4BB255-C913-4657-BC4E-E14C222C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chemeClr val="bg1"/>
                </a:solidFill>
                <a:effectLst/>
                <a:latin typeface="Google Sans"/>
              </a:rPr>
              <a:t>Training a neural network on MNIST with </a:t>
            </a:r>
            <a:r>
              <a:rPr lang="en-US" altLang="zh-CN" sz="2800" b="0" i="0">
                <a:solidFill>
                  <a:schemeClr val="bg1"/>
                </a:solidFill>
                <a:effectLst/>
                <a:latin typeface="Google Sans"/>
              </a:rPr>
              <a:t>Keras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Network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D6651-9F52-44DD-80E8-7BB9BF7B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The figure on the right, with title “class”, which is the label of the number.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0FCCB6-14DF-4D95-BB30-C95E78F8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56" y="203962"/>
            <a:ext cx="60769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5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756</Words>
  <Application>Microsoft Office PowerPoint</Application>
  <PresentationFormat>宽屏</PresentationFormat>
  <Paragraphs>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Google Sans</vt:lpstr>
      <vt:lpstr>等线</vt:lpstr>
      <vt:lpstr>等线 Light</vt:lpstr>
      <vt:lpstr>Abadi</vt:lpstr>
      <vt:lpstr>Arial</vt:lpstr>
      <vt:lpstr>Calibri</vt:lpstr>
      <vt:lpstr>open sans</vt:lpstr>
      <vt:lpstr>Roboto</vt:lpstr>
      <vt:lpstr>Tw Cen MT</vt:lpstr>
      <vt:lpstr>Office 主题​​</vt:lpstr>
      <vt:lpstr>Introduction to Neural Network</vt:lpstr>
      <vt:lpstr>Basic unit of Neural Network</vt:lpstr>
      <vt:lpstr>An example of neuron </vt:lpstr>
      <vt:lpstr>Activation Function</vt:lpstr>
      <vt:lpstr>Activation Function</vt:lpstr>
      <vt:lpstr>Feedforward Neural Network </vt:lpstr>
      <vt:lpstr>Neural Network in Python</vt:lpstr>
      <vt:lpstr>Training a neural network on MNIST with Keras Network</vt:lpstr>
      <vt:lpstr>Training a neural network on MNIST with Keras Network</vt:lpstr>
      <vt:lpstr>Building a 3-layer fully connected network (FCN) </vt:lpstr>
      <vt:lpstr>keras</vt:lpstr>
      <vt:lpstr>Training and predict</vt:lpstr>
      <vt:lpstr>Further: Convolution </vt:lpstr>
      <vt:lpstr>Convolution Neuro Network</vt:lpstr>
      <vt:lpstr>Convolution Neuro Network</vt:lpstr>
      <vt:lpstr>Convolution Neuro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希</dc:creator>
  <cp:lastModifiedBy>彭 希</cp:lastModifiedBy>
  <cp:revision>18</cp:revision>
  <dcterms:created xsi:type="dcterms:W3CDTF">2022-04-11T11:46:29Z</dcterms:created>
  <dcterms:modified xsi:type="dcterms:W3CDTF">2022-04-11T19:45:52Z</dcterms:modified>
</cp:coreProperties>
</file>