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62" r:id="rId5"/>
    <p:sldId id="263" r:id="rId6"/>
    <p:sldId id="264" r:id="rId7"/>
    <p:sldId id="265" r:id="rId8"/>
    <p:sldId id="258" r:id="rId9"/>
    <p:sldId id="259" r:id="rId10"/>
    <p:sldId id="260" r:id="rId11"/>
    <p:sldId id="270" r:id="rId12"/>
    <p:sldId id="273" r:id="rId13"/>
    <p:sldId id="271" r:id="rId14"/>
    <p:sldId id="266" r:id="rId15"/>
    <p:sldId id="267" r:id="rId16"/>
    <p:sldId id="272" r:id="rId17"/>
    <p:sldId id="261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78493244@qq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tegen/stategen" TargetMode="External"/><Relationship Id="rId2" Type="http://schemas.openxmlformats.org/officeDocument/2006/relationships/hyperlink" Target="https://github.com/dangdangdotcom/dubbox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cap="none" dirty="0" err="1" smtClean="0"/>
              <a:t>StateGen</a:t>
            </a:r>
            <a:r>
              <a:rPr lang="zh-CN" altLang="en-US" dirty="0" smtClean="0"/>
              <a:t>教程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cap="none" dirty="0" err="1" smtClean="0"/>
              <a:t>StateGen</a:t>
            </a:r>
            <a:r>
              <a:rPr lang="en-US" altLang="zh-CN" sz="2400" cap="none" dirty="0" smtClean="0"/>
              <a:t>=</a:t>
            </a:r>
            <a:r>
              <a:rPr lang="en-US" altLang="zh-CN" sz="2400" cap="none" dirty="0" err="1" smtClean="0"/>
              <a:t>State+Generator</a:t>
            </a:r>
            <a:r>
              <a:rPr lang="en-US" altLang="zh-CN" sz="2400" cap="none" dirty="0" smtClean="0"/>
              <a:t>=STG</a:t>
            </a:r>
          </a:p>
          <a:p>
            <a:r>
              <a:rPr lang="en-US" altLang="zh-CN" sz="2400" cap="none" dirty="0" smtClean="0">
                <a:hlinkClick r:id="rId2"/>
              </a:rPr>
              <a:t>78493244@qq.com</a:t>
            </a:r>
            <a:endParaRPr lang="en-US" altLang="zh-CN" sz="2400" cap="none" dirty="0" smtClean="0"/>
          </a:p>
          <a:p>
            <a:r>
              <a:rPr lang="zh-CN" altLang="en-US" sz="2400" cap="none" dirty="0" smtClean="0"/>
              <a:t>夏</a:t>
            </a:r>
            <a:endParaRPr lang="en-US" altLang="zh-CN" sz="2400" cap="none" dirty="0" smtClean="0"/>
          </a:p>
          <a:p>
            <a:endParaRPr lang="en-US" altLang="zh-CN" sz="2400" cap="none" dirty="0" smtClean="0"/>
          </a:p>
        </p:txBody>
      </p:sp>
    </p:spTree>
    <p:extLst>
      <p:ext uri="{BB962C8B-B14F-4D97-AF65-F5344CB8AC3E}">
        <p14:creationId xmlns:p14="http://schemas.microsoft.com/office/powerpoint/2010/main" val="124005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29020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STG</a:t>
            </a:r>
            <a:r>
              <a:rPr lang="zh-CN" altLang="en-US" dirty="0" smtClean="0"/>
              <a:t>业务结构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37248" y="993711"/>
            <a:ext cx="4055299" cy="5596870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左</a:t>
            </a:r>
            <a:r>
              <a:rPr lang="zh-CN" altLang="en-US" sz="1800" dirty="0" smtClean="0"/>
              <a:t>图是一个</a:t>
            </a:r>
            <a:r>
              <a:rPr lang="en-US" altLang="zh-CN" sz="1800" dirty="0" smtClean="0"/>
              <a:t>SOFA</a:t>
            </a:r>
            <a:r>
              <a:rPr lang="zh-CN" altLang="en-US" sz="1800" dirty="0" smtClean="0"/>
              <a:t>框架结构</a:t>
            </a:r>
            <a:endParaRPr lang="en-US" altLang="zh-CN" sz="1800" dirty="0" smtClean="0"/>
          </a:p>
        </p:txBody>
      </p:sp>
      <p:grpSp>
        <p:nvGrpSpPr>
          <p:cNvPr id="9" name="组合 8"/>
          <p:cNvGrpSpPr/>
          <p:nvPr/>
        </p:nvGrpSpPr>
        <p:grpSpPr>
          <a:xfrm>
            <a:off x="1141412" y="908720"/>
            <a:ext cx="5610701" cy="5845493"/>
            <a:chOff x="2051720" y="908720"/>
            <a:chExt cx="5610701" cy="5845493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720" y="908720"/>
              <a:ext cx="5610701" cy="5845493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000" y="6024017"/>
              <a:ext cx="244800" cy="323310"/>
            </a:xfrm>
            <a:prstGeom prst="rect">
              <a:avLst/>
            </a:prstGeom>
          </p:spPr>
        </p:pic>
        <p:cxnSp>
          <p:nvCxnSpPr>
            <p:cNvPr id="12" name="直接箭头连接符 11"/>
            <p:cNvCxnSpPr/>
            <p:nvPr/>
          </p:nvCxnSpPr>
          <p:spPr>
            <a:xfrm>
              <a:off x="3744000" y="6213600"/>
              <a:ext cx="2808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3275856" y="5500799"/>
              <a:ext cx="0" cy="4500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003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6214"/>
          </a:xfrm>
        </p:spPr>
        <p:txBody>
          <a:bodyPr/>
          <a:lstStyle/>
          <a:p>
            <a:r>
              <a:rPr lang="en-US" altLang="zh-CN" dirty="0" smtClean="0"/>
              <a:t>Stg</a:t>
            </a:r>
            <a:r>
              <a:rPr lang="zh-CN" altLang="en-US" dirty="0" smtClean="0"/>
              <a:t>系统中的结构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967" y="1308001"/>
            <a:ext cx="10342890" cy="482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1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957532"/>
            <a:ext cx="9905999" cy="4833669"/>
          </a:xfrm>
        </p:spPr>
        <p:txBody>
          <a:bodyPr/>
          <a:lstStyle/>
          <a:p>
            <a:r>
              <a:rPr lang="en-US" altLang="zh-CN" sz="2000" dirty="0" err="1" smtClean="0"/>
              <a:t>Stategen</a:t>
            </a:r>
            <a:r>
              <a:rPr lang="en-US" altLang="zh-CN" sz="2000" dirty="0" smtClean="0"/>
              <a:t>(STG)</a:t>
            </a:r>
            <a:r>
              <a:rPr lang="zh-CN" altLang="en-US" sz="2000" dirty="0" smtClean="0"/>
              <a:t>区别</a:t>
            </a:r>
            <a:r>
              <a:rPr lang="zh-CN" altLang="en-US" sz="2000" dirty="0"/>
              <a:t>在于做了自动化，</a:t>
            </a:r>
            <a:endParaRPr lang="en-US" altLang="zh-CN" sz="20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能被自动化源自</a:t>
            </a:r>
            <a:r>
              <a:rPr lang="en-US" altLang="zh-CN" dirty="0" err="1"/>
              <a:t>dubbox</a:t>
            </a:r>
            <a:r>
              <a:rPr lang="zh-CN" altLang="en-US" dirty="0"/>
              <a:t>的注册协议优势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 service</a:t>
            </a:r>
            <a:r>
              <a:rPr lang="zh-CN" altLang="en-US" dirty="0"/>
              <a:t>由下到上继承关系</a:t>
            </a:r>
            <a:r>
              <a:rPr lang="en-US" altLang="zh-CN" dirty="0"/>
              <a:t>,</a:t>
            </a:r>
            <a:r>
              <a:rPr lang="zh-CN" altLang="en-US" dirty="0"/>
              <a:t>方法名不出现在</a:t>
            </a:r>
            <a:r>
              <a:rPr lang="en-US" altLang="zh-CN" dirty="0" err="1" smtClean="0"/>
              <a:t>xxxService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systemName</a:t>
            </a:r>
            <a:r>
              <a:rPr lang="en-US" altLang="zh-CN" dirty="0" smtClean="0"/>
              <a:t>}(</a:t>
            </a:r>
            <a:r>
              <a:rPr lang="en-US" altLang="zh-CN" dirty="0" err="1" smtClean="0"/>
              <a:t>TeacherServiceStrade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</a:t>
            </a:r>
            <a:r>
              <a:rPr lang="zh-CN" altLang="en-US" dirty="0"/>
              <a:t>，就是一个本地服务</a:t>
            </a:r>
            <a:r>
              <a:rPr lang="en-US" altLang="zh-CN" dirty="0"/>
              <a:t>,</a:t>
            </a:r>
            <a:r>
              <a:rPr lang="zh-CN" altLang="en-US" dirty="0"/>
              <a:t>否则</a:t>
            </a:r>
            <a:r>
              <a:rPr lang="en-US" altLang="zh-CN" dirty="0"/>
              <a:t>~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err="1" smtClean="0"/>
              <a:t>pojo</a:t>
            </a:r>
            <a:r>
              <a:rPr lang="zh-CN" altLang="en-US" dirty="0"/>
              <a:t>可以对别的类做继承，如</a:t>
            </a:r>
            <a:r>
              <a:rPr lang="en-US" altLang="zh-CN" dirty="0"/>
              <a:t>Student</a:t>
            </a:r>
            <a:r>
              <a:rPr lang="zh-CN" altLang="en-US" dirty="0"/>
              <a:t>继承自远程的</a:t>
            </a:r>
            <a:r>
              <a:rPr lang="en-US" altLang="zh-CN" dirty="0"/>
              <a:t>Person,</a:t>
            </a:r>
            <a:r>
              <a:rPr lang="zh-CN" altLang="en-US" dirty="0"/>
              <a:t>无论在本地传递数据或是远程传递数据，都不需要写额外的转换器</a:t>
            </a:r>
            <a:endParaRPr lang="en-US" altLang="zh-CN" dirty="0"/>
          </a:p>
          <a:p>
            <a:pPr lvl="1">
              <a:buFont typeface="+mj-lt"/>
              <a:buAutoNum type="arabicPeriod"/>
            </a:pPr>
            <a:r>
              <a:rPr lang="en-US" altLang="zh-CN" dirty="0" err="1"/>
              <a:t>Pojo</a:t>
            </a:r>
            <a:r>
              <a:rPr lang="zh-CN" altLang="en-US" dirty="0"/>
              <a:t>还可实现接口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Service</a:t>
            </a:r>
            <a:r>
              <a:rPr lang="zh-CN" altLang="en-US" dirty="0"/>
              <a:t>同样也是开放式的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61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8062" y="2947650"/>
            <a:ext cx="9905998" cy="744456"/>
          </a:xfrm>
        </p:spPr>
        <p:txBody>
          <a:bodyPr/>
          <a:lstStyle/>
          <a:p>
            <a:r>
              <a:rPr lang="en-US" altLang="zh-CN" dirty="0" smtClean="0"/>
              <a:t>STG</a:t>
            </a:r>
            <a:r>
              <a:rPr lang="zh-CN" altLang="en-US" dirty="0" smtClean="0"/>
              <a:t>后端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56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53082"/>
          </a:xfrm>
        </p:spPr>
        <p:txBody>
          <a:bodyPr/>
          <a:lstStyle/>
          <a:p>
            <a:r>
              <a:rPr lang="zh-CN" altLang="en-US" dirty="0" smtClean="0"/>
              <a:t>演示前后端代码生成</a:t>
            </a:r>
            <a:r>
              <a:rPr lang="en-US" altLang="zh-CN" dirty="0" smtClean="0"/>
              <a:t>/</a:t>
            </a:r>
            <a:r>
              <a:rPr lang="zh-CN" altLang="en-US" dirty="0" smtClean="0"/>
              <a:t>迭代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293962"/>
            <a:ext cx="10141939" cy="5469147"/>
          </a:xfrm>
        </p:spPr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DROP TABLE IF EXISTS `teacher`;</a:t>
            </a:r>
          </a:p>
          <a:p>
            <a:pPr marL="0" indent="0">
              <a:buNone/>
            </a:pPr>
            <a:r>
              <a:rPr lang="en-US" altLang="zh-CN" dirty="0"/>
              <a:t>CREATE TABLE `teacher` (</a:t>
            </a:r>
          </a:p>
          <a:p>
            <a:pPr marL="0" indent="0">
              <a:buNone/>
            </a:pPr>
            <a:r>
              <a:rPr lang="en-US" altLang="zh-CN" dirty="0"/>
              <a:t>  `</a:t>
            </a:r>
            <a:r>
              <a:rPr lang="en-US" altLang="zh-CN" dirty="0" err="1"/>
              <a:t>teacher_id</a:t>
            </a:r>
            <a:r>
              <a:rPr lang="en-US" altLang="zh-CN" dirty="0"/>
              <a:t>` </a:t>
            </a:r>
            <a:r>
              <a:rPr lang="en-US" altLang="zh-CN" dirty="0" err="1"/>
              <a:t>varchar</a:t>
            </a:r>
            <a:r>
              <a:rPr lang="en-US" altLang="zh-CN" dirty="0"/>
              <a:t>(64) CHARACTER SET utf8mb4 COLLATE utf8mb4_unicode_ci NOT NULL COMMENT '</a:t>
            </a:r>
            <a:r>
              <a:rPr lang="zh-CN" altLang="en-US" dirty="0"/>
              <a:t>老师</a:t>
            </a:r>
            <a:r>
              <a:rPr lang="en-US" altLang="zh-CN" dirty="0"/>
              <a:t>ID',</a:t>
            </a:r>
          </a:p>
          <a:p>
            <a:pPr marL="0" indent="0">
              <a:buNone/>
            </a:pPr>
            <a:r>
              <a:rPr lang="en-US" altLang="zh-CN" dirty="0"/>
              <a:t>  `</a:t>
            </a:r>
            <a:r>
              <a:rPr lang="en-US" altLang="zh-CN" dirty="0" err="1"/>
              <a:t>teacher_name</a:t>
            </a:r>
            <a:r>
              <a:rPr lang="en-US" altLang="zh-CN" dirty="0"/>
              <a:t>` </a:t>
            </a:r>
            <a:r>
              <a:rPr lang="en-US" altLang="zh-CN" dirty="0" err="1"/>
              <a:t>varchar</a:t>
            </a:r>
            <a:r>
              <a:rPr lang="en-US" altLang="zh-CN" dirty="0"/>
              <a:t>(64) DEFAULT NULL COMMENT '</a:t>
            </a:r>
            <a:r>
              <a:rPr lang="zh-CN" altLang="en-US" dirty="0"/>
              <a:t>老师名</a:t>
            </a:r>
            <a:r>
              <a:rPr lang="en-US" altLang="zh-CN" dirty="0"/>
              <a:t>',</a:t>
            </a:r>
          </a:p>
          <a:p>
            <a:pPr marL="0" indent="0">
              <a:buNone/>
            </a:pPr>
            <a:r>
              <a:rPr lang="en-US" altLang="zh-CN" dirty="0"/>
              <a:t>  `password` </a:t>
            </a:r>
            <a:r>
              <a:rPr lang="en-US" altLang="zh-CN" dirty="0" err="1"/>
              <a:t>varchar</a:t>
            </a:r>
            <a:r>
              <a:rPr lang="en-US" altLang="zh-CN" dirty="0"/>
              <a:t>(64) DEFAULT NULL COMMENT '</a:t>
            </a:r>
            <a:r>
              <a:rPr lang="zh-CN" altLang="en-US" dirty="0"/>
              <a:t>密码，测试，明文</a:t>
            </a:r>
            <a:r>
              <a:rPr lang="en-US" altLang="zh-CN" dirty="0"/>
              <a:t>',</a:t>
            </a:r>
          </a:p>
          <a:p>
            <a:pPr marL="0" indent="0">
              <a:buNone/>
            </a:pPr>
            <a:r>
              <a:rPr lang="en-US" altLang="zh-CN" dirty="0"/>
              <a:t>  `</a:t>
            </a:r>
            <a:r>
              <a:rPr lang="en-US" altLang="zh-CN" dirty="0" err="1"/>
              <a:t>role_type</a:t>
            </a:r>
            <a:r>
              <a:rPr lang="en-US" altLang="zh-CN" dirty="0"/>
              <a:t>` </a:t>
            </a:r>
            <a:r>
              <a:rPr lang="en-US" altLang="zh-CN" dirty="0" err="1"/>
              <a:t>varchar</a:t>
            </a:r>
            <a:r>
              <a:rPr lang="en-US" altLang="zh-CN" dirty="0"/>
              <a:t>(32) DEFAULT NULL COMMENT '</a:t>
            </a:r>
            <a:r>
              <a:rPr lang="zh-CN" altLang="en-US" dirty="0"/>
              <a:t>老师角色 </a:t>
            </a:r>
            <a:r>
              <a:rPr lang="en-US" altLang="zh-CN" dirty="0"/>
              <a:t>ADMIN,DEFAULT,DEVELOPER',</a:t>
            </a:r>
          </a:p>
          <a:p>
            <a:pPr marL="0" indent="0">
              <a:buNone/>
            </a:pPr>
            <a:r>
              <a:rPr lang="en-US" altLang="zh-CN" dirty="0"/>
              <a:t>  `name` </a:t>
            </a:r>
            <a:r>
              <a:rPr lang="en-US" altLang="zh-CN" dirty="0" err="1"/>
              <a:t>varchar</a:t>
            </a:r>
            <a:r>
              <a:rPr lang="en-US" altLang="zh-CN" dirty="0"/>
              <a:t>(64) DEFAULT NULL COMMENT '</a:t>
            </a:r>
            <a:r>
              <a:rPr lang="zh-CN" altLang="en-US" dirty="0"/>
              <a:t>姓名</a:t>
            </a:r>
            <a:r>
              <a:rPr lang="en-US" altLang="zh-CN" dirty="0"/>
              <a:t>',</a:t>
            </a:r>
          </a:p>
          <a:p>
            <a:pPr marL="0" indent="0">
              <a:buNone/>
            </a:pPr>
            <a:r>
              <a:rPr lang="en-US" altLang="zh-CN" dirty="0"/>
              <a:t>  `</a:t>
            </a:r>
            <a:r>
              <a:rPr lang="en-US" altLang="zh-CN" dirty="0" err="1"/>
              <a:t>nickName</a:t>
            </a:r>
            <a:r>
              <a:rPr lang="en-US" altLang="zh-CN" dirty="0"/>
              <a:t>` </a:t>
            </a:r>
            <a:r>
              <a:rPr lang="en-US" altLang="zh-CN" dirty="0" err="1"/>
              <a:t>varchar</a:t>
            </a:r>
            <a:r>
              <a:rPr lang="en-US" altLang="zh-CN" dirty="0"/>
              <a:t>(32) DEFAULT NULL COMMENT '</a:t>
            </a:r>
            <a:r>
              <a:rPr lang="zh-CN" altLang="en-US" dirty="0"/>
              <a:t>别名</a:t>
            </a:r>
            <a:r>
              <a:rPr lang="en-US" altLang="zh-CN" dirty="0"/>
              <a:t>',</a:t>
            </a:r>
          </a:p>
          <a:p>
            <a:pPr marL="0" indent="0">
              <a:buNone/>
            </a:pPr>
            <a:r>
              <a:rPr lang="en-US" altLang="zh-CN" dirty="0"/>
              <a:t>  `age` </a:t>
            </a:r>
            <a:r>
              <a:rPr lang="en-US" altLang="zh-CN" dirty="0" err="1"/>
              <a:t>int</a:t>
            </a:r>
            <a:r>
              <a:rPr lang="en-US" altLang="zh-CN" dirty="0"/>
              <a:t>(11) DEFAULT NULL COMMENT '</a:t>
            </a:r>
            <a:r>
              <a:rPr lang="zh-CN" altLang="en-US" dirty="0"/>
              <a:t>年龄</a:t>
            </a:r>
            <a:r>
              <a:rPr lang="en-US" altLang="zh-CN" dirty="0"/>
              <a:t>',</a:t>
            </a:r>
          </a:p>
          <a:p>
            <a:pPr marL="0" indent="0">
              <a:buNone/>
            </a:pPr>
            <a:r>
              <a:rPr lang="en-US" altLang="zh-CN" dirty="0"/>
              <a:t>  `address` </a:t>
            </a:r>
            <a:r>
              <a:rPr lang="en-US" altLang="zh-CN" dirty="0" err="1"/>
              <a:t>varchar</a:t>
            </a:r>
            <a:r>
              <a:rPr lang="en-US" altLang="zh-CN" dirty="0"/>
              <a:t>(255) DEFAULT NULL COMMENT '</a:t>
            </a:r>
            <a:r>
              <a:rPr lang="zh-CN" altLang="en-US" dirty="0"/>
              <a:t>详细地址</a:t>
            </a:r>
            <a:r>
              <a:rPr lang="en-US" altLang="zh-CN" dirty="0"/>
              <a:t>',</a:t>
            </a:r>
          </a:p>
          <a:p>
            <a:pPr marL="0" indent="0">
              <a:buNone/>
            </a:pPr>
            <a:r>
              <a:rPr lang="en-US" altLang="zh-CN" dirty="0"/>
              <a:t>  `</a:t>
            </a:r>
            <a:r>
              <a:rPr lang="en-US" altLang="zh-CN" dirty="0" err="1"/>
              <a:t>avatar_img_id</a:t>
            </a:r>
            <a:r>
              <a:rPr lang="en-US" altLang="zh-CN" dirty="0"/>
              <a:t>` </a:t>
            </a:r>
            <a:r>
              <a:rPr lang="en-US" altLang="zh-CN" dirty="0" err="1"/>
              <a:t>varchar</a:t>
            </a:r>
            <a:r>
              <a:rPr lang="en-US" altLang="zh-CN" dirty="0"/>
              <a:t>(64) DEFAULT NULL COMMENT '</a:t>
            </a:r>
            <a:r>
              <a:rPr lang="zh-CN" altLang="en-US" dirty="0"/>
              <a:t>头像 </a:t>
            </a:r>
            <a:r>
              <a:rPr lang="en-US" altLang="zh-CN" dirty="0"/>
              <a:t>ID',</a:t>
            </a:r>
          </a:p>
          <a:p>
            <a:pPr marL="0" indent="0">
              <a:buNone/>
            </a:pPr>
            <a:r>
              <a:rPr lang="en-US" altLang="zh-CN" dirty="0"/>
              <a:t>  `email` </a:t>
            </a:r>
            <a:r>
              <a:rPr lang="en-US" altLang="zh-CN" dirty="0" err="1"/>
              <a:t>varchar</a:t>
            </a:r>
            <a:r>
              <a:rPr lang="en-US" altLang="zh-CN" dirty="0"/>
              <a:t>(128) DEFAULT NULL COMMENT '</a:t>
            </a:r>
            <a:r>
              <a:rPr lang="zh-CN" altLang="en-US" dirty="0"/>
              <a:t>邮箱</a:t>
            </a:r>
            <a:r>
              <a:rPr lang="en-US" altLang="zh-CN" dirty="0"/>
              <a:t>',</a:t>
            </a:r>
          </a:p>
          <a:p>
            <a:pPr marL="0" indent="0">
              <a:buNone/>
            </a:pPr>
            <a:r>
              <a:rPr lang="en-US" altLang="zh-CN" dirty="0"/>
              <a:t>  `</a:t>
            </a:r>
            <a:r>
              <a:rPr lang="en-US" altLang="zh-CN" dirty="0" err="1"/>
              <a:t>vali_datetime</a:t>
            </a:r>
            <a:r>
              <a:rPr lang="en-US" altLang="zh-CN" dirty="0"/>
              <a:t>` </a:t>
            </a:r>
            <a:r>
              <a:rPr lang="en-US" altLang="zh-CN" dirty="0" err="1"/>
              <a:t>datetime</a:t>
            </a:r>
            <a:r>
              <a:rPr lang="en-US" altLang="zh-CN" dirty="0"/>
              <a:t> DEFAULT NULL COMMENT '</a:t>
            </a:r>
            <a:r>
              <a:rPr lang="zh-CN" altLang="en-US" dirty="0"/>
              <a:t>认证时间</a:t>
            </a:r>
            <a:r>
              <a:rPr lang="en-US" altLang="zh-CN" dirty="0"/>
              <a:t>',</a:t>
            </a:r>
          </a:p>
          <a:p>
            <a:pPr marL="0" indent="0">
              <a:buNone/>
            </a:pPr>
            <a:r>
              <a:rPr lang="en-US" altLang="zh-CN" dirty="0"/>
              <a:t>  `</a:t>
            </a:r>
            <a:r>
              <a:rPr lang="en-US" altLang="zh-CN" dirty="0" err="1"/>
              <a:t>birthday_date</a:t>
            </a:r>
            <a:r>
              <a:rPr lang="en-US" altLang="zh-CN" dirty="0"/>
              <a:t>` date DEFAULT NULL COMMENT '</a:t>
            </a:r>
            <a:r>
              <a:rPr lang="zh-CN" altLang="en-US" dirty="0"/>
              <a:t>出生日期</a:t>
            </a:r>
            <a:r>
              <a:rPr lang="en-US" altLang="zh-CN" dirty="0"/>
              <a:t>',</a:t>
            </a:r>
          </a:p>
          <a:p>
            <a:pPr marL="0" indent="0">
              <a:buNone/>
            </a:pPr>
            <a:r>
              <a:rPr lang="en-US" altLang="zh-CN" dirty="0"/>
              <a:t>  `</a:t>
            </a:r>
            <a:r>
              <a:rPr lang="en-US" altLang="zh-CN" dirty="0" err="1"/>
              <a:t>work_time</a:t>
            </a:r>
            <a:r>
              <a:rPr lang="en-US" altLang="zh-CN" dirty="0"/>
              <a:t>` time DEFAULT NULL COMMENT '</a:t>
            </a:r>
            <a:r>
              <a:rPr lang="zh-CN" altLang="en-US" dirty="0"/>
              <a:t>工作时间</a:t>
            </a:r>
            <a:r>
              <a:rPr lang="en-US" altLang="zh-CN" dirty="0"/>
              <a:t>',</a:t>
            </a:r>
          </a:p>
          <a:p>
            <a:pPr marL="0" indent="0">
              <a:buNone/>
            </a:pPr>
            <a:r>
              <a:rPr lang="en-US" altLang="zh-CN" dirty="0"/>
              <a:t>  `</a:t>
            </a:r>
            <a:r>
              <a:rPr lang="en-US" altLang="zh-CN" dirty="0" err="1"/>
              <a:t>province_id</a:t>
            </a:r>
            <a:r>
              <a:rPr lang="en-US" altLang="zh-CN" dirty="0"/>
              <a:t>` </a:t>
            </a:r>
            <a:r>
              <a:rPr lang="en-US" altLang="zh-CN" dirty="0" err="1"/>
              <a:t>varchar</a:t>
            </a:r>
            <a:r>
              <a:rPr lang="en-US" altLang="zh-CN" dirty="0"/>
              <a:t>(64) DEFAULT NULL COMMENT '</a:t>
            </a:r>
            <a:r>
              <a:rPr lang="zh-CN" altLang="en-US" dirty="0"/>
              <a:t>省份 </a:t>
            </a:r>
            <a:r>
              <a:rPr lang="en-US" altLang="zh-CN" dirty="0"/>
              <a:t>ID',</a:t>
            </a:r>
          </a:p>
          <a:p>
            <a:pPr marL="0" indent="0">
              <a:buNone/>
            </a:pPr>
            <a:r>
              <a:rPr lang="en-US" altLang="zh-CN" dirty="0"/>
              <a:t>  `</a:t>
            </a:r>
            <a:r>
              <a:rPr lang="en-US" altLang="zh-CN" dirty="0" err="1"/>
              <a:t>city_id</a:t>
            </a:r>
            <a:r>
              <a:rPr lang="en-US" altLang="zh-CN" dirty="0"/>
              <a:t>` </a:t>
            </a:r>
            <a:r>
              <a:rPr lang="en-US" altLang="zh-CN" dirty="0" err="1"/>
              <a:t>varchar</a:t>
            </a:r>
            <a:r>
              <a:rPr lang="en-US" altLang="zh-CN" dirty="0"/>
              <a:t>(64) DEFAULT NULL COMMENT '</a:t>
            </a:r>
            <a:r>
              <a:rPr lang="zh-CN" altLang="en-US" dirty="0"/>
              <a:t>城市 </a:t>
            </a:r>
            <a:r>
              <a:rPr lang="en-US" altLang="zh-CN" dirty="0"/>
              <a:t>ID',</a:t>
            </a:r>
          </a:p>
          <a:p>
            <a:pPr marL="0" indent="0">
              <a:buNone/>
            </a:pPr>
            <a:r>
              <a:rPr lang="en-US" altLang="zh-CN" dirty="0"/>
              <a:t>  `status` </a:t>
            </a:r>
            <a:r>
              <a:rPr lang="en-US" altLang="zh-CN" dirty="0" err="1"/>
              <a:t>varchar</a:t>
            </a:r>
            <a:r>
              <a:rPr lang="en-US" altLang="zh-CN" dirty="0"/>
              <a:t>(64) DEFAULT NULL COMMENT '</a:t>
            </a:r>
            <a:r>
              <a:rPr lang="zh-CN" altLang="en-US" dirty="0"/>
              <a:t>状态 </a:t>
            </a:r>
            <a:r>
              <a:rPr lang="en-US" altLang="zh-CN" dirty="0" err="1"/>
              <a:t>enum</a:t>
            </a:r>
            <a:r>
              <a:rPr lang="en-US" altLang="zh-CN" dirty="0"/>
              <a:t>',</a:t>
            </a:r>
          </a:p>
          <a:p>
            <a:pPr marL="0" indent="0">
              <a:buNone/>
            </a:pPr>
            <a:r>
              <a:rPr lang="en-US" altLang="zh-CN" dirty="0"/>
              <a:t>  `grade` </a:t>
            </a:r>
            <a:r>
              <a:rPr lang="en-US" altLang="zh-CN" dirty="0" err="1"/>
              <a:t>bigint</a:t>
            </a:r>
            <a:r>
              <a:rPr lang="en-US" altLang="zh-CN" dirty="0"/>
              <a:t>(2) DEFAULT NULL COMMENT '</a:t>
            </a:r>
            <a:r>
              <a:rPr lang="zh-CN" altLang="en-US" dirty="0"/>
              <a:t>级别</a:t>
            </a:r>
            <a:r>
              <a:rPr lang="en-US" altLang="zh-CN" dirty="0"/>
              <a:t>',</a:t>
            </a:r>
          </a:p>
          <a:p>
            <a:pPr marL="0" indent="0">
              <a:buNone/>
            </a:pPr>
            <a:r>
              <a:rPr lang="en-US" altLang="zh-CN" dirty="0"/>
              <a:t>  `sex` </a:t>
            </a:r>
            <a:r>
              <a:rPr lang="en-US" altLang="zh-CN" dirty="0" err="1"/>
              <a:t>tinyint</a:t>
            </a:r>
            <a:r>
              <a:rPr lang="en-US" altLang="zh-CN" dirty="0"/>
              <a:t>(1) DEFAULT NULL COMMENT '</a:t>
            </a:r>
            <a:r>
              <a:rPr lang="zh-CN" altLang="en-US" dirty="0"/>
              <a:t>性别</a:t>
            </a:r>
            <a:r>
              <a:rPr lang="en-US" altLang="zh-CN" dirty="0"/>
              <a:t>',</a:t>
            </a:r>
          </a:p>
          <a:p>
            <a:pPr marL="0" indent="0">
              <a:buNone/>
            </a:pPr>
            <a:r>
              <a:rPr lang="en-US" altLang="zh-CN" dirty="0"/>
              <a:t>  `</a:t>
            </a:r>
            <a:r>
              <a:rPr lang="en-US" altLang="zh-CN" dirty="0" err="1"/>
              <a:t>post_address_id</a:t>
            </a:r>
            <a:r>
              <a:rPr lang="en-US" altLang="zh-CN" dirty="0"/>
              <a:t>` </a:t>
            </a:r>
            <a:r>
              <a:rPr lang="en-US" altLang="zh-CN" dirty="0" err="1"/>
              <a:t>bigint</a:t>
            </a:r>
            <a:r>
              <a:rPr lang="en-US" altLang="zh-CN" dirty="0"/>
              <a:t>(20) DEFAULT NULL COMMENT '</a:t>
            </a:r>
            <a:r>
              <a:rPr lang="zh-CN" altLang="en-US" dirty="0"/>
              <a:t>邮寄地址 </a:t>
            </a:r>
            <a:r>
              <a:rPr lang="en-US" altLang="zh-CN" dirty="0"/>
              <a:t>ID',</a:t>
            </a:r>
          </a:p>
          <a:p>
            <a:pPr marL="0" indent="0">
              <a:buNone/>
            </a:pPr>
            <a:r>
              <a:rPr lang="en-US" altLang="zh-CN" dirty="0"/>
              <a:t>  `remark` text,</a:t>
            </a:r>
          </a:p>
          <a:p>
            <a:pPr marL="0" indent="0">
              <a:buNone/>
            </a:pPr>
            <a:r>
              <a:rPr lang="en-US" altLang="zh-CN" dirty="0"/>
              <a:t>  `</a:t>
            </a:r>
            <a:r>
              <a:rPr lang="en-US" altLang="zh-CN" dirty="0" err="1"/>
              <a:t>create_time</a:t>
            </a:r>
            <a:r>
              <a:rPr lang="en-US" altLang="zh-CN" dirty="0"/>
              <a:t>` </a:t>
            </a:r>
            <a:r>
              <a:rPr lang="en-US" altLang="zh-CN" dirty="0" err="1"/>
              <a:t>datetime</a:t>
            </a:r>
            <a:r>
              <a:rPr lang="en-US" altLang="zh-CN" dirty="0"/>
              <a:t>(6) DEFAULT NULL COMMENT '</a:t>
            </a:r>
            <a:r>
              <a:rPr lang="zh-CN" altLang="en-US" dirty="0"/>
              <a:t>创建时间</a:t>
            </a:r>
            <a:r>
              <a:rPr lang="en-US" altLang="zh-CN" dirty="0"/>
              <a:t>',</a:t>
            </a:r>
          </a:p>
          <a:p>
            <a:pPr marL="0" indent="0">
              <a:buNone/>
            </a:pPr>
            <a:r>
              <a:rPr lang="en-US" altLang="zh-CN" dirty="0"/>
              <a:t>  `</a:t>
            </a:r>
            <a:r>
              <a:rPr lang="en-US" altLang="zh-CN" dirty="0" err="1"/>
              <a:t>update_time</a:t>
            </a:r>
            <a:r>
              <a:rPr lang="en-US" altLang="zh-CN" dirty="0"/>
              <a:t>` </a:t>
            </a:r>
            <a:r>
              <a:rPr lang="en-US" altLang="zh-CN" dirty="0" err="1"/>
              <a:t>datetime</a:t>
            </a:r>
            <a:r>
              <a:rPr lang="en-US" altLang="zh-CN" dirty="0"/>
              <a:t>(6) DEFAULT NULL COMMENT '</a:t>
            </a:r>
            <a:r>
              <a:rPr lang="zh-CN" altLang="en-US" dirty="0"/>
              <a:t>更新时间</a:t>
            </a:r>
            <a:r>
              <a:rPr lang="en-US" altLang="zh-CN" dirty="0"/>
              <a:t>',</a:t>
            </a:r>
          </a:p>
          <a:p>
            <a:pPr marL="0" indent="0">
              <a:buNone/>
            </a:pPr>
            <a:r>
              <a:rPr lang="en-US" altLang="zh-CN" dirty="0"/>
              <a:t>  `</a:t>
            </a:r>
            <a:r>
              <a:rPr lang="en-US" altLang="zh-CN" dirty="0" err="1"/>
              <a:t>delete_flag</a:t>
            </a:r>
            <a:r>
              <a:rPr lang="en-US" altLang="zh-CN" dirty="0"/>
              <a:t>` </a:t>
            </a:r>
            <a:r>
              <a:rPr lang="en-US" altLang="zh-CN" dirty="0" err="1"/>
              <a:t>int</a:t>
            </a:r>
            <a:r>
              <a:rPr lang="en-US" altLang="zh-CN" dirty="0"/>
              <a:t>(1) DEFAULT NULL COMMENT '</a:t>
            </a:r>
            <a:r>
              <a:rPr lang="zh-CN" altLang="en-US" dirty="0"/>
              <a:t>是否删除 </a:t>
            </a:r>
            <a:r>
              <a:rPr lang="en-US" altLang="zh-CN" dirty="0"/>
              <a:t>(0:</a:t>
            </a:r>
            <a:r>
              <a:rPr lang="zh-CN" altLang="en-US" dirty="0"/>
              <a:t>正常，</a:t>
            </a:r>
            <a:r>
              <a:rPr lang="en-US" altLang="zh-CN" dirty="0"/>
              <a:t>1</a:t>
            </a:r>
            <a:r>
              <a:rPr lang="zh-CN" altLang="en-US" dirty="0"/>
              <a:t>删除</a:t>
            </a:r>
            <a:r>
              <a:rPr lang="en-US" altLang="zh-CN" dirty="0"/>
              <a:t>)',</a:t>
            </a:r>
          </a:p>
          <a:p>
            <a:pPr marL="0" indent="0">
              <a:buNone/>
            </a:pPr>
            <a:r>
              <a:rPr lang="en-US" altLang="zh-CN" dirty="0"/>
              <a:t>  PRIMARY KEY (`</a:t>
            </a:r>
            <a:r>
              <a:rPr lang="en-US" altLang="zh-CN" dirty="0" err="1"/>
              <a:t>teacher_id</a:t>
            </a:r>
            <a:r>
              <a:rPr lang="en-US" altLang="zh-CN" dirty="0"/>
              <a:t>`),</a:t>
            </a:r>
          </a:p>
          <a:p>
            <a:pPr marL="0" indent="0">
              <a:buNone/>
            </a:pPr>
            <a:r>
              <a:rPr lang="en-US" altLang="zh-CN" dirty="0"/>
              <a:t>  UNIQUE KEY `email` (`email`),</a:t>
            </a:r>
          </a:p>
          <a:p>
            <a:pPr marL="0" indent="0">
              <a:buNone/>
            </a:pPr>
            <a:r>
              <a:rPr lang="en-US" altLang="zh-CN" dirty="0"/>
              <a:t>  UNIQUE KEY `</a:t>
            </a:r>
            <a:r>
              <a:rPr lang="en-US" altLang="zh-CN" dirty="0" err="1"/>
              <a:t>teacher_name</a:t>
            </a:r>
            <a:r>
              <a:rPr lang="en-US" altLang="zh-CN" dirty="0"/>
              <a:t>` (`</a:t>
            </a:r>
            <a:r>
              <a:rPr lang="en-US" altLang="zh-CN" dirty="0" err="1"/>
              <a:t>teacher_name</a:t>
            </a:r>
            <a:r>
              <a:rPr lang="en-US" altLang="zh-CN" dirty="0"/>
              <a:t>`),</a:t>
            </a:r>
          </a:p>
          <a:p>
            <a:pPr marL="0" indent="0">
              <a:buNone/>
            </a:pPr>
            <a:r>
              <a:rPr lang="en-US" altLang="zh-CN" dirty="0"/>
              <a:t>  KEY `</a:t>
            </a:r>
            <a:r>
              <a:rPr lang="en-US" altLang="zh-CN" dirty="0" err="1"/>
              <a:t>province_id</a:t>
            </a:r>
            <a:r>
              <a:rPr lang="en-US" altLang="zh-CN" dirty="0"/>
              <a:t>` (`</a:t>
            </a:r>
            <a:r>
              <a:rPr lang="en-US" altLang="zh-CN" dirty="0" err="1"/>
              <a:t>province_id</a:t>
            </a:r>
            <a:r>
              <a:rPr lang="en-US" altLang="zh-CN" dirty="0"/>
              <a:t>`),</a:t>
            </a:r>
          </a:p>
          <a:p>
            <a:pPr marL="0" indent="0">
              <a:buNone/>
            </a:pPr>
            <a:r>
              <a:rPr lang="en-US" altLang="zh-CN" dirty="0"/>
              <a:t>  KEY `</a:t>
            </a:r>
            <a:r>
              <a:rPr lang="en-US" altLang="zh-CN" dirty="0" err="1"/>
              <a:t>city_id</a:t>
            </a:r>
            <a:r>
              <a:rPr lang="en-US" altLang="zh-CN" dirty="0"/>
              <a:t>` (`</a:t>
            </a:r>
            <a:r>
              <a:rPr lang="en-US" altLang="zh-CN" dirty="0" err="1"/>
              <a:t>city_id</a:t>
            </a:r>
            <a:r>
              <a:rPr lang="en-US" altLang="zh-CN" dirty="0"/>
              <a:t>`)</a:t>
            </a:r>
          </a:p>
          <a:p>
            <a:pPr marL="0" indent="0">
              <a:buNone/>
            </a:pPr>
            <a:r>
              <a:rPr lang="en-US" altLang="zh-CN" dirty="0"/>
              <a:t>) ENGINE=</a:t>
            </a:r>
            <a:r>
              <a:rPr lang="en-US" altLang="zh-CN" dirty="0" err="1"/>
              <a:t>MyISAM</a:t>
            </a:r>
            <a:r>
              <a:rPr lang="en-US" altLang="zh-CN" dirty="0"/>
              <a:t> AUTO_INCREMENT=1 DEFAULT CHARSET=utf8mb4;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088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73852"/>
          </a:xfrm>
        </p:spPr>
        <p:txBody>
          <a:bodyPr/>
          <a:lstStyle/>
          <a:p>
            <a:r>
              <a:rPr lang="zh-CN" altLang="en-US" dirty="0" smtClean="0"/>
              <a:t>后端代码生成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587260"/>
            <a:ext cx="9905999" cy="420394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g</a:t>
            </a:r>
            <a:r>
              <a:rPr lang="en-US" altLang="zh-CN" dirty="0" smtClean="0"/>
              <a:t>en.sh table teacher –e</a:t>
            </a:r>
          </a:p>
          <a:p>
            <a:pPr marL="457200" lvl="1" indent="0">
              <a:buNone/>
            </a:pPr>
            <a:r>
              <a:rPr lang="zh-CN" altLang="en-US" dirty="0"/>
              <a:t>检查</a:t>
            </a:r>
            <a:r>
              <a:rPr lang="en-US" altLang="zh-CN" dirty="0"/>
              <a:t>teacher.xml</a:t>
            </a:r>
            <a:r>
              <a:rPr lang="zh-CN" altLang="en-US" dirty="0"/>
              <a:t>对应的</a:t>
            </a:r>
            <a:r>
              <a:rPr lang="en-US" altLang="zh-CN" dirty="0"/>
              <a:t>java</a:t>
            </a:r>
            <a:r>
              <a:rPr lang="zh-CN" altLang="en-US" dirty="0"/>
              <a:t>类是否正确，去掉</a:t>
            </a:r>
            <a:r>
              <a:rPr lang="en-US" altLang="zh-CN" dirty="0"/>
              <a:t>?</a:t>
            </a:r>
            <a:r>
              <a:rPr lang="zh-CN" altLang="en-US" dirty="0"/>
              <a:t>及一行</a:t>
            </a:r>
            <a:r>
              <a:rPr lang="zh-CN" altLang="en-US" dirty="0" smtClean="0"/>
              <a:t>空格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g</a:t>
            </a:r>
            <a:r>
              <a:rPr lang="en-US" altLang="zh-CN" dirty="0" smtClean="0"/>
              <a:t>en.sh dal teacher –e</a:t>
            </a:r>
          </a:p>
          <a:p>
            <a:pPr marL="457200" lvl="1" indent="0">
              <a:buNone/>
            </a:pPr>
            <a:r>
              <a:rPr lang="en-US" altLang="zh-CN" dirty="0" smtClean="0"/>
              <a:t>F5</a:t>
            </a:r>
            <a:r>
              <a:rPr lang="zh-CN" altLang="en-US" dirty="0"/>
              <a:t>刷新</a:t>
            </a:r>
            <a:r>
              <a:rPr lang="en-US" altLang="zh-CN" dirty="0"/>
              <a:t>eclipse </a:t>
            </a:r>
            <a:r>
              <a:rPr lang="zh-CN" altLang="en-US" dirty="0"/>
              <a:t>检查</a:t>
            </a:r>
            <a:r>
              <a:rPr lang="en-US" altLang="zh-CN" dirty="0"/>
              <a:t>import</a:t>
            </a:r>
            <a:r>
              <a:rPr lang="zh-CN" altLang="en-US" dirty="0"/>
              <a:t>是否</a:t>
            </a:r>
            <a:r>
              <a:rPr lang="zh-CN" altLang="en-US" dirty="0" smtClean="0"/>
              <a:t>完整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gen.sh </a:t>
            </a:r>
            <a:r>
              <a:rPr lang="en-US" altLang="zh-CN" dirty="0" err="1"/>
              <a:t>api</a:t>
            </a:r>
            <a:r>
              <a:rPr lang="en-US" altLang="zh-CN" dirty="0"/>
              <a:t> teacher </a:t>
            </a:r>
            <a:r>
              <a:rPr lang="en-US" altLang="zh-CN" dirty="0" err="1"/>
              <a:t>cms|app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手动做一个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或者用命令初始化一个</a:t>
            </a:r>
            <a:r>
              <a:rPr lang="en-US" altLang="zh-CN" dirty="0" smtClean="0"/>
              <a:t>controller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146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0335"/>
          </a:xfrm>
        </p:spPr>
        <p:txBody>
          <a:bodyPr/>
          <a:lstStyle/>
          <a:p>
            <a:r>
              <a:rPr lang="en-US" altLang="zh-CN" cap="none" dirty="0" err="1" smtClean="0"/>
              <a:t>Stategen</a:t>
            </a:r>
            <a:r>
              <a:rPr lang="en-US" altLang="zh-CN" cap="none" dirty="0" smtClean="0"/>
              <a:t>(STG) </a:t>
            </a:r>
            <a:r>
              <a:rPr lang="en-US" altLang="zh-CN" cap="none" dirty="0" err="1" smtClean="0"/>
              <a:t>mvc</a:t>
            </a:r>
            <a:r>
              <a:rPr lang="en-US" altLang="zh-CN" cap="none" dirty="0" smtClean="0"/>
              <a:t> </a:t>
            </a:r>
            <a:r>
              <a:rPr lang="zh-CN" altLang="en-US" cap="none" dirty="0" smtClean="0"/>
              <a:t>中的一些讲解</a:t>
            </a:r>
            <a:endParaRPr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524000"/>
            <a:ext cx="9905999" cy="426720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C</a:t>
            </a:r>
            <a:r>
              <a:rPr lang="en-US" altLang="zh-CN" dirty="0" err="1" smtClean="0"/>
              <a:t>ookieGroup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UcPeriod"/>
            </a:pPr>
            <a:r>
              <a:rPr lang="zh-CN" altLang="en-US" dirty="0" smtClean="0"/>
              <a:t>前缀是分组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UcPeriod"/>
            </a:pPr>
            <a:r>
              <a:rPr lang="en-US" altLang="zh-CN" dirty="0" smtClean="0"/>
              <a:t>Token</a:t>
            </a:r>
            <a:r>
              <a:rPr lang="zh-CN" altLang="en-US" dirty="0" smtClean="0"/>
              <a:t>是对本组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的校验，具有雪崩效应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@</a:t>
            </a:r>
            <a:r>
              <a:rPr lang="en-US" altLang="zh-CN" dirty="0" err="1" smtClean="0"/>
              <a:t>ApiConfig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@Wrap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e</a:t>
            </a:r>
            <a:r>
              <a:rPr lang="en-US" altLang="zh-CN" dirty="0" smtClean="0"/>
              <a:t>xception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运行环境配置外置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自定义</a:t>
            </a:r>
            <a:r>
              <a:rPr lang="en-US" altLang="zh-CN" dirty="0" smtClean="0"/>
              <a:t>@checker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747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98218"/>
          </a:xfrm>
        </p:spPr>
        <p:txBody>
          <a:bodyPr/>
          <a:lstStyle/>
          <a:p>
            <a:r>
              <a:rPr lang="en-US" altLang="zh-CN" dirty="0" smtClean="0"/>
              <a:t>STG</a:t>
            </a:r>
            <a:r>
              <a:rPr lang="zh-CN" altLang="en-US" dirty="0" smtClean="0"/>
              <a:t>前端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197864"/>
            <a:ext cx="9905999" cy="4944144"/>
          </a:xfrm>
        </p:spPr>
        <p:txBody>
          <a:bodyPr numCol="2"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 sz="1600" dirty="0" smtClean="0"/>
              <a:t>技术 </a:t>
            </a:r>
            <a:r>
              <a:rPr lang="en-US" altLang="zh-CN" sz="1600" dirty="0" smtClean="0"/>
              <a:t>: </a:t>
            </a:r>
            <a:r>
              <a:rPr lang="en-US" altLang="zh-CN" sz="1600" dirty="0" err="1" smtClean="0"/>
              <a:t>React+dva+umi+antd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mobile+typescript</a:t>
            </a:r>
            <a:r>
              <a:rPr lang="en-US" altLang="zh-CN" sz="1600" dirty="0" smtClean="0"/>
              <a:t>…</a:t>
            </a:r>
          </a:p>
          <a:p>
            <a:pPr>
              <a:buFont typeface="+mj-lt"/>
              <a:buAutoNum type="arabicPeriod"/>
            </a:pPr>
            <a:r>
              <a:rPr lang="zh-CN" altLang="en-US" sz="1600" dirty="0" smtClean="0"/>
              <a:t>生成与后端</a:t>
            </a:r>
            <a:r>
              <a:rPr lang="en-US" altLang="zh-CN" sz="1600" dirty="0" err="1" smtClean="0"/>
              <a:t>api</a:t>
            </a:r>
            <a:r>
              <a:rPr lang="zh-CN" altLang="en-US" sz="1600" dirty="0" smtClean="0"/>
              <a:t>对应的</a:t>
            </a:r>
            <a:r>
              <a:rPr lang="en-US" altLang="zh-CN" sz="1600" dirty="0" err="1" smtClean="0"/>
              <a:t>typescipt</a:t>
            </a:r>
            <a:r>
              <a:rPr lang="zh-CN" altLang="en-US" sz="1600" dirty="0" smtClean="0"/>
              <a:t>交互调用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前端</a:t>
            </a:r>
            <a:r>
              <a:rPr lang="en-US" altLang="zh-CN" sz="1600" dirty="0" err="1" smtClean="0"/>
              <a:t>rpc</a:t>
            </a:r>
            <a:r>
              <a:rPr lang="en-US" altLang="zh-CN" sz="1600" dirty="0" smtClean="0"/>
              <a:t>)</a:t>
            </a:r>
          </a:p>
          <a:p>
            <a:pPr lvl="1">
              <a:buFont typeface="+mj-lt"/>
              <a:buAutoNum type="alphaUcPeriod"/>
            </a:pPr>
            <a:r>
              <a:rPr lang="zh-CN" altLang="en-US" sz="1600" dirty="0"/>
              <a:t>接口地址，参数、返回值以及对应的</a:t>
            </a:r>
            <a:r>
              <a:rPr lang="en-US" altLang="zh-CN" sz="1600" dirty="0" smtClean="0"/>
              <a:t>bean</a:t>
            </a:r>
            <a:r>
              <a:rPr lang="zh-CN" altLang="en-US" sz="1600" dirty="0" smtClean="0"/>
              <a:t>，类型，枚举</a:t>
            </a:r>
            <a:endParaRPr lang="en-US" altLang="zh-CN" sz="1600" dirty="0"/>
          </a:p>
          <a:p>
            <a:pPr lvl="1">
              <a:buFont typeface="+mj-lt"/>
              <a:buAutoNum type="alphaUcPeriod"/>
            </a:pPr>
            <a:r>
              <a:rPr lang="zh-CN" altLang="en-US" sz="1600" dirty="0"/>
              <a:t>把前端从这些永无止境的工作中解脱出来，开发、迭代、</a:t>
            </a:r>
            <a:r>
              <a:rPr lang="zh-CN" altLang="en-US" sz="1600" dirty="0" smtClean="0"/>
              <a:t>调试</a:t>
            </a:r>
            <a:endParaRPr lang="en-US" altLang="zh-CN" sz="1600" dirty="0" smtClean="0"/>
          </a:p>
          <a:p>
            <a:pPr>
              <a:buFont typeface="+mj-lt"/>
              <a:buAutoNum type="arabicPeriod"/>
            </a:pPr>
            <a:r>
              <a:rPr lang="zh-CN" altLang="en-US" sz="1600" dirty="0" smtClean="0"/>
              <a:t>生成</a:t>
            </a:r>
            <a:r>
              <a:rPr lang="en-US" altLang="zh-CN" sz="1600" dirty="0" err="1" smtClean="0"/>
              <a:t>dva</a:t>
            </a:r>
            <a:r>
              <a:rPr lang="zh-CN" altLang="en-US" sz="1600" dirty="0" smtClean="0"/>
              <a:t>对应的</a:t>
            </a:r>
            <a:r>
              <a:rPr lang="en-US" altLang="zh-CN" sz="1600" dirty="0" smtClean="0"/>
              <a:t>model</a:t>
            </a:r>
          </a:p>
          <a:p>
            <a:pPr lvl="1">
              <a:buFont typeface="+mj-lt"/>
              <a:buAutoNum type="alphaUcPeriod"/>
            </a:pPr>
            <a:r>
              <a:rPr lang="en-US" altLang="zh-CN" sz="1600" dirty="0"/>
              <a:t>Subscription</a:t>
            </a:r>
          </a:p>
          <a:p>
            <a:pPr lvl="1">
              <a:buFont typeface="+mj-lt"/>
              <a:buAutoNum type="alphaUcPeriod"/>
            </a:pPr>
            <a:r>
              <a:rPr lang="en-US" altLang="zh-CN" sz="1600" dirty="0"/>
              <a:t>Setup,</a:t>
            </a:r>
            <a:r>
              <a:rPr lang="zh-CN" altLang="en-US" sz="1600" dirty="0"/>
              <a:t>参数</a:t>
            </a:r>
            <a:endParaRPr lang="en-US" altLang="zh-CN" sz="1600" dirty="0"/>
          </a:p>
          <a:p>
            <a:pPr lvl="1">
              <a:buFont typeface="+mj-lt"/>
              <a:buAutoNum type="alphaUcPeriod"/>
            </a:pPr>
            <a:r>
              <a:rPr lang="zh-CN" altLang="en-US" sz="1600" dirty="0"/>
              <a:t>生成</a:t>
            </a:r>
            <a:r>
              <a:rPr lang="en-US" altLang="zh-CN" sz="1600" dirty="0"/>
              <a:t>Effect,</a:t>
            </a:r>
            <a:r>
              <a:rPr lang="zh-CN" altLang="en-US" sz="1600" dirty="0"/>
              <a:t>组装数据，调用</a:t>
            </a:r>
            <a:r>
              <a:rPr lang="en-US" altLang="zh-CN" sz="1600" dirty="0" err="1"/>
              <a:t>api</a:t>
            </a:r>
            <a:r>
              <a:rPr lang="zh-CN" altLang="en-US" sz="1600" dirty="0"/>
              <a:t> ，返回</a:t>
            </a:r>
            <a:endParaRPr lang="en-US" altLang="zh-CN" sz="1600" dirty="0"/>
          </a:p>
          <a:p>
            <a:pPr lvl="1">
              <a:buFont typeface="+mj-lt"/>
              <a:buAutoNum type="alphaUcPeriod"/>
            </a:pPr>
            <a:r>
              <a:rPr lang="zh-CN" altLang="en-US" sz="1600" dirty="0"/>
              <a:t>生成</a:t>
            </a:r>
            <a:r>
              <a:rPr lang="en-US" altLang="zh-CN" sz="1600" dirty="0"/>
              <a:t>Reducer</a:t>
            </a:r>
          </a:p>
          <a:p>
            <a:pPr lvl="1">
              <a:buFont typeface="+mj-lt"/>
              <a:buAutoNum type="alphaUcPeriod"/>
            </a:pPr>
            <a:r>
              <a:rPr lang="en-US" altLang="zh-CN" sz="1600" dirty="0"/>
              <a:t>form</a:t>
            </a:r>
            <a:r>
              <a:rPr lang="zh-CN" altLang="en-US" sz="1600" dirty="0"/>
              <a:t>组件</a:t>
            </a:r>
            <a:r>
              <a:rPr lang="en-US" altLang="zh-CN" sz="1600" dirty="0"/>
              <a:t>(</a:t>
            </a:r>
            <a:r>
              <a:rPr lang="zh-CN" altLang="en-US" sz="1600" dirty="0"/>
              <a:t>委托编程</a:t>
            </a:r>
            <a:r>
              <a:rPr lang="en-US" altLang="zh-CN" sz="1600" dirty="0"/>
              <a:t>)</a:t>
            </a:r>
          </a:p>
          <a:p>
            <a:pPr lvl="1">
              <a:buFont typeface="+mj-lt"/>
              <a:buAutoNum type="alphaUcPeriod"/>
            </a:pPr>
            <a:r>
              <a:rPr lang="zh-CN" altLang="en-US" sz="1600" dirty="0"/>
              <a:t>微代码、多段，默认自动组装，也可以手动组装</a:t>
            </a:r>
            <a:endParaRPr lang="en-US" altLang="zh-CN" sz="1600" dirty="0"/>
          </a:p>
          <a:p>
            <a:pPr lvl="1">
              <a:buFont typeface="+mj-lt"/>
              <a:buAutoNum type="alphaUcPeriod"/>
            </a:pPr>
            <a:r>
              <a:rPr lang="zh-CN" altLang="en-US" sz="1600" dirty="0"/>
              <a:t>接口化编程，提示方便</a:t>
            </a:r>
            <a:endParaRPr lang="en-US" altLang="zh-CN" sz="1600" dirty="0"/>
          </a:p>
          <a:p>
            <a:pPr lvl="1">
              <a:buFont typeface="+mj-lt"/>
              <a:buAutoNum type="alphaUcPeriod"/>
            </a:pPr>
            <a:r>
              <a:rPr lang="zh-CN" altLang="en-US" sz="1600" dirty="0"/>
              <a:t>减少或杜绝硬编码</a:t>
            </a:r>
            <a:endParaRPr lang="en-US" altLang="zh-CN" sz="1600" dirty="0"/>
          </a:p>
          <a:p>
            <a:pPr lvl="1">
              <a:buFont typeface="+mj-lt"/>
              <a:buAutoNum type="alphaUcPeriod"/>
            </a:pPr>
            <a:r>
              <a:rPr lang="en-US" altLang="zh-CN" sz="1600" dirty="0" err="1"/>
              <a:t>Api</a:t>
            </a:r>
            <a:r>
              <a:rPr lang="zh-CN" altLang="en-US" sz="1600" dirty="0"/>
              <a:t>在服务端改变后，前段在</a:t>
            </a:r>
            <a:r>
              <a:rPr lang="en-US" altLang="zh-CN" sz="1600" dirty="0"/>
              <a:t>ide</a:t>
            </a:r>
            <a:r>
              <a:rPr lang="zh-CN" altLang="en-US" sz="1600" dirty="0"/>
              <a:t>编程阶段即能同步感知变更</a:t>
            </a:r>
            <a:r>
              <a:rPr lang="en-US" altLang="zh-CN" sz="1600" dirty="0"/>
              <a:t>(</a:t>
            </a:r>
            <a:r>
              <a:rPr lang="zh-CN" altLang="en-US" sz="1600" dirty="0"/>
              <a:t>程序员最烦的</a:t>
            </a:r>
            <a:r>
              <a:rPr lang="en-US" altLang="zh-CN" sz="1600" dirty="0"/>
              <a:t>2</a:t>
            </a:r>
            <a:r>
              <a:rPr lang="zh-CN" altLang="en-US" sz="1600" dirty="0"/>
              <a:t>件事，自己写文档，别人不写文档</a:t>
            </a:r>
            <a:r>
              <a:rPr lang="en-US" altLang="zh-CN" sz="1600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zh-CN" altLang="en-US" sz="1600" dirty="0" smtClean="0"/>
              <a:t>初始化页面</a:t>
            </a:r>
            <a:endParaRPr lang="en-US" altLang="zh-CN" sz="1600" dirty="0" smtClean="0"/>
          </a:p>
          <a:p>
            <a:pPr>
              <a:buFont typeface="+mj-lt"/>
              <a:buAutoNum type="arabicPeriod"/>
            </a:pPr>
            <a:r>
              <a:rPr lang="zh-CN" altLang="en-US" sz="1600" dirty="0" smtClean="0"/>
              <a:t>（</a:t>
            </a:r>
            <a:r>
              <a:rPr lang="en-US" altLang="zh-CN" sz="1600" dirty="0" smtClean="0"/>
              <a:t>server side render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SSR</a:t>
            </a:r>
          </a:p>
          <a:p>
            <a:pPr lvl="1">
              <a:buFont typeface="+mj-lt"/>
              <a:buAutoNum type="alphaUcPeriod"/>
            </a:pPr>
            <a:r>
              <a:rPr lang="zh-CN" altLang="en-US" sz="1600" dirty="0" smtClean="0"/>
              <a:t>同时编译，编译阶段杜绝前后端代码版本不一致</a:t>
            </a:r>
            <a:endParaRPr lang="en-US" altLang="zh-CN" sz="1600" dirty="0" smtClean="0"/>
          </a:p>
          <a:p>
            <a:pPr lvl="1">
              <a:buFont typeface="+mj-lt"/>
              <a:buAutoNum type="alphaUcPeriod"/>
            </a:pPr>
            <a:r>
              <a:rPr lang="zh-CN" altLang="en-US" sz="1600" dirty="0" smtClean="0"/>
              <a:t>同时发布，不存在发布时间差</a:t>
            </a:r>
            <a:endParaRPr lang="en-US" altLang="zh-CN" sz="1600" dirty="0" smtClean="0"/>
          </a:p>
          <a:p>
            <a:pPr lvl="1"/>
            <a:endParaRPr lang="en-US" altLang="zh-CN" sz="900" dirty="0" smtClean="0"/>
          </a:p>
          <a:p>
            <a:pPr lvl="1"/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39250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8191"/>
          </a:xfrm>
        </p:spPr>
        <p:txBody>
          <a:bodyPr/>
          <a:lstStyle/>
          <a:p>
            <a:r>
              <a:rPr lang="zh-CN" altLang="en-US" dirty="0"/>
              <a:t>生成前端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147313"/>
            <a:ext cx="9905999" cy="4643888"/>
          </a:xfrm>
        </p:spPr>
        <p:txBody>
          <a:bodyPr numCol="2"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生成方法</a:t>
            </a:r>
            <a:endParaRPr lang="en-US" altLang="zh-CN" dirty="0" smtClean="0"/>
          </a:p>
          <a:p>
            <a:pPr marL="1257300" lvl="2" indent="-342900">
              <a:buFont typeface="+mj-lt"/>
              <a:buAutoNum type="alphaUcPeriod"/>
            </a:pPr>
            <a:r>
              <a:rPr lang="zh-CN" altLang="en-US" dirty="0" smtClean="0"/>
              <a:t>开发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  <a:r>
              <a:rPr lang="zh-CN" altLang="en-US" dirty="0" smtClean="0"/>
              <a:t>运行</a:t>
            </a:r>
            <a:r>
              <a:rPr lang="en-US" altLang="zh-CN" dirty="0" smtClean="0"/>
              <a:t>test/</a:t>
            </a:r>
            <a:r>
              <a:rPr lang="en-US" altLang="zh-CN" b="1" dirty="0" smtClean="0"/>
              <a:t>UmiFacadeProcessor.java</a:t>
            </a:r>
            <a:endParaRPr lang="en-US" altLang="zh-CN" b="1" dirty="0"/>
          </a:p>
          <a:p>
            <a:pPr marL="1257300" lvl="2" indent="-342900">
              <a:buFont typeface="+mj-lt"/>
              <a:buAutoNum type="alphaUcPeriod"/>
            </a:pPr>
            <a:r>
              <a:rPr lang="zh-CN" altLang="en-US" b="1" dirty="0"/>
              <a:t>编译时，</a:t>
            </a:r>
            <a:endParaRPr lang="en-US" altLang="zh-CN" b="1" dirty="0"/>
          </a:p>
          <a:p>
            <a:pPr marL="1714500" lvl="3" indent="-342900">
              <a:buFont typeface="+mj-lt"/>
              <a:buAutoNum type="alphaUcPeriod"/>
            </a:pPr>
            <a:r>
              <a:rPr lang="en-US" altLang="zh-CN" b="1" dirty="0" err="1"/>
              <a:t>mvn</a:t>
            </a:r>
            <a:r>
              <a:rPr lang="en-US" altLang="zh-CN" b="1" dirty="0"/>
              <a:t> clean package –</a:t>
            </a:r>
            <a:r>
              <a:rPr lang="en-US" altLang="zh-CN" b="1" dirty="0" err="1"/>
              <a:t>Dmaven.test.skip</a:t>
            </a:r>
            <a:r>
              <a:rPr lang="en-US" altLang="zh-CN" b="1" dirty="0"/>
              <a:t>=true -e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后端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标注到前端代码 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Controller</a:t>
            </a:r>
            <a:r>
              <a:rPr lang="zh-CN" altLang="en-US" dirty="0" smtClean="0"/>
              <a:t>上的标注</a:t>
            </a:r>
            <a:r>
              <a:rPr lang="en-US" altLang="zh-CN" dirty="0" smtClean="0"/>
              <a:t>=@</a:t>
            </a:r>
            <a:r>
              <a:rPr lang="en-US" altLang="zh-CN" u="sng" dirty="0" err="1" smtClean="0"/>
              <a:t>ApiConfig</a:t>
            </a:r>
            <a:endParaRPr lang="en-US" altLang="zh-CN" u="sng" dirty="0" smtClean="0"/>
          </a:p>
          <a:p>
            <a:pPr marL="1257300" lvl="2" indent="-342900">
              <a:buFont typeface="+mj-lt"/>
              <a:buAutoNum type="alphaUcPeriod"/>
            </a:pPr>
            <a:r>
              <a:rPr lang="en-US" altLang="zh-CN" dirty="0"/>
              <a:t>@</a:t>
            </a:r>
            <a:r>
              <a:rPr lang="en-US" altLang="zh-CN" dirty="0" err="1"/>
              <a:t>Api</a:t>
            </a:r>
            <a:endParaRPr lang="en-US" altLang="zh-CN" dirty="0"/>
          </a:p>
          <a:p>
            <a:pPr marL="1257300" lvl="2" indent="-342900">
              <a:buFont typeface="+mj-lt"/>
              <a:buAutoNum type="alphaUcPeriod"/>
            </a:pPr>
            <a:r>
              <a:rPr lang="en-US" altLang="zh-CN" dirty="0"/>
              <a:t>@</a:t>
            </a:r>
            <a:r>
              <a:rPr lang="en-US" altLang="zh-CN" dirty="0" err="1"/>
              <a:t>GenRoute</a:t>
            </a:r>
            <a:endParaRPr lang="en-US" altLang="zh-CN" dirty="0"/>
          </a:p>
          <a:p>
            <a:pPr marL="1257300" lvl="2" indent="-342900">
              <a:buFont typeface="+mj-lt"/>
              <a:buAutoNum type="alphaUcPeriod"/>
            </a:pPr>
            <a:r>
              <a:rPr lang="en-US" altLang="zh-CN" dirty="0"/>
              <a:t>@</a:t>
            </a:r>
            <a:r>
              <a:rPr lang="en-US" altLang="zh-CN" dirty="0" err="1"/>
              <a:t>GenModel</a:t>
            </a:r>
            <a:endParaRPr lang="en-US" altLang="zh-CN" dirty="0"/>
          </a:p>
          <a:p>
            <a:pPr marL="1257300" lvl="2" indent="-342900">
              <a:buFont typeface="+mj-lt"/>
              <a:buAutoNum type="alphaUcPeriod"/>
            </a:pPr>
            <a:r>
              <a:rPr lang="en-US" altLang="zh-CN" dirty="0"/>
              <a:t>@</a:t>
            </a:r>
            <a:r>
              <a:rPr lang="en-US" altLang="zh-CN" dirty="0" smtClean="0"/>
              <a:t>Menu</a:t>
            </a:r>
            <a:endParaRPr lang="en-US" altLang="zh-CN" u="sng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u="sng" dirty="0" smtClean="0"/>
              <a:t>Method</a:t>
            </a:r>
            <a:r>
              <a:rPr lang="zh-CN" altLang="en-US" u="sng" dirty="0" smtClean="0"/>
              <a:t>上的标注</a:t>
            </a:r>
            <a:r>
              <a:rPr lang="en-US" altLang="zh-CN" u="sng" dirty="0" smtClean="0"/>
              <a:t>=</a:t>
            </a:r>
            <a:r>
              <a:rPr lang="en-US" altLang="zh-CN" u="sng" dirty="0"/>
              <a:t>@</a:t>
            </a:r>
            <a:r>
              <a:rPr lang="en-US" altLang="zh-CN" u="sng" dirty="0" smtClean="0"/>
              <a:t>State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altLang="zh-CN" dirty="0"/>
              <a:t>@</a:t>
            </a:r>
            <a:r>
              <a:rPr lang="en-US" altLang="zh-CN" dirty="0" err="1"/>
              <a:t>GenForm</a:t>
            </a:r>
            <a:r>
              <a:rPr lang="en-US" altLang="zh-CN" dirty="0"/>
              <a:t>()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altLang="zh-CN" dirty="0"/>
              <a:t>@</a:t>
            </a:r>
            <a:r>
              <a:rPr lang="en-US" altLang="zh-CN" dirty="0" err="1"/>
              <a:t>GenEffect</a:t>
            </a:r>
            <a:r>
              <a:rPr lang="en-US" altLang="zh-CN" dirty="0"/>
              <a:t>()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altLang="zh-CN" dirty="0"/>
              <a:t>@</a:t>
            </a:r>
            <a:r>
              <a:rPr lang="en-US" altLang="zh-CN" dirty="0" err="1"/>
              <a:t>GenReducer</a:t>
            </a:r>
            <a:r>
              <a:rPr lang="en-US" altLang="zh-CN" dirty="0"/>
              <a:t>()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altLang="zh-CN" dirty="0"/>
              <a:t>@</a:t>
            </a:r>
            <a:r>
              <a:rPr lang="en-US" altLang="zh-CN" dirty="0" err="1"/>
              <a:t>GenRefresh</a:t>
            </a:r>
            <a:r>
              <a:rPr lang="en-US" altLang="zh-CN" dirty="0" smtClean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u="sng" dirty="0" smtClean="0"/>
              <a:t>参数</a:t>
            </a:r>
            <a:r>
              <a:rPr lang="zh-CN" altLang="en-US" u="sng" dirty="0" smtClean="0"/>
              <a:t>上</a:t>
            </a:r>
            <a:r>
              <a:rPr lang="en-US" altLang="zh-CN" u="sng" dirty="0" smtClean="0"/>
              <a:t>/</a:t>
            </a:r>
            <a:r>
              <a:rPr lang="zh-CN" altLang="en-US" u="sng" dirty="0" smtClean="0"/>
              <a:t>集中到</a:t>
            </a:r>
            <a:r>
              <a:rPr lang="en-US" altLang="zh-CN" u="sng" dirty="0" smtClean="0"/>
              <a:t>bean field</a:t>
            </a:r>
            <a:r>
              <a:rPr lang="zh-CN" altLang="en-US" u="sng" dirty="0" smtClean="0"/>
              <a:t>的标注</a:t>
            </a:r>
            <a:endParaRPr lang="en-US" altLang="zh-CN" u="sng" dirty="0" smtClean="0"/>
          </a:p>
          <a:p>
            <a:pPr marL="1257300" lvl="2" indent="-342900">
              <a:buFont typeface="+mj-lt"/>
              <a:buAutoNum type="alphaUcPeriod"/>
            </a:pPr>
            <a:r>
              <a:rPr lang="en-US" altLang="zh-CN" dirty="0" smtClean="0"/>
              <a:t>@</a:t>
            </a:r>
            <a:r>
              <a:rPr lang="en-US" altLang="zh-CN" dirty="0" err="1"/>
              <a:t>ReferConfig</a:t>
            </a:r>
            <a:endParaRPr lang="en-US" altLang="zh-CN" dirty="0"/>
          </a:p>
          <a:p>
            <a:pPr marL="1257300" lvl="2" indent="-342900">
              <a:buFont typeface="+mj-lt"/>
              <a:buAutoNum type="alphaUcPeriod"/>
            </a:pPr>
            <a:r>
              <a:rPr lang="en-US" altLang="zh-CN" dirty="0" smtClean="0"/>
              <a:t>@Editor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altLang="zh-CN" dirty="0"/>
              <a:t>@Temporal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US" altLang="zh-CN" u="sng" dirty="0"/>
              <a:t>@</a:t>
            </a:r>
            <a:r>
              <a:rPr lang="en-US" altLang="zh-CN" u="sng" dirty="0" err="1"/>
              <a:t>ExcludeBeanRule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02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0230"/>
            <a:ext cx="9905998" cy="831755"/>
          </a:xfrm>
        </p:spPr>
        <p:txBody>
          <a:bodyPr/>
          <a:lstStyle/>
          <a:p>
            <a:r>
              <a:rPr lang="en-US" altLang="zh-CN" cap="none" dirty="0" err="1"/>
              <a:t>StateGen</a:t>
            </a:r>
            <a:r>
              <a:rPr lang="en-US" altLang="zh-CN" cap="none" dirty="0"/>
              <a:t>(STG)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352340"/>
            <a:ext cx="9905999" cy="5212362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stg</a:t>
            </a:r>
            <a:r>
              <a:rPr lang="zh-CN" altLang="en-US" dirty="0" smtClean="0"/>
              <a:t>不是创造技术，而且一个市面上常用框架的技术整合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dalgenX</a:t>
            </a:r>
            <a:r>
              <a:rPr lang="zh-CN" altLang="en-US" dirty="0" smtClean="0"/>
              <a:t>代码生成器，度娘</a:t>
            </a:r>
            <a:r>
              <a:rPr lang="en-US" altLang="zh-CN" dirty="0" smtClean="0"/>
              <a:t>,google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不同于几个小时搭建的框架或者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上下载的</a:t>
            </a:r>
            <a:r>
              <a:rPr lang="en-US" altLang="zh-CN" dirty="0" smtClean="0"/>
              <a:t>spring demo</a:t>
            </a:r>
            <a:r>
              <a:rPr lang="zh-CN" altLang="en-US" dirty="0" smtClean="0"/>
              <a:t>框架</a:t>
            </a:r>
            <a:endParaRPr lang="en-US" altLang="zh-CN" dirty="0"/>
          </a:p>
          <a:p>
            <a:pPr marL="914400" lvl="1" indent="-457200">
              <a:buFont typeface="+mj-lt"/>
              <a:buAutoNum type="alphaUcPeriod"/>
            </a:pPr>
            <a:r>
              <a:rPr lang="zh-CN" altLang="en-US" dirty="0" smtClean="0"/>
              <a:t>后端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springmvc,ibatis,dubbox</a:t>
            </a:r>
            <a:r>
              <a:rPr lang="en-US" altLang="zh-CN" dirty="0" smtClean="0"/>
              <a:t>…, </a:t>
            </a:r>
          </a:p>
          <a:p>
            <a:pPr marL="914400" lvl="1" indent="-457200">
              <a:buFont typeface="+mj-lt"/>
              <a:buAutoNum type="alphaUcPeriod"/>
            </a:pPr>
            <a:r>
              <a:rPr lang="zh-CN" altLang="en-US" dirty="0" smtClean="0"/>
              <a:t>前端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react,typescript</a:t>
            </a:r>
            <a:r>
              <a:rPr lang="en-US" altLang="zh-CN" dirty="0" smtClean="0"/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思想源自支付宝的</a:t>
            </a:r>
            <a:r>
              <a:rPr lang="en-US" altLang="zh-CN" dirty="0" smtClean="0"/>
              <a:t>SOFA</a:t>
            </a:r>
            <a:r>
              <a:rPr lang="zh-CN" altLang="en-US" dirty="0" smtClean="0"/>
              <a:t>商业框架</a:t>
            </a:r>
            <a:r>
              <a:rPr lang="en-US" altLang="zh-CN" dirty="0" smtClean="0"/>
              <a:t>,</a:t>
            </a:r>
            <a:r>
              <a:rPr lang="zh-CN" altLang="en-US" dirty="0" smtClean="0"/>
              <a:t>专门解决企业级开发基础底层问题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UcPeriod"/>
            </a:pPr>
            <a:r>
              <a:rPr lang="zh-CN" altLang="en-US" dirty="0"/>
              <a:t>避免坑（遵循</a:t>
            </a:r>
            <a:r>
              <a:rPr lang="en-US" altLang="zh-CN" dirty="0" err="1"/>
              <a:t>ali</a:t>
            </a:r>
            <a:r>
              <a:rPr lang="en-US" altLang="zh-CN" dirty="0"/>
              <a:t> </a:t>
            </a:r>
            <a:r>
              <a:rPr lang="zh-CN" altLang="en-US" dirty="0"/>
              <a:t>支付宝或市面上常用的</a:t>
            </a:r>
            <a:r>
              <a:rPr lang="en-US" altLang="zh-CN" dirty="0"/>
              <a:t> java</a:t>
            </a:r>
            <a:r>
              <a:rPr lang="zh-CN" altLang="en-US" dirty="0"/>
              <a:t>、</a:t>
            </a:r>
            <a:r>
              <a:rPr lang="en-US" altLang="zh-CN" dirty="0" err="1"/>
              <a:t>sql</a:t>
            </a:r>
            <a:r>
              <a:rPr lang="zh-CN" altLang="en-US" dirty="0"/>
              <a:t>规范，从源头起规范）</a:t>
            </a:r>
            <a:endParaRPr lang="en-US" altLang="zh-CN" dirty="0"/>
          </a:p>
          <a:p>
            <a:pPr marL="914400" lvl="1" indent="-457200">
              <a:buFont typeface="+mj-lt"/>
              <a:buAutoNum type="alphaUcPeriod"/>
            </a:pPr>
            <a:r>
              <a:rPr lang="zh-CN" altLang="en-US" dirty="0"/>
              <a:t>快速开发</a:t>
            </a:r>
            <a:r>
              <a:rPr lang="en-US" altLang="zh-CN" dirty="0"/>
              <a:t>(</a:t>
            </a:r>
            <a:r>
              <a:rPr lang="zh-CN" altLang="en-US" dirty="0"/>
              <a:t>减少开发量</a:t>
            </a:r>
            <a:r>
              <a:rPr lang="en-US" altLang="zh-CN" dirty="0"/>
              <a:t>50-90%)</a:t>
            </a:r>
            <a:r>
              <a:rPr lang="zh-CN" altLang="en-US" dirty="0"/>
              <a:t>、快速测试、快速部署（运维）</a:t>
            </a:r>
            <a:endParaRPr lang="en-US" altLang="zh-CN" dirty="0"/>
          </a:p>
          <a:p>
            <a:pPr marL="914400" lvl="1" indent="-457200">
              <a:buFont typeface="+mj-lt"/>
              <a:buAutoNum type="alphaUcPeriod"/>
            </a:pPr>
            <a:r>
              <a:rPr lang="zh-CN" altLang="en-US" dirty="0"/>
              <a:t>快速迭代</a:t>
            </a:r>
            <a:endParaRPr lang="en-US" altLang="zh-CN" dirty="0"/>
          </a:p>
          <a:p>
            <a:pPr marL="914400" lvl="1" indent="-457200">
              <a:buFont typeface="+mj-lt"/>
              <a:buAutoNum type="alphaUcPeriod"/>
            </a:pPr>
            <a:r>
              <a:rPr lang="zh-CN" altLang="en-US" dirty="0"/>
              <a:t>代码易于维护，便于项目</a:t>
            </a:r>
            <a:r>
              <a:rPr lang="en-US" altLang="zh-CN" dirty="0"/>
              <a:t>owner</a:t>
            </a:r>
            <a:r>
              <a:rPr lang="zh-CN" altLang="en-US" dirty="0"/>
              <a:t>长期管理，保护企业开发</a:t>
            </a:r>
            <a:r>
              <a:rPr lang="zh-CN" altLang="en-US" dirty="0" smtClean="0"/>
              <a:t>投入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开放式</a:t>
            </a:r>
            <a:r>
              <a:rPr lang="zh-CN" altLang="en-US" dirty="0">
                <a:latin typeface="+mn-ea"/>
              </a:rPr>
              <a:t>框架</a:t>
            </a:r>
            <a:r>
              <a:rPr lang="en-US" altLang="zh-CN" dirty="0">
                <a:latin typeface="+mn-ea"/>
              </a:rPr>
              <a:t>+</a:t>
            </a:r>
            <a:r>
              <a:rPr lang="zh-CN" altLang="en-US" dirty="0">
                <a:latin typeface="+mn-ea"/>
              </a:rPr>
              <a:t>开放式</a:t>
            </a:r>
            <a:r>
              <a:rPr lang="zh-CN" altLang="en-US" dirty="0" smtClean="0">
                <a:latin typeface="+mn-ea"/>
              </a:rPr>
              <a:t>代码生成器</a:t>
            </a:r>
            <a:endParaRPr lang="en-US" altLang="zh-CN" dirty="0" smtClean="0">
              <a:latin typeface="+mn-ea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zh-CN" altLang="en-US" dirty="0" smtClean="0">
                <a:latin typeface="+mn-ea"/>
              </a:rPr>
              <a:t>不限于与别的技术继承，不限制使用其它技术</a:t>
            </a:r>
            <a:endParaRPr lang="en-US" altLang="zh-CN" dirty="0" smtClean="0">
              <a:latin typeface="+mn-ea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zh-CN" altLang="en-US" dirty="0" smtClean="0">
                <a:latin typeface="+mn-ea"/>
              </a:rPr>
              <a:t>代码生成器可二次生成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在已有的代码上生成和检查</a:t>
            </a:r>
            <a:endParaRPr lang="en-US" altLang="zh-CN" dirty="0">
              <a:latin typeface="+mn-ea"/>
            </a:endParaRPr>
          </a:p>
          <a:p>
            <a:pPr marL="914400" lvl="2" indent="0">
              <a:buNone/>
            </a:pPr>
            <a:endParaRPr lang="en-US" altLang="zh-CN" dirty="0" smtClean="0">
              <a:latin typeface="+mn-ea"/>
            </a:endParaRPr>
          </a:p>
          <a:p>
            <a:pPr marL="914400" lvl="2" indent="0">
              <a:buNone/>
            </a:pPr>
            <a:endParaRPr lang="en-US" altLang="zh-CN" dirty="0">
              <a:latin typeface="+mn-ea"/>
            </a:endParaRPr>
          </a:p>
          <a:p>
            <a:pPr marL="914400" lvl="2" indent="0">
              <a:buNone/>
            </a:pPr>
            <a:endParaRPr lang="en-US" altLang="zh-CN" dirty="0" smtClean="0">
              <a:latin typeface="+mn-ea"/>
            </a:endParaRPr>
          </a:p>
          <a:p>
            <a:pPr marL="914400" lvl="2" indent="0">
              <a:buNone/>
            </a:pPr>
            <a:endParaRPr lang="en-US" altLang="zh-CN" dirty="0">
              <a:latin typeface="+mn-ea"/>
            </a:endParaRPr>
          </a:p>
          <a:p>
            <a:pPr marL="914400" lvl="2" indent="0">
              <a:buNone/>
            </a:pP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7295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7588"/>
          </a:xfrm>
        </p:spPr>
        <p:txBody>
          <a:bodyPr/>
          <a:lstStyle/>
          <a:p>
            <a:r>
              <a:rPr lang="zh-CN" altLang="en-US" dirty="0" smtClean="0"/>
              <a:t>为什么要有</a:t>
            </a:r>
            <a:r>
              <a:rPr lang="en-US" altLang="zh-CN" dirty="0" smtClean="0"/>
              <a:t>stg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552755"/>
            <a:ext cx="9905999" cy="42384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后端大量重复性代码，而且必须要有手工参与，容易出错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其它生成器都是一次性生成，而我们实际的代码，开发，测式，无限迭代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存在大量基础性非业务代码。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前端有大量必须与后台一致性的代码，依靠文档式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口头、文件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的交流，效率，错误率、测试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前后端代码版本不一致，容易导致生产事故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9833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9950"/>
          </a:xfrm>
        </p:spPr>
        <p:txBody>
          <a:bodyPr/>
          <a:lstStyle/>
          <a:p>
            <a:r>
              <a:rPr lang="zh-CN" altLang="en-US" dirty="0" smtClean="0"/>
              <a:t>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190445"/>
            <a:ext cx="9905999" cy="460075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服务端</a:t>
            </a:r>
            <a:r>
              <a:rPr lang="en-US" altLang="zh-CN" dirty="0" smtClean="0"/>
              <a:t>/windows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altLang="zh-CN" dirty="0"/>
              <a:t>j</a:t>
            </a:r>
            <a:r>
              <a:rPr lang="en-US" altLang="zh-CN" dirty="0" smtClean="0"/>
              <a:t>ava </a:t>
            </a:r>
            <a:r>
              <a:rPr lang="en-US" altLang="zh-CN" dirty="0"/>
              <a:t>1.8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altLang="zh-CN" dirty="0"/>
              <a:t>m</a:t>
            </a:r>
            <a:r>
              <a:rPr lang="en-US" altLang="zh-CN" dirty="0" smtClean="0"/>
              <a:t>aven </a:t>
            </a:r>
            <a:r>
              <a:rPr lang="en-US" altLang="zh-CN" dirty="0"/>
              <a:t>3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altLang="zh-CN" dirty="0"/>
              <a:t>m</a:t>
            </a:r>
            <a:r>
              <a:rPr lang="en-US" altLang="zh-CN" dirty="0" smtClean="0"/>
              <a:t>ysql5.7</a:t>
            </a:r>
            <a:endParaRPr lang="en-US" altLang="zh-CN" dirty="0"/>
          </a:p>
          <a:p>
            <a:pPr marL="914400" lvl="1" indent="-457200">
              <a:buFont typeface="+mj-lt"/>
              <a:buAutoNum type="alphaUcPeriod"/>
            </a:pPr>
            <a:r>
              <a:rPr lang="en-US" altLang="zh-CN" dirty="0" err="1"/>
              <a:t>g</a:t>
            </a:r>
            <a:r>
              <a:rPr lang="en-US" altLang="zh-CN" dirty="0" err="1" smtClean="0"/>
              <a:t>itbash</a:t>
            </a:r>
            <a:r>
              <a:rPr lang="en-US" altLang="zh-CN" dirty="0"/>
              <a:t>(</a:t>
            </a:r>
            <a:r>
              <a:rPr lang="zh-CN" altLang="en-US" dirty="0"/>
              <a:t>安装</a:t>
            </a:r>
            <a:r>
              <a:rPr lang="en-US" altLang="zh-CN" dirty="0"/>
              <a:t>git2.0 </a:t>
            </a:r>
            <a:r>
              <a:rPr lang="zh-CN" altLang="en-US" dirty="0"/>
              <a:t>自带</a:t>
            </a:r>
            <a:r>
              <a:rPr lang="en-US" altLang="zh-CN" dirty="0"/>
              <a:t>)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altLang="zh-CN" dirty="0" smtClean="0"/>
              <a:t>nodejs8+yarn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单纯的客户端开发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UcPeriod"/>
            </a:pPr>
            <a:r>
              <a:rPr lang="en-US" altLang="zh-CN" dirty="0" smtClean="0"/>
              <a:t>nodejs8+yarn</a:t>
            </a:r>
          </a:p>
          <a:p>
            <a:pPr marL="914400" lvl="2" indent="0">
              <a:buNone/>
            </a:pPr>
            <a:r>
              <a:rPr lang="en-US" altLang="zh-CN" dirty="0" smtClean="0"/>
              <a:t>stg</a:t>
            </a:r>
            <a:r>
              <a:rPr lang="zh-CN" altLang="en-US" dirty="0" smtClean="0"/>
              <a:t>工程是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管理的， 客户端是一个整个</a:t>
            </a:r>
            <a:r>
              <a:rPr lang="en-US" altLang="zh-CN" dirty="0" smtClean="0"/>
              <a:t>git</a:t>
            </a:r>
            <a:r>
              <a:rPr lang="zh-CN" altLang="en-US" dirty="0" smtClean="0"/>
              <a:t>项目管理的子项目</a:t>
            </a:r>
            <a:endParaRPr lang="en-US" altLang="zh-CN" dirty="0" smtClean="0"/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44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050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安装和配置</a:t>
            </a:r>
            <a:r>
              <a:rPr lang="en-US" altLang="zh-CN" dirty="0" smtClean="0"/>
              <a:t>STG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6946" y="1391639"/>
            <a:ext cx="10080911" cy="5026414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Install </a:t>
            </a:r>
            <a:r>
              <a:rPr lang="en-US" altLang="zh-CN" dirty="0" err="1" smtClean="0"/>
              <a:t>dubbox</a:t>
            </a:r>
            <a:r>
              <a:rPr lang="en-US" altLang="zh-CN" dirty="0" smtClean="0"/>
              <a:t>/</a:t>
            </a:r>
            <a:r>
              <a:rPr lang="zh-CN" altLang="en-US" dirty="0" smtClean="0"/>
              <a:t>或者发布</a:t>
            </a:r>
            <a:r>
              <a:rPr lang="en-US" altLang="zh-CN" dirty="0" err="1" smtClean="0"/>
              <a:t>dubbox</a:t>
            </a:r>
            <a:r>
              <a:rPr lang="zh-CN" altLang="en-US" dirty="0" smtClean="0"/>
              <a:t>至公司的私有仓库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hlinkClick r:id="rId2"/>
              </a:rPr>
              <a:t>git clone https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hlinkClick r:id="rId2"/>
              </a:rPr>
              <a:t>://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hlinkClick r:id="rId2"/>
              </a:rPr>
              <a:t>github.com/dangdangdotcom/dubbox.git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Install </a:t>
            </a:r>
            <a:r>
              <a:rPr lang="en-US" altLang="zh-CN" dirty="0" err="1" smtClean="0"/>
              <a:t>stategen</a:t>
            </a:r>
            <a:r>
              <a:rPr lang="en-US" altLang="zh-CN" dirty="0" smtClean="0"/>
              <a:t>/</a:t>
            </a:r>
            <a:r>
              <a:rPr lang="zh-CN" altLang="en-US" dirty="0"/>
              <a:t>或者</a:t>
            </a:r>
            <a:r>
              <a:rPr lang="zh-CN" altLang="en-US" dirty="0" smtClean="0"/>
              <a:t>发布</a:t>
            </a:r>
            <a:r>
              <a:rPr lang="en-US" altLang="zh-CN" dirty="0" err="1"/>
              <a:t>stategen</a:t>
            </a:r>
            <a:r>
              <a:rPr lang="zh-CN" altLang="en-US" dirty="0" smtClean="0"/>
              <a:t>至</a:t>
            </a:r>
            <a:r>
              <a:rPr lang="zh-CN" altLang="en-US" dirty="0"/>
              <a:t>公司的私有</a:t>
            </a:r>
            <a:r>
              <a:rPr lang="zh-CN" altLang="en-US" dirty="0" smtClean="0"/>
              <a:t>仓库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fr-FR" altLang="zh-CN" dirty="0" smtClean="0"/>
              <a:t>git </a:t>
            </a:r>
            <a:r>
              <a:rPr lang="fr-FR" altLang="zh-CN" dirty="0"/>
              <a:t>clone --recursive </a:t>
            </a:r>
            <a:r>
              <a:rPr lang="fr-FR" altLang="zh-CN" dirty="0">
                <a:hlinkClick r:id="rId3"/>
              </a:rPr>
              <a:t>https://</a:t>
            </a:r>
            <a:r>
              <a:rPr lang="fr-FR" altLang="zh-CN" dirty="0" smtClean="0">
                <a:hlinkClick r:id="rId3"/>
              </a:rPr>
              <a:t>github.com/stategen/stategen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上面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步在有公司的私有</a:t>
            </a:r>
            <a:r>
              <a:rPr lang="en-US" altLang="zh-CN" dirty="0" smtClean="0">
                <a:solidFill>
                  <a:srgbClr val="FF0000"/>
                </a:solidFill>
              </a:rPr>
              <a:t>maven</a:t>
            </a:r>
            <a:r>
              <a:rPr lang="zh-CN" altLang="en-US" dirty="0" smtClean="0">
                <a:solidFill>
                  <a:srgbClr val="FF0000"/>
                </a:solidFill>
              </a:rPr>
              <a:t>仓库的情况下，只要发布一次就可以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配置 </a:t>
            </a:r>
            <a:r>
              <a:rPr lang="en-US" altLang="zh-CN" dirty="0" err="1" smtClean="0"/>
              <a:t>dalgenX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g</a:t>
            </a:r>
            <a:r>
              <a:rPr lang="en-US" altLang="zh-CN" dirty="0" smtClean="0"/>
              <a:t>it clone https</a:t>
            </a:r>
            <a:r>
              <a:rPr lang="en-US" altLang="zh-CN" dirty="0"/>
              <a:t>://github.com/stategen/dalgenx.git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DALGENX_HOME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PATH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Ide</a:t>
            </a:r>
            <a:r>
              <a:rPr lang="zh-CN" altLang="en-US" dirty="0" smtClean="0"/>
              <a:t>中配置（</a:t>
            </a:r>
            <a:r>
              <a:rPr lang="en-US" altLang="zh-CN" dirty="0" smtClean="0"/>
              <a:t>eclipse\idea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{path}\gen.schemas-1.0.dtd </a:t>
            </a:r>
          </a:p>
          <a:p>
            <a:pPr marL="914400" lvl="2" indent="0">
              <a:buNone/>
            </a:pPr>
            <a:r>
              <a:rPr lang="en-US" altLang="zh-CN" dirty="0"/>
              <a:t>s</a:t>
            </a:r>
            <a:r>
              <a:rPr lang="en-US" altLang="zh-CN" dirty="0" smtClean="0"/>
              <a:t>ystem </a:t>
            </a:r>
            <a:r>
              <a:rPr lang="en-US" altLang="zh-CN" dirty="0"/>
              <a:t>Id 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https</a:t>
            </a:r>
            <a:r>
              <a:rPr lang="en-US" altLang="zh-CN" dirty="0"/>
              <a:t>://github.com/stategen/dalgenx/blob/master/gen.schemas-1.0.dtd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{path}\dubbo.xsd</a:t>
            </a:r>
          </a:p>
          <a:p>
            <a:pPr marL="914400" lvl="2" indent="0">
              <a:buNone/>
            </a:pPr>
            <a:r>
              <a:rPr lang="en-US" altLang="zh-CN" dirty="0"/>
              <a:t>n</a:t>
            </a:r>
            <a:r>
              <a:rPr lang="en-US" altLang="zh-CN" dirty="0" smtClean="0"/>
              <a:t>amespaces Name </a:t>
            </a:r>
          </a:p>
          <a:p>
            <a:pPr marL="914400" lvl="2" indent="0">
              <a:buNone/>
            </a:pPr>
            <a:r>
              <a:rPr lang="en-US" altLang="zh-CN" dirty="0" smtClean="0"/>
              <a:t>http://code.alibabatech.com/schema/dubbo/dubbo.xsd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17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7203"/>
          </a:xfrm>
        </p:spPr>
        <p:txBody>
          <a:bodyPr/>
          <a:lstStyle/>
          <a:p>
            <a:r>
              <a:rPr lang="en-US" altLang="zh-CN" dirty="0" smtClean="0"/>
              <a:t>Stg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224951"/>
            <a:ext cx="9905999" cy="456625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gen.sh –h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gen.sh –help</a:t>
            </a:r>
            <a:r>
              <a:rPr lang="zh-CN" altLang="en-US" dirty="0" smtClean="0"/>
              <a:t>可以获得，共</a:t>
            </a:r>
            <a:r>
              <a:rPr lang="en-US" altLang="zh-CN" dirty="0"/>
              <a:t>5</a:t>
            </a:r>
            <a:r>
              <a:rPr lang="zh-CN" altLang="en-US" dirty="0" smtClean="0"/>
              <a:t>个命令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g</a:t>
            </a:r>
            <a:r>
              <a:rPr lang="en-US" altLang="zh-CN" dirty="0" smtClean="0"/>
              <a:t>en.sh </a:t>
            </a:r>
            <a:r>
              <a:rPr lang="en-US" altLang="zh-CN" dirty="0"/>
              <a:t>table [</a:t>
            </a:r>
            <a:r>
              <a:rPr lang="en-US" altLang="zh-CN" dirty="0" err="1"/>
              <a:t>table_sql_name</a:t>
            </a:r>
            <a:r>
              <a:rPr lang="en-US" altLang="zh-CN" dirty="0"/>
              <a:t>] [-e] </a:t>
            </a:r>
            <a:r>
              <a:rPr lang="zh-CN" altLang="en-US" dirty="0"/>
              <a:t>根据数据库表的生成代码</a:t>
            </a:r>
            <a:r>
              <a:rPr lang="en-US" altLang="zh-CN" dirty="0"/>
              <a:t>,</a:t>
            </a:r>
            <a:r>
              <a:rPr lang="zh-CN" altLang="en-US" dirty="0"/>
              <a:t>可以生成</a:t>
            </a:r>
            <a:r>
              <a:rPr lang="en-US" altLang="zh-CN" dirty="0" err="1"/>
              <a:t>dalgen</a:t>
            </a:r>
            <a:r>
              <a:rPr lang="zh-CN" altLang="en-US" dirty="0"/>
              <a:t>的配置文件</a:t>
            </a:r>
            <a:r>
              <a:rPr lang="en-US" altLang="zh-CN" dirty="0"/>
              <a:t>(</a:t>
            </a:r>
            <a:r>
              <a:rPr lang="zh-CN" altLang="en-US" dirty="0"/>
              <a:t>不需要</a:t>
            </a:r>
            <a:r>
              <a:rPr lang="en-US" altLang="zh-CN" dirty="0"/>
              <a:t>xml</a:t>
            </a:r>
            <a:r>
              <a:rPr lang="zh-CN" altLang="en-US" dirty="0"/>
              <a:t>配置文件</a:t>
            </a:r>
            <a:r>
              <a:rPr lang="en-US" altLang="zh-CN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en-US" altLang="zh-CN" dirty="0" smtClean="0">
                <a:solidFill>
                  <a:srgbClr val="FF0000"/>
                </a:solidFill>
              </a:rPr>
              <a:t>en.sh </a:t>
            </a:r>
            <a:r>
              <a:rPr lang="en-US" altLang="zh-CN" dirty="0">
                <a:solidFill>
                  <a:srgbClr val="FF0000"/>
                </a:solidFill>
              </a:rPr>
              <a:t>dal [</a:t>
            </a:r>
            <a:r>
              <a:rPr lang="en-US" altLang="zh-CN" dirty="0" err="1">
                <a:solidFill>
                  <a:srgbClr val="FF0000"/>
                </a:solidFill>
              </a:rPr>
              <a:t>table_sql_name</a:t>
            </a:r>
            <a:r>
              <a:rPr lang="en-US" altLang="zh-CN" dirty="0">
                <a:solidFill>
                  <a:srgbClr val="FF0000"/>
                </a:solidFill>
              </a:rPr>
              <a:t>] [-e] </a:t>
            </a:r>
            <a:r>
              <a:rPr lang="zh-CN" altLang="en-US" dirty="0">
                <a:solidFill>
                  <a:srgbClr val="FF0000"/>
                </a:solidFill>
              </a:rPr>
              <a:t>根据数据库表的配置文件生成代码</a:t>
            </a:r>
            <a:r>
              <a:rPr lang="en-US" altLang="zh-CN" dirty="0">
                <a:solidFill>
                  <a:srgbClr val="FF0000"/>
                </a:solidFill>
              </a:rPr>
              <a:t>,(</a:t>
            </a:r>
            <a:r>
              <a:rPr lang="zh-CN" altLang="en-US" dirty="0">
                <a:solidFill>
                  <a:srgbClr val="FF0000"/>
                </a:solidFill>
              </a:rPr>
              <a:t>需要有</a:t>
            </a:r>
            <a:r>
              <a:rPr lang="en-US" altLang="zh-CN" dirty="0">
                <a:solidFill>
                  <a:srgbClr val="FF0000"/>
                </a:solidFill>
              </a:rPr>
              <a:t>xml</a:t>
            </a:r>
            <a:r>
              <a:rPr lang="zh-CN" altLang="en-US" dirty="0">
                <a:solidFill>
                  <a:srgbClr val="FF0000"/>
                </a:solidFill>
              </a:rPr>
              <a:t>配置文件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g</a:t>
            </a:r>
            <a:r>
              <a:rPr lang="en-US" altLang="zh-CN" dirty="0" smtClean="0"/>
              <a:t>en.sh </a:t>
            </a:r>
            <a:r>
              <a:rPr lang="en-US" altLang="zh-CN" dirty="0"/>
              <a:t>system [</a:t>
            </a:r>
            <a:r>
              <a:rPr lang="en-US" altLang="zh-CN" dirty="0" err="1"/>
              <a:t>packageName</a:t>
            </a:r>
            <a:r>
              <a:rPr lang="en-US" altLang="zh-CN" dirty="0"/>
              <a:t>] [</a:t>
            </a:r>
            <a:r>
              <a:rPr lang="en-US" altLang="zh-CN" dirty="0" err="1"/>
              <a:t>systemName</a:t>
            </a:r>
            <a:r>
              <a:rPr lang="en-US" altLang="zh-CN" dirty="0"/>
              <a:t>] [-e] </a:t>
            </a:r>
            <a:r>
              <a:rPr lang="zh-CN" altLang="en-US" dirty="0"/>
              <a:t>生成系统</a:t>
            </a:r>
            <a:r>
              <a:rPr lang="en-US" altLang="zh-CN" dirty="0"/>
              <a:t>(</a:t>
            </a:r>
            <a:r>
              <a:rPr lang="zh-CN" altLang="en-US" dirty="0"/>
              <a:t>工程组</a:t>
            </a:r>
            <a:r>
              <a:rPr lang="en-US" altLang="zh-CN" dirty="0"/>
              <a:t>),</a:t>
            </a:r>
            <a:r>
              <a:rPr lang="zh-CN" altLang="en-US" dirty="0"/>
              <a:t>即该工程组属于哪个系统</a:t>
            </a:r>
            <a:r>
              <a:rPr lang="en-US" altLang="zh-CN" dirty="0"/>
              <a:t>,</a:t>
            </a:r>
            <a:r>
              <a:rPr lang="zh-CN" altLang="en-US" dirty="0"/>
              <a:t>如支付系统，好友系统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g</a:t>
            </a:r>
            <a:r>
              <a:rPr lang="en-US" altLang="zh-CN" dirty="0" smtClean="0"/>
              <a:t>en.sh </a:t>
            </a:r>
            <a:r>
              <a:rPr lang="en-US" altLang="zh-CN" dirty="0"/>
              <a:t>project [</a:t>
            </a:r>
            <a:r>
              <a:rPr lang="en-US" altLang="zh-CN" dirty="0" err="1"/>
              <a:t>projectName</a:t>
            </a:r>
            <a:r>
              <a:rPr lang="en-US" altLang="zh-CN" dirty="0"/>
              <a:t>] [</a:t>
            </a:r>
            <a:r>
              <a:rPr lang="en-US" altLang="zh-CN" dirty="0" err="1"/>
              <a:t>web|app</a:t>
            </a:r>
            <a:r>
              <a:rPr lang="en-US" altLang="zh-CN" dirty="0"/>
              <a:t>] [-e] </a:t>
            </a:r>
            <a:r>
              <a:rPr lang="zh-CN" altLang="en-US" dirty="0"/>
              <a:t>生成工程 </a:t>
            </a:r>
            <a:r>
              <a:rPr lang="en-US" altLang="zh-CN" dirty="0"/>
              <a:t>[</a:t>
            </a:r>
            <a:r>
              <a:rPr lang="en-US" altLang="zh-CN" dirty="0" err="1"/>
              <a:t>web|app</a:t>
            </a:r>
            <a:r>
              <a:rPr lang="en-US" altLang="zh-CN" dirty="0"/>
              <a:t>]</a:t>
            </a:r>
            <a:r>
              <a:rPr lang="zh-CN" altLang="en-US" dirty="0"/>
              <a:t>指的是类型，</a:t>
            </a:r>
            <a:r>
              <a:rPr lang="en-US" altLang="zh-CN" dirty="0"/>
              <a:t>web</a:t>
            </a:r>
            <a:r>
              <a:rPr lang="zh-CN" altLang="en-US" dirty="0"/>
              <a:t>是网页形式，</a:t>
            </a:r>
            <a:r>
              <a:rPr lang="en-US" altLang="zh-CN" dirty="0"/>
              <a:t>app</a:t>
            </a:r>
            <a:r>
              <a:rPr lang="zh-CN" altLang="en-US" dirty="0"/>
              <a:t>是手机端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g</a:t>
            </a:r>
            <a:r>
              <a:rPr lang="en-US" altLang="zh-CN" dirty="0" smtClean="0"/>
              <a:t>en.sh </a:t>
            </a:r>
            <a:r>
              <a:rPr lang="en-US" altLang="zh-CN" dirty="0" err="1"/>
              <a:t>api</a:t>
            </a:r>
            <a:r>
              <a:rPr lang="en-US" altLang="zh-CN" dirty="0"/>
              <a:t> [</a:t>
            </a:r>
            <a:r>
              <a:rPr lang="en-US" altLang="zh-CN" dirty="0" err="1"/>
              <a:t>table_sql_name</a:t>
            </a:r>
            <a:r>
              <a:rPr lang="en-US" altLang="zh-CN" dirty="0"/>
              <a:t>] [</a:t>
            </a:r>
            <a:r>
              <a:rPr lang="en-US" altLang="zh-CN" dirty="0" err="1"/>
              <a:t>web|app</a:t>
            </a:r>
            <a:r>
              <a:rPr lang="en-US" altLang="zh-CN" dirty="0"/>
              <a:t>] [-e] </a:t>
            </a:r>
            <a:r>
              <a:rPr lang="zh-CN" altLang="en-US" dirty="0"/>
              <a:t>在当前工程（</a:t>
            </a:r>
            <a:r>
              <a:rPr lang="en-US" altLang="zh-CN" dirty="0"/>
              <a:t>7</a:t>
            </a:r>
            <a:r>
              <a:rPr lang="zh-CN" altLang="en-US" dirty="0"/>
              <a:t>）下生成一个</a:t>
            </a:r>
            <a:r>
              <a:rPr lang="en-US" altLang="zh-CN" dirty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333127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2478"/>
          </a:xfrm>
        </p:spPr>
        <p:txBody>
          <a:bodyPr/>
          <a:lstStyle/>
          <a:p>
            <a:r>
              <a:rPr lang="zh-CN" altLang="en-US" dirty="0" smtClean="0"/>
              <a:t>生成一个</a:t>
            </a:r>
            <a:r>
              <a:rPr lang="en-US" altLang="zh-CN" dirty="0" smtClean="0"/>
              <a:t>stg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414732"/>
            <a:ext cx="9905999" cy="52017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(stg</a:t>
            </a:r>
            <a:r>
              <a:rPr lang="zh-CN" altLang="en-US" dirty="0" smtClean="0">
                <a:solidFill>
                  <a:srgbClr val="FF0000"/>
                </a:solidFill>
              </a:rPr>
              <a:t>适应</a:t>
            </a:r>
            <a:r>
              <a:rPr lang="en-US" altLang="zh-CN" dirty="0" smtClean="0">
                <a:solidFill>
                  <a:srgbClr val="FF0000"/>
                </a:solidFill>
              </a:rPr>
              <a:t>windows</a:t>
            </a:r>
            <a:r>
              <a:rPr lang="zh-CN" altLang="en-US" dirty="0" smtClean="0">
                <a:solidFill>
                  <a:srgbClr val="FF0000"/>
                </a:solidFill>
              </a:rPr>
              <a:t>开发和调试，但最终发布到</a:t>
            </a:r>
            <a:r>
              <a:rPr lang="en-US" altLang="zh-CN" dirty="0" err="1" smtClean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中</a:t>
            </a:r>
            <a:r>
              <a:rPr lang="zh-CN" altLang="en-US" dirty="0" smtClean="0">
                <a:solidFill>
                  <a:srgbClr val="FF0000"/>
                </a:solidFill>
              </a:rPr>
              <a:t>，为了兼容开发和发布平台，在</a:t>
            </a:r>
            <a:r>
              <a:rPr lang="en-US" altLang="zh-CN" dirty="0" smtClean="0">
                <a:solidFill>
                  <a:srgbClr val="FF0000"/>
                </a:solidFill>
              </a:rPr>
              <a:t>windows</a:t>
            </a:r>
            <a:r>
              <a:rPr lang="zh-CN" altLang="en-US" dirty="0" smtClean="0">
                <a:solidFill>
                  <a:srgbClr val="FF0000"/>
                </a:solidFill>
              </a:rPr>
              <a:t>上开发时，请将项目源码，</a:t>
            </a:r>
            <a:r>
              <a:rPr lang="en-US" altLang="zh-CN" dirty="0" smtClean="0">
                <a:solidFill>
                  <a:srgbClr val="FF0000"/>
                </a:solidFill>
              </a:rPr>
              <a:t>tomcat</a:t>
            </a:r>
            <a:r>
              <a:rPr lang="zh-CN" altLang="en-US" dirty="0" smtClean="0">
                <a:solidFill>
                  <a:srgbClr val="FF0000"/>
                </a:solidFill>
              </a:rPr>
              <a:t>与</a:t>
            </a:r>
            <a:r>
              <a:rPr lang="en-US" altLang="zh-CN" dirty="0" smtClean="0">
                <a:solidFill>
                  <a:srgbClr val="FF0000"/>
                </a:solidFill>
              </a:rPr>
              <a:t>ide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eclipse/idea</a:t>
            </a:r>
            <a:r>
              <a:rPr lang="zh-CN" altLang="en-US" dirty="0" smtClean="0">
                <a:solidFill>
                  <a:srgbClr val="FF0000"/>
                </a:solidFill>
              </a:rPr>
              <a:t>）放在同盘下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gen.sh system com.mycompany.biz trade -e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com.mycompany.biz</a:t>
            </a:r>
            <a:r>
              <a:rPr lang="zh-CN" altLang="en-US" dirty="0"/>
              <a:t> 包名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trade </a:t>
            </a:r>
            <a:r>
              <a:rPr lang="zh-CN" altLang="en-US" dirty="0"/>
              <a:t>系统</a:t>
            </a:r>
            <a:r>
              <a:rPr lang="zh-CN" altLang="en-US" dirty="0" smtClean="0"/>
              <a:t>名 </a:t>
            </a:r>
            <a:r>
              <a:rPr lang="en-US" altLang="zh-CN" dirty="0" smtClean="0"/>
              <a:t>/</a:t>
            </a:r>
            <a:r>
              <a:rPr lang="zh-CN" altLang="en-US" dirty="0" smtClean="0"/>
              <a:t>数据库名 </a:t>
            </a:r>
            <a:r>
              <a:rPr lang="en-US" altLang="zh-CN" dirty="0" err="1" smtClean="0"/>
              <a:t>dubbox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系统名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gen.sh project </a:t>
            </a:r>
            <a:r>
              <a:rPr lang="en-US" altLang="zh-CN" dirty="0" err="1" smtClean="0"/>
              <a:t>cms</a:t>
            </a:r>
            <a:r>
              <a:rPr lang="en-US" altLang="zh-CN" dirty="0" smtClean="0"/>
              <a:t> web –e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cms</a:t>
            </a:r>
            <a:r>
              <a:rPr lang="en-US" altLang="zh-CN" dirty="0"/>
              <a:t> </a:t>
            </a:r>
            <a:r>
              <a:rPr lang="zh-CN" altLang="en-US" dirty="0"/>
              <a:t>项目名称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web </a:t>
            </a:r>
            <a:r>
              <a:rPr lang="zh-CN" altLang="en-US" dirty="0"/>
              <a:t>以</a:t>
            </a:r>
            <a:r>
              <a:rPr lang="en-US" altLang="zh-CN" dirty="0"/>
              <a:t>web(</a:t>
            </a:r>
            <a:r>
              <a:rPr lang="zh-CN" altLang="en-US" dirty="0"/>
              <a:t>模版所在的文件夹生成前端</a:t>
            </a:r>
            <a:r>
              <a:rPr lang="en-US" altLang="zh-CN" dirty="0"/>
              <a:t>) </a:t>
            </a:r>
            <a:r>
              <a:rPr lang="zh-CN" altLang="en-US" dirty="0"/>
              <a:t>，不要这个参数，即没有</a:t>
            </a:r>
            <a:r>
              <a:rPr lang="zh-CN" altLang="en-US" dirty="0" smtClean="0"/>
              <a:t>前端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gen.sh project </a:t>
            </a:r>
            <a:r>
              <a:rPr lang="en-US" altLang="zh-CN" dirty="0" smtClean="0"/>
              <a:t>app </a:t>
            </a:r>
            <a:r>
              <a:rPr lang="en-US" altLang="zh-CN" dirty="0" err="1" smtClean="0"/>
              <a:t>app</a:t>
            </a:r>
            <a:r>
              <a:rPr lang="en-US" altLang="zh-CN" dirty="0" smtClean="0"/>
              <a:t> –e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环境及表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运行 </a:t>
            </a:r>
            <a:r>
              <a:rPr lang="en-US" altLang="zh-CN" dirty="0" err="1" smtClean="0"/>
              <a:t>trade.sql</a:t>
            </a:r>
            <a:r>
              <a:rPr lang="zh-CN" altLang="en-US" dirty="0"/>
              <a:t> </a:t>
            </a:r>
            <a:r>
              <a:rPr lang="zh-CN" altLang="en-US" dirty="0" smtClean="0"/>
              <a:t>初始化几个表</a:t>
            </a:r>
            <a:r>
              <a:rPr lang="en-US" altLang="zh-CN" dirty="0" smtClean="0"/>
              <a:t>,city hoppy region province </a:t>
            </a:r>
            <a:r>
              <a:rPr lang="en-US" altLang="zh-CN" dirty="0" err="1" smtClean="0"/>
              <a:t>user_hoppy</a:t>
            </a:r>
            <a:r>
              <a:rPr lang="en-US" altLang="zh-CN" dirty="0" smtClean="0"/>
              <a:t> topic*</a:t>
            </a:r>
            <a:r>
              <a:rPr lang="zh-CN" altLang="en-US" dirty="0" smtClean="0"/>
              <a:t>都是演示表</a:t>
            </a:r>
            <a:r>
              <a:rPr lang="en-US" altLang="zh-CN" dirty="0" smtClean="0"/>
              <a:t>,user</a:t>
            </a:r>
            <a:r>
              <a:rPr lang="zh-CN" altLang="en-US" dirty="0" smtClean="0"/>
              <a:t>上几个字段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把</a:t>
            </a:r>
            <a:r>
              <a:rPr lang="en-US" altLang="zh-CN" dirty="0" smtClean="0"/>
              <a:t>opt</a:t>
            </a:r>
            <a:r>
              <a:rPr lang="zh-CN" altLang="en-US" dirty="0" smtClean="0"/>
              <a:t>复制到同盘根目录下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2688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Stg</a:t>
            </a:r>
            <a:r>
              <a:rPr lang="zh-CN" altLang="en-US" dirty="0" smtClean="0"/>
              <a:t>工程各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war</a:t>
            </a:r>
            <a:r>
              <a:rPr lang="zh-CN" altLang="en-US" dirty="0" smtClean="0"/>
              <a:t>关系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71" y="1528906"/>
            <a:ext cx="6955978" cy="5109638"/>
          </a:xfrm>
        </p:spPr>
      </p:pic>
      <p:sp>
        <p:nvSpPr>
          <p:cNvPr id="18" name="文本框 17"/>
          <p:cNvSpPr txBox="1"/>
          <p:nvPr/>
        </p:nvSpPr>
        <p:spPr>
          <a:xfrm>
            <a:off x="8110891" y="1528906"/>
            <a:ext cx="375615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项目中用到的基类</a:t>
            </a:r>
            <a:r>
              <a:rPr lang="en-US" altLang="zh-CN" sz="1200" dirty="0" smtClean="0">
                <a:solidFill>
                  <a:srgbClr val="FF0000"/>
                </a:solidFill>
              </a:rPr>
              <a:t>,</a:t>
            </a:r>
            <a:r>
              <a:rPr lang="zh-CN" altLang="en-US" sz="1200" dirty="0" smtClean="0">
                <a:solidFill>
                  <a:srgbClr val="FF0000"/>
                </a:solidFill>
              </a:rPr>
              <a:t>由于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dalgenX</a:t>
            </a:r>
            <a:r>
              <a:rPr lang="zh-CN" altLang="en-US" sz="1200" dirty="0" smtClean="0">
                <a:solidFill>
                  <a:srgbClr val="FF0000"/>
                </a:solidFill>
              </a:rPr>
              <a:t>具备二次生成功能，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rgbClr val="FF0000"/>
                </a:solidFill>
              </a:rPr>
              <a:t>摒弃</a:t>
            </a:r>
            <a:r>
              <a:rPr lang="en-US" altLang="zh-CN" sz="1200" dirty="0" smtClean="0">
                <a:solidFill>
                  <a:srgbClr val="FF0000"/>
                </a:solidFill>
              </a:rPr>
              <a:t>DTO,</a:t>
            </a:r>
            <a:r>
              <a:rPr lang="zh-CN" altLang="en-US" sz="1200" dirty="0" smtClean="0">
                <a:solidFill>
                  <a:srgbClr val="FF0000"/>
                </a:solidFill>
              </a:rPr>
              <a:t>避免数据转换</a:t>
            </a:r>
            <a:r>
              <a:rPr lang="en-US" altLang="zh-CN" sz="1200" dirty="0" smtClean="0">
                <a:solidFill>
                  <a:srgbClr val="FF0000"/>
                </a:solidFill>
              </a:rPr>
              <a:t>bug,</a:t>
            </a:r>
            <a:r>
              <a:rPr lang="zh-CN" altLang="en-US" sz="1200" dirty="0" smtClean="0">
                <a:solidFill>
                  <a:srgbClr val="FF0000"/>
                </a:solidFill>
              </a:rPr>
              <a:t>全自动化</a:t>
            </a:r>
            <a:r>
              <a:rPr lang="en-US" altLang="zh-CN" sz="1200" dirty="0" smtClean="0">
                <a:solidFill>
                  <a:srgbClr val="FF0000"/>
                </a:solidFill>
              </a:rPr>
              <a:t>,</a:t>
            </a:r>
            <a:r>
              <a:rPr lang="zh-CN" altLang="en-US" sz="1200" dirty="0" smtClean="0">
                <a:solidFill>
                  <a:srgbClr val="FF0000"/>
                </a:solidFill>
              </a:rPr>
              <a:t>自定义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getter 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setter,field</a:t>
            </a:r>
            <a:r>
              <a:rPr lang="en-US" altLang="zh-CN" sz="1200" dirty="0" smtClean="0">
                <a:solidFill>
                  <a:srgbClr val="FF0000"/>
                </a:solidFill>
              </a:rPr>
              <a:t>…</a:t>
            </a:r>
            <a:r>
              <a:rPr lang="zh-CN" altLang="en-US" sz="1200" dirty="0" smtClean="0">
                <a:solidFill>
                  <a:srgbClr val="FF0000"/>
                </a:solidFill>
              </a:rPr>
              <a:t>不会丢失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1" name="直接箭头连接符 20"/>
          <p:cNvCxnSpPr>
            <a:stCxn id="25" idx="1"/>
          </p:cNvCxnSpPr>
          <p:nvPr/>
        </p:nvCxnSpPr>
        <p:spPr>
          <a:xfrm flipH="1">
            <a:off x="6961633" y="2375307"/>
            <a:ext cx="1149258" cy="519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110891" y="2144474"/>
            <a:ext cx="3951723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rgbClr val="FF0000"/>
                </a:solidFill>
              </a:rPr>
              <a:t>Dubbox</a:t>
            </a:r>
            <a:r>
              <a:rPr lang="zh-CN" altLang="en-US" sz="1200" dirty="0" smtClean="0">
                <a:solidFill>
                  <a:srgbClr val="FF0000"/>
                </a:solidFill>
              </a:rPr>
              <a:t>配置，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xxxService</a:t>
            </a:r>
            <a:r>
              <a:rPr lang="en-US" altLang="zh-CN" sz="1200" dirty="0" smtClean="0">
                <a:solidFill>
                  <a:srgbClr val="FF0000"/>
                </a:solidFill>
              </a:rPr>
              <a:t>${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systemName</a:t>
            </a:r>
            <a:r>
              <a:rPr lang="en-US" altLang="zh-CN" sz="1200" dirty="0" smtClean="0">
                <a:solidFill>
                  <a:srgbClr val="FF0000"/>
                </a:solidFill>
              </a:rPr>
              <a:t>},</a:t>
            </a:r>
            <a:r>
              <a:rPr lang="zh-CN" altLang="en-US" sz="1200" dirty="0" smtClean="0">
                <a:solidFill>
                  <a:srgbClr val="FF0000"/>
                </a:solidFill>
              </a:rPr>
              <a:t> 全自动化</a:t>
            </a:r>
            <a:r>
              <a:rPr lang="en-US" altLang="zh-CN" sz="12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只有接口名需要自己写</a:t>
            </a:r>
            <a:r>
              <a:rPr lang="en-US" altLang="zh-CN" sz="1200" dirty="0" smtClean="0">
                <a:solidFill>
                  <a:srgbClr val="FF0000"/>
                </a:solidFill>
              </a:rPr>
              <a:t>(</a:t>
            </a:r>
            <a:r>
              <a:rPr lang="zh-CN" altLang="en-US" sz="1200" dirty="0">
                <a:solidFill>
                  <a:srgbClr val="FF0000"/>
                </a:solidFill>
              </a:rPr>
              <a:t>复制</a:t>
            </a:r>
            <a:r>
              <a:rPr lang="en-US" altLang="zh-CN" sz="1200" dirty="0" smtClean="0">
                <a:solidFill>
                  <a:srgbClr val="FF0000"/>
                </a:solidFill>
              </a:rPr>
              <a:t>)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6" name="直接箭头连接符 25"/>
          <p:cNvCxnSpPr>
            <a:stCxn id="31" idx="1"/>
          </p:cNvCxnSpPr>
          <p:nvPr/>
        </p:nvCxnSpPr>
        <p:spPr>
          <a:xfrm flipH="1">
            <a:off x="7595617" y="3253766"/>
            <a:ext cx="513730" cy="2627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109347" y="3022933"/>
            <a:ext cx="409439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引用别的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dubbox</a:t>
            </a:r>
            <a:r>
              <a:rPr lang="zh-CN" altLang="en-US" sz="1200" dirty="0" smtClean="0">
                <a:solidFill>
                  <a:srgbClr val="FF0000"/>
                </a:solidFill>
              </a:rPr>
              <a:t>服务</a:t>
            </a:r>
            <a:r>
              <a:rPr lang="en-US" altLang="zh-CN" sz="1200" dirty="0" smtClean="0">
                <a:solidFill>
                  <a:srgbClr val="FF0000"/>
                </a:solidFill>
              </a:rPr>
              <a:t>,</a:t>
            </a:r>
            <a:r>
              <a:rPr lang="zh-CN" altLang="en-US" sz="1200" dirty="0" smtClean="0">
                <a:solidFill>
                  <a:srgbClr val="FF0000"/>
                </a:solidFill>
              </a:rPr>
              <a:t>在</a:t>
            </a:r>
            <a:r>
              <a:rPr lang="en-US" altLang="zh-CN" sz="1200" dirty="0" smtClean="0">
                <a:solidFill>
                  <a:srgbClr val="FF0000"/>
                </a:solidFill>
              </a:rPr>
              <a:t>pom.xml</a:t>
            </a:r>
            <a:r>
              <a:rPr lang="zh-CN" altLang="en-US" sz="1200" dirty="0" smtClean="0">
                <a:solidFill>
                  <a:srgbClr val="FF0000"/>
                </a:solidFill>
              </a:rPr>
              <a:t>中引用</a:t>
            </a:r>
            <a:r>
              <a:rPr lang="en-US" altLang="zh-CN" sz="1200" dirty="0" smtClean="0">
                <a:solidFill>
                  <a:srgbClr val="FF0000"/>
                </a:solidFill>
              </a:rPr>
              <a:t>zzz-façade.jar</a:t>
            </a: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就可以，不需要特别配置</a:t>
            </a:r>
            <a:r>
              <a:rPr lang="en-US" altLang="zh-CN" sz="1200" dirty="0" smtClean="0">
                <a:solidFill>
                  <a:srgbClr val="FF0000"/>
                </a:solidFill>
              </a:rPr>
              <a:t>,</a:t>
            </a:r>
            <a:r>
              <a:rPr lang="zh-CN" altLang="en-US" sz="1200" dirty="0" smtClean="0">
                <a:solidFill>
                  <a:srgbClr val="FF0000"/>
                </a:solidFill>
              </a:rPr>
              <a:t>无</a:t>
            </a:r>
            <a:r>
              <a:rPr lang="en-US" altLang="zh-CN" sz="1200" dirty="0" smtClean="0">
                <a:solidFill>
                  <a:srgbClr val="FF0000"/>
                </a:solidFill>
              </a:rPr>
              <a:t>java</a:t>
            </a:r>
            <a:r>
              <a:rPr lang="zh-CN" altLang="en-US" sz="1200" dirty="0" smtClean="0">
                <a:solidFill>
                  <a:srgbClr val="FF0000"/>
                </a:solidFill>
              </a:rPr>
              <a:t>代码及其它配置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33" name="直接箭头连接符 32"/>
          <p:cNvCxnSpPr>
            <a:stCxn id="36" idx="1"/>
          </p:cNvCxnSpPr>
          <p:nvPr/>
        </p:nvCxnSpPr>
        <p:spPr>
          <a:xfrm flipH="1" flipV="1">
            <a:off x="6431280" y="4068926"/>
            <a:ext cx="1544669" cy="97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43" idx="1"/>
          </p:cNvCxnSpPr>
          <p:nvPr/>
        </p:nvCxnSpPr>
        <p:spPr>
          <a:xfrm flipH="1" flipV="1">
            <a:off x="6961633" y="4649094"/>
            <a:ext cx="1070010" cy="459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975949" y="3894001"/>
            <a:ext cx="35445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Dao</a:t>
            </a:r>
            <a:r>
              <a:rPr lang="zh-CN" altLang="en-US" dirty="0" smtClean="0">
                <a:solidFill>
                  <a:srgbClr val="FF0000"/>
                </a:solidFill>
              </a:rPr>
              <a:t>层 ，全自动化（配置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代码）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031643" y="4371838"/>
            <a:ext cx="403097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FF0000"/>
                </a:solidFill>
              </a:rPr>
              <a:t>xxxSerivce</a:t>
            </a:r>
            <a:r>
              <a:rPr lang="zh-CN" altLang="en-US" sz="1200" dirty="0">
                <a:solidFill>
                  <a:srgbClr val="FF0000"/>
                </a:solidFill>
              </a:rPr>
              <a:t>继承</a:t>
            </a:r>
            <a:r>
              <a:rPr lang="zh-CN" altLang="en-US" sz="1200" dirty="0" smtClean="0">
                <a:solidFill>
                  <a:srgbClr val="FF0000"/>
                </a:solidFill>
              </a:rPr>
              <a:t>自</a:t>
            </a:r>
            <a:r>
              <a:rPr lang="en-US" altLang="zh-CN" sz="1200" dirty="0" err="1">
                <a:solidFill>
                  <a:srgbClr val="FF0000"/>
                </a:solidFill>
              </a:rPr>
              <a:t>xxxService</a:t>
            </a:r>
            <a:r>
              <a:rPr lang="en-US" altLang="zh-CN" sz="1200" dirty="0">
                <a:solidFill>
                  <a:srgbClr val="FF0000"/>
                </a:solidFill>
              </a:rPr>
              <a:t> ${</a:t>
            </a:r>
            <a:r>
              <a:rPr lang="en-US" altLang="zh-CN" sz="1200" dirty="0" err="1">
                <a:solidFill>
                  <a:srgbClr val="FF0000"/>
                </a:solidFill>
              </a:rPr>
              <a:t>systemName</a:t>
            </a:r>
            <a:r>
              <a:rPr lang="en-US" altLang="zh-CN" sz="1200" dirty="0" smtClean="0">
                <a:solidFill>
                  <a:srgbClr val="FF0000"/>
                </a:solidFill>
              </a:rPr>
              <a:t>},</a:t>
            </a:r>
            <a:r>
              <a:rPr lang="zh-CN" altLang="en-US" sz="1200" dirty="0" smtClean="0">
                <a:solidFill>
                  <a:srgbClr val="FF0000"/>
                </a:solidFill>
              </a:rPr>
              <a:t>，</a:t>
            </a:r>
            <a:r>
              <a:rPr lang="en-US" altLang="zh-CN" sz="12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sz="1200" dirty="0" err="1" smtClean="0">
                <a:solidFill>
                  <a:srgbClr val="FF0000"/>
                </a:solidFill>
              </a:rPr>
              <a:t>xxxSerivceImpl</a:t>
            </a:r>
            <a:r>
              <a:rPr lang="zh-CN" altLang="en-US" sz="1200" dirty="0" smtClean="0">
                <a:solidFill>
                  <a:srgbClr val="FF0000"/>
                </a:solidFill>
              </a:rPr>
              <a:t>实现自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xxxSerivce</a:t>
            </a:r>
            <a:r>
              <a:rPr lang="en-US" altLang="zh-CN" sz="1200" dirty="0" smtClean="0">
                <a:solidFill>
                  <a:srgbClr val="FF0000"/>
                </a:solidFill>
              </a:rPr>
              <a:t>,</a:t>
            </a:r>
            <a:r>
              <a:rPr lang="zh-CN" altLang="en-US" sz="1200" dirty="0" smtClean="0">
                <a:solidFill>
                  <a:srgbClr val="FF0000"/>
                </a:solidFill>
              </a:rPr>
              <a:t>配置自动化，只有自定义</a:t>
            </a:r>
            <a:r>
              <a:rPr lang="en-US" altLang="zh-CN" sz="1200" dirty="0" smtClean="0">
                <a:solidFill>
                  <a:srgbClr val="FF0000"/>
                </a:solidFill>
              </a:rPr>
              <a:t>java</a:t>
            </a:r>
            <a:r>
              <a:rPr lang="zh-CN" altLang="en-US" sz="1200" dirty="0" smtClean="0">
                <a:solidFill>
                  <a:srgbClr val="FF0000"/>
                </a:solidFill>
              </a:rPr>
              <a:t>代码需要写</a:t>
            </a:r>
            <a:endParaRPr lang="en-US" altLang="zh-CN" sz="1200" dirty="0" smtClean="0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798320" y="2144474"/>
            <a:ext cx="316992" cy="4396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2619882" y="335933"/>
            <a:ext cx="897072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1-7</a:t>
            </a:r>
            <a:r>
              <a:rPr lang="zh-CN" altLang="en-US" sz="1200" dirty="0" smtClean="0">
                <a:solidFill>
                  <a:srgbClr val="FF0000"/>
                </a:solidFill>
              </a:rPr>
              <a:t>提供初始化命令生成</a:t>
            </a:r>
            <a:r>
              <a:rPr lang="en-US" altLang="zh-CN" sz="1200" dirty="0" smtClean="0">
                <a:solidFill>
                  <a:srgbClr val="FF0000"/>
                </a:solidFill>
              </a:rPr>
              <a:t>,</a:t>
            </a:r>
            <a:r>
              <a:rPr lang="zh-CN" altLang="en-US" sz="1200" dirty="0" smtClean="0">
                <a:solidFill>
                  <a:srgbClr val="FF0000"/>
                </a:solidFill>
              </a:rPr>
              <a:t>确保每个</a:t>
            </a:r>
            <a:r>
              <a:rPr lang="zh-CN" altLang="en-US" sz="1200" dirty="0">
                <a:solidFill>
                  <a:srgbClr val="FF0000"/>
                </a:solidFill>
              </a:rPr>
              <a:t>系统</a:t>
            </a:r>
            <a:r>
              <a:rPr lang="zh-CN" altLang="en-US" sz="1200" dirty="0" smtClean="0">
                <a:solidFill>
                  <a:srgbClr val="FF0000"/>
                </a:solidFill>
              </a:rPr>
              <a:t>结构相同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1-7</a:t>
            </a:r>
            <a:r>
              <a:rPr lang="zh-CN" altLang="en-US" sz="1200" dirty="0" smtClean="0">
                <a:solidFill>
                  <a:srgbClr val="FF0000"/>
                </a:solidFill>
              </a:rPr>
              <a:t>之间是</a:t>
            </a:r>
            <a:r>
              <a:rPr lang="zh-CN" altLang="en-US" sz="1200" dirty="0">
                <a:solidFill>
                  <a:srgbClr val="FF0000"/>
                </a:solidFill>
              </a:rPr>
              <a:t>依次</a:t>
            </a:r>
            <a:r>
              <a:rPr lang="zh-CN" altLang="en-US" sz="1200" dirty="0" smtClean="0">
                <a:solidFill>
                  <a:srgbClr val="FF0000"/>
                </a:solidFill>
              </a:rPr>
              <a:t>被依赖，</a:t>
            </a:r>
            <a:r>
              <a:rPr lang="en-US" altLang="zh-CN" sz="1200" dirty="0" smtClean="0">
                <a:solidFill>
                  <a:srgbClr val="FF0000"/>
                </a:solidFill>
              </a:rPr>
              <a:t>7</a:t>
            </a:r>
            <a:r>
              <a:rPr lang="zh-CN" altLang="en-US" sz="1200" dirty="0" smtClean="0">
                <a:solidFill>
                  <a:srgbClr val="FF0000"/>
                </a:solidFill>
              </a:rPr>
              <a:t>指的是项目，</a:t>
            </a:r>
            <a:r>
              <a:rPr lang="en-US" altLang="zh-CN" sz="1200" dirty="0" smtClean="0">
                <a:solidFill>
                  <a:srgbClr val="FF0000"/>
                </a:solidFill>
              </a:rPr>
              <a:t>7-7</a:t>
            </a:r>
            <a:r>
              <a:rPr lang="zh-CN" altLang="en-US" sz="1200" dirty="0" smtClean="0">
                <a:solidFill>
                  <a:srgbClr val="FF0000"/>
                </a:solidFill>
              </a:rPr>
              <a:t>是并行，可以有无限个</a:t>
            </a:r>
            <a:r>
              <a:rPr lang="en-US" altLang="zh-CN" sz="1200" dirty="0" smtClean="0">
                <a:solidFill>
                  <a:srgbClr val="FF0000"/>
                </a:solidFill>
              </a:rPr>
              <a:t>7,1-6</a:t>
            </a:r>
            <a:r>
              <a:rPr lang="zh-CN" altLang="en-US" sz="1200" dirty="0" smtClean="0">
                <a:solidFill>
                  <a:srgbClr val="FF0000"/>
                </a:solidFill>
              </a:rPr>
              <a:t>是</a:t>
            </a:r>
            <a:r>
              <a:rPr lang="en-US" altLang="zh-CN" sz="1200" dirty="0" smtClean="0">
                <a:solidFill>
                  <a:srgbClr val="FF0000"/>
                </a:solidFill>
              </a:rPr>
              <a:t>jar,7</a:t>
            </a:r>
            <a:r>
              <a:rPr lang="zh-CN" altLang="en-US" sz="1200" dirty="0" smtClean="0">
                <a:solidFill>
                  <a:srgbClr val="FF0000"/>
                </a:solidFill>
              </a:rPr>
              <a:t>是</a:t>
            </a:r>
            <a:r>
              <a:rPr lang="en-US" altLang="zh-CN" sz="1200" dirty="0" smtClean="0">
                <a:solidFill>
                  <a:srgbClr val="FF0000"/>
                </a:solidFill>
              </a:rPr>
              <a:t>war,</a:t>
            </a:r>
            <a:r>
              <a:rPr lang="zh-CN" altLang="en-US" sz="1200" dirty="0" smtClean="0">
                <a:solidFill>
                  <a:srgbClr val="FF0000"/>
                </a:solidFill>
              </a:rPr>
              <a:t>与</a:t>
            </a:r>
            <a:r>
              <a:rPr lang="en-US" altLang="zh-CN" sz="1200" dirty="0" smtClean="0">
                <a:solidFill>
                  <a:srgbClr val="FF0000"/>
                </a:solidFill>
              </a:rPr>
              <a:t>sofa</a:t>
            </a:r>
            <a:r>
              <a:rPr lang="zh-CN" altLang="en-US" sz="1200" dirty="0" smtClean="0">
                <a:solidFill>
                  <a:srgbClr val="FF0000"/>
                </a:solidFill>
              </a:rPr>
              <a:t>不同，不需要昂贵的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ce</a:t>
            </a:r>
            <a:r>
              <a:rPr lang="en-US" altLang="zh-CN" sz="1200" dirty="0" smtClean="0">
                <a:solidFill>
                  <a:srgbClr val="FF0000"/>
                </a:solidFill>
              </a:rPr>
              <a:t>(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jboss</a:t>
            </a:r>
            <a:r>
              <a:rPr lang="en-US" altLang="zh-CN" sz="1200" dirty="0" smtClean="0">
                <a:solidFill>
                  <a:srgbClr val="FF0000"/>
                </a:solidFill>
              </a:rPr>
              <a:t>),</a:t>
            </a: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可以布置到</a:t>
            </a:r>
            <a:r>
              <a:rPr lang="en-US" altLang="zh-CN" sz="1200" dirty="0" smtClean="0">
                <a:solidFill>
                  <a:srgbClr val="FF0000"/>
                </a:solidFill>
              </a:rPr>
              <a:t>tomcat</a:t>
            </a:r>
            <a:r>
              <a:rPr lang="zh-CN" altLang="en-US" sz="1200" dirty="0" smtClean="0">
                <a:solidFill>
                  <a:srgbClr val="FF0000"/>
                </a:solidFill>
              </a:rPr>
              <a:t>中利用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coyota</a:t>
            </a:r>
            <a:r>
              <a:rPr lang="zh-CN" altLang="en-US" sz="1200" dirty="0" smtClean="0">
                <a:solidFill>
                  <a:srgbClr val="FF0000"/>
                </a:solidFill>
              </a:rPr>
              <a:t>性能，也可以转换为</a:t>
            </a:r>
            <a:r>
              <a:rPr lang="en-US" altLang="zh-CN" sz="1200" dirty="0" smtClean="0">
                <a:solidFill>
                  <a:srgbClr val="FF0000"/>
                </a:solidFill>
              </a:rPr>
              <a:t>spring-boot(</a:t>
            </a:r>
            <a:r>
              <a:rPr lang="zh-CN" altLang="en-US" sz="1200" dirty="0" smtClean="0">
                <a:solidFill>
                  <a:srgbClr val="FF0000"/>
                </a:solidFill>
              </a:rPr>
              <a:t>不建议，原因，失去了显示配置，项目很难管理，留下很多坑</a:t>
            </a:r>
            <a:r>
              <a:rPr lang="en-US" altLang="zh-CN" sz="1200" dirty="0" smtClean="0">
                <a:solidFill>
                  <a:srgbClr val="FF0000"/>
                </a:solidFill>
              </a:rPr>
              <a:t>)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H="1">
            <a:off x="6754369" y="1912139"/>
            <a:ext cx="1508922" cy="6199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6" idx="1"/>
          </p:cNvCxnSpPr>
          <p:nvPr/>
        </p:nvCxnSpPr>
        <p:spPr>
          <a:xfrm flipH="1">
            <a:off x="1956816" y="659099"/>
            <a:ext cx="663066" cy="1486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8031643" y="5437015"/>
            <a:ext cx="4217821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不能自动化，但提供初始化生成</a:t>
            </a:r>
            <a:r>
              <a:rPr lang="en-US" altLang="zh-CN" sz="1200" dirty="0" smtClean="0">
                <a:solidFill>
                  <a:srgbClr val="FF0000"/>
                </a:solidFill>
              </a:rPr>
              <a:t>crud</a:t>
            </a:r>
            <a:r>
              <a:rPr lang="zh-CN" altLang="en-US" sz="1200" dirty="0" smtClean="0">
                <a:solidFill>
                  <a:srgbClr val="FF0000"/>
                </a:solidFill>
              </a:rPr>
              <a:t>的</a:t>
            </a:r>
            <a:r>
              <a:rPr lang="en-US" altLang="zh-CN" sz="1200" dirty="0" smtClean="0">
                <a:solidFill>
                  <a:srgbClr val="FF0000"/>
                </a:solidFill>
              </a:rPr>
              <a:t>controller</a:t>
            </a:r>
            <a:r>
              <a:rPr lang="zh-CN" altLang="en-US" sz="1200" dirty="0" smtClean="0">
                <a:solidFill>
                  <a:srgbClr val="FF0000"/>
                </a:solidFill>
              </a:rPr>
              <a:t>命令</a:t>
            </a:r>
            <a:r>
              <a:rPr lang="en-US" altLang="zh-CN" sz="1200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Stg</a:t>
            </a:r>
            <a:r>
              <a:rPr lang="zh-CN" altLang="en-US" sz="1200" dirty="0" smtClean="0">
                <a:solidFill>
                  <a:srgbClr val="FF0000"/>
                </a:solidFill>
              </a:rPr>
              <a:t>被设计为</a:t>
            </a:r>
            <a:r>
              <a:rPr lang="en-US" altLang="zh-CN" sz="1200" dirty="0" smtClean="0">
                <a:solidFill>
                  <a:srgbClr val="FF0000"/>
                </a:solidFill>
              </a:rPr>
              <a:t>war</a:t>
            </a:r>
            <a:r>
              <a:rPr lang="zh-CN" altLang="en-US" sz="1200" dirty="0" smtClean="0">
                <a:solidFill>
                  <a:srgbClr val="FF0000"/>
                </a:solidFill>
              </a:rPr>
              <a:t>都</a:t>
            </a:r>
            <a:r>
              <a:rPr lang="zh-CN" altLang="en-US" sz="1200" dirty="0">
                <a:solidFill>
                  <a:srgbClr val="FF0000"/>
                </a:solidFill>
              </a:rPr>
              <a:t>不</a:t>
            </a:r>
            <a:r>
              <a:rPr lang="zh-CN" altLang="en-US" sz="1200" dirty="0" smtClean="0">
                <a:solidFill>
                  <a:srgbClr val="FF0000"/>
                </a:solidFill>
              </a:rPr>
              <a:t>强制对外提供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dubbox</a:t>
            </a:r>
            <a:r>
              <a:rPr lang="zh-CN" altLang="en-US" sz="1200" dirty="0" smtClean="0">
                <a:solidFill>
                  <a:srgbClr val="FF0000"/>
                </a:solidFill>
              </a:rPr>
              <a:t>服务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(</a:t>
            </a:r>
            <a:r>
              <a:rPr lang="zh-CN" altLang="en-US" sz="1200" dirty="0" smtClean="0">
                <a:solidFill>
                  <a:srgbClr val="FF0000"/>
                </a:solidFill>
              </a:rPr>
              <a:t>需要对外服务，</a:t>
            </a:r>
            <a:r>
              <a:rPr lang="en-US" altLang="zh-CN" sz="1200" dirty="0" smtClean="0">
                <a:solidFill>
                  <a:srgbClr val="FF0000"/>
                </a:solidFill>
              </a:rPr>
              <a:t>dubbo-provider-spring.xml</a:t>
            </a:r>
            <a:r>
              <a:rPr lang="zh-CN" altLang="en-US" sz="1200" dirty="0" smtClean="0">
                <a:solidFill>
                  <a:srgbClr val="FF0000"/>
                </a:solidFill>
              </a:rPr>
              <a:t>中反注解</a:t>
            </a:r>
            <a:r>
              <a:rPr lang="en-US" altLang="zh-CN" sz="12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Stg</a:t>
            </a:r>
            <a:r>
              <a:rPr lang="zh-CN" altLang="en-US" sz="1200" dirty="0" smtClean="0">
                <a:solidFill>
                  <a:srgbClr val="FF0000"/>
                </a:solidFill>
              </a:rPr>
              <a:t>调用本地服务，走内存</a:t>
            </a:r>
            <a:r>
              <a:rPr lang="en-US" altLang="zh-CN" sz="1200" dirty="0" smtClean="0">
                <a:solidFill>
                  <a:srgbClr val="FF0000"/>
                </a:solidFill>
              </a:rPr>
              <a:t>(spring-bean)</a:t>
            </a:r>
            <a:r>
              <a:rPr lang="zh-CN" altLang="en-US" sz="1200" dirty="0" smtClean="0">
                <a:solidFill>
                  <a:srgbClr val="FF0000"/>
                </a:solidFill>
              </a:rPr>
              <a:t>，不管该服务是否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被设计成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dubbox</a:t>
            </a:r>
            <a:r>
              <a:rPr lang="zh-CN" altLang="en-US" sz="1200" dirty="0" smtClean="0">
                <a:solidFill>
                  <a:srgbClr val="FF0000"/>
                </a:solidFill>
              </a:rPr>
              <a:t>服务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</a:rPr>
              <a:t>Stg</a:t>
            </a:r>
            <a:r>
              <a:rPr lang="zh-CN" altLang="en-US" sz="1200" dirty="0" smtClean="0">
                <a:solidFill>
                  <a:srgbClr val="FF0000"/>
                </a:solidFill>
              </a:rPr>
              <a:t>调用非本地服务，走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dubbox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56" name="直接箭头连接符 55"/>
          <p:cNvCxnSpPr>
            <a:stCxn id="54" idx="1"/>
          </p:cNvCxnSpPr>
          <p:nvPr/>
        </p:nvCxnSpPr>
        <p:spPr>
          <a:xfrm flipH="1" flipV="1">
            <a:off x="7321296" y="5724297"/>
            <a:ext cx="710347" cy="312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7444484" y="5162621"/>
            <a:ext cx="587159" cy="19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8031643" y="5064800"/>
            <a:ext cx="3849131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共公的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api</a:t>
            </a:r>
            <a:r>
              <a:rPr lang="zh-CN" altLang="en-US" sz="1200" dirty="0" smtClean="0">
                <a:solidFill>
                  <a:srgbClr val="FF0000"/>
                </a:solidFill>
              </a:rPr>
              <a:t>可以写在这里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xxxControllerBase</a:t>
            </a:r>
            <a:r>
              <a:rPr lang="zh-CN" altLang="en-US" sz="1200" dirty="0" smtClean="0">
                <a:solidFill>
                  <a:srgbClr val="FF0000"/>
                </a:solidFill>
              </a:rPr>
              <a:t>，如</a:t>
            </a:r>
            <a:r>
              <a:rPr lang="en-US" altLang="zh-CN" sz="1200" dirty="0" smtClean="0">
                <a:solidFill>
                  <a:srgbClr val="FF0000"/>
                </a:solidFill>
              </a:rPr>
              <a:t>login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47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和</a:t>
            </a:r>
            <a:r>
              <a:rPr lang="en-US" altLang="zh-CN" dirty="0" smtClean="0"/>
              <a:t>SOFA</a:t>
            </a:r>
            <a:r>
              <a:rPr lang="zh-CN" altLang="en-US" dirty="0" smtClean="0"/>
              <a:t>对比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085" y="1615504"/>
            <a:ext cx="2819400" cy="22669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5108448" y="1357803"/>
            <a:ext cx="68822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不要纠结一个工程有多个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结构类似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stg</a:t>
            </a:r>
            <a:r>
              <a:rPr lang="zh-CN" altLang="en-US" dirty="0" smtClean="0"/>
              <a:t>全面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化，没有</a:t>
            </a:r>
            <a:r>
              <a:rPr lang="en-US" altLang="zh-CN" dirty="0" smtClean="0"/>
              <a:t>OSGI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自动的代码更多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需要手写的代码很少了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 smtClean="0"/>
              <a:t>dalgenX</a:t>
            </a:r>
            <a:r>
              <a:rPr lang="zh-CN" altLang="en-US" dirty="0" smtClean="0"/>
              <a:t>具备二次代码生成功能，完全避免维护</a:t>
            </a:r>
            <a:r>
              <a:rPr lang="en-US" altLang="zh-CN" dirty="0" err="1" smtClean="0"/>
              <a:t>DTO,convertor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生码由不可覆盖变为开放式，可以继承，被继承</a:t>
            </a:r>
            <a:r>
              <a:rPr lang="en-US" altLang="zh-CN" dirty="0" smtClean="0"/>
              <a:t>,</a:t>
            </a:r>
            <a:r>
              <a:rPr lang="zh-CN" altLang="en-US" dirty="0" smtClean="0"/>
              <a:t>减少迭代当中的坑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(</a:t>
            </a:r>
            <a:r>
              <a:rPr lang="zh-CN" altLang="en-US" dirty="0" smtClean="0"/>
              <a:t>原则：同一个逻辑只有一个代码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9573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10819</TotalTime>
  <Words>1796</Words>
  <Application>Microsoft Office PowerPoint</Application>
  <PresentationFormat>宽屏</PresentationFormat>
  <Paragraphs>211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Tw Cen MT</vt:lpstr>
      <vt:lpstr>宋体</vt:lpstr>
      <vt:lpstr>Arial</vt:lpstr>
      <vt:lpstr>Trebuchet MS</vt:lpstr>
      <vt:lpstr>电路</vt:lpstr>
      <vt:lpstr>StateGen教程</vt:lpstr>
      <vt:lpstr>StateGen(STG)简介</vt:lpstr>
      <vt:lpstr>为什么要有stg</vt:lpstr>
      <vt:lpstr>开发环境</vt:lpstr>
      <vt:lpstr>安装和配置STG</vt:lpstr>
      <vt:lpstr>Stg命令</vt:lpstr>
      <vt:lpstr>生成一个stg系统</vt:lpstr>
      <vt:lpstr>Stg工程各jar或war关系</vt:lpstr>
      <vt:lpstr>和SOFA对比</vt:lpstr>
      <vt:lpstr>STG业务结构</vt:lpstr>
      <vt:lpstr>Stg系统中的结构</vt:lpstr>
      <vt:lpstr>PowerPoint 演示文稿</vt:lpstr>
      <vt:lpstr>STG后端</vt:lpstr>
      <vt:lpstr>演示前后端代码生成/迭代</vt:lpstr>
      <vt:lpstr>后端代码生成</vt:lpstr>
      <vt:lpstr>Stategen(STG) mvc 中的一些讲解</vt:lpstr>
      <vt:lpstr>STG前端</vt:lpstr>
      <vt:lpstr>生成前端代码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StateGen(STG)教程</dc:title>
  <dc:creator>niaoge</dc:creator>
  <cp:lastModifiedBy>Administrator</cp:lastModifiedBy>
  <cp:revision>186</cp:revision>
  <dcterms:created xsi:type="dcterms:W3CDTF">2019-05-10T16:00:02Z</dcterms:created>
  <dcterms:modified xsi:type="dcterms:W3CDTF">2019-05-31T21:54:31Z</dcterms:modified>
</cp:coreProperties>
</file>