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d4db6a4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0d4db6a4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d4db6a493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0d4db6a493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d4db6a493_0_2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0d4db6a493_0_2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d4db6a493_0_2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0d4db6a493_0_2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d4db6a493_0_2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0d4db6a493_0_2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d4db6a493_0_2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0d4db6a493_0_2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d4db6a493_0_2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0d4db6a493_0_2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d4db6a493_0_2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0d4db6a493_0_2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d4db6a493_0_2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10d4db6a493_0_2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d4db6a493_0_2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0d4db6a493_0_2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d4db6a493_0_1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10d4db6a493_0_1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d4db6a493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0d4db6a493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d4db6a493_0_1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10d4db6a493_0_1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d4db6a493_0_1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10d4db6a493_0_1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d4db6a493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0d4db6a493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d4db6a493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0d4db6a493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d4db6a493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0d4db6a493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d4db6a493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0d4db6a493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d4db6a493_0_1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0d4db6a493_0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d4db6a493_0_1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0d4db6a493_0_1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d4db6a493_0_1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0d4db6a493_0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34" name="Google Shape;134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38" name="Google Shape;138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142" name="Google Shape;14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146" name="Google Shape;14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150" name="Google Shape;15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54" name="Google Shape;154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159" name="Google Shape;15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3" name="Google Shape;163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200" name="Google Shape;200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205" name="Google Shape;20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209" name="Google Shape;209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13" name="Google Shape;21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9" name="Google Shape;219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231" name="Google Shape;23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235" name="Google Shape;235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0" name="Google Shape;240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DAF8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ctrTitle"/>
          </p:nvPr>
        </p:nvSpPr>
        <p:spPr>
          <a:xfrm>
            <a:off x="456800" y="247625"/>
            <a:ext cx="8432400" cy="25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l" sz="4100"/>
              <a:t>Παρουσίαση Εργασίας </a:t>
            </a:r>
            <a:endParaRPr sz="4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l" sz="4100"/>
              <a:t>Library Management System</a:t>
            </a:r>
            <a:endParaRPr sz="4100"/>
          </a:p>
        </p:txBody>
      </p:sp>
      <p:sp>
        <p:nvSpPr>
          <p:cNvPr id="248" name="Google Shape;248;p25"/>
          <p:cNvSpPr txBox="1"/>
          <p:nvPr/>
        </p:nvSpPr>
        <p:spPr>
          <a:xfrm>
            <a:off x="341750" y="2882850"/>
            <a:ext cx="4125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l" sz="1400" u="none" cap="none" strike="noStrike">
                <a:latin typeface="Calibri"/>
                <a:ea typeface="Calibri"/>
                <a:cs typeface="Calibri"/>
                <a:sym typeface="Calibri"/>
              </a:rPr>
              <a:t>Μαυρίδης Στάθης	174871 </a:t>
            </a:r>
            <a:endParaRPr i="0" sz="1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idx="1" type="body"/>
          </p:nvPr>
        </p:nvSpPr>
        <p:spPr>
          <a:xfrm>
            <a:off x="311700" y="526500"/>
            <a:ext cx="2523300" cy="3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">
                <a:solidFill>
                  <a:srgbClr val="000000"/>
                </a:solidFill>
              </a:rPr>
              <a:t>Εφόσον ο χρήστης έχει τελειώσει όλες τις διεργασίες του, μπορεί με την επιλογή Log out να αποσυνδεθεί από την εφαρμογή 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875" y="419275"/>
            <a:ext cx="5784000" cy="397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idx="1" type="body"/>
          </p:nvPr>
        </p:nvSpPr>
        <p:spPr>
          <a:xfrm>
            <a:off x="308900" y="777600"/>
            <a:ext cx="2218800" cy="3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l">
                <a:solidFill>
                  <a:srgbClr val="000000"/>
                </a:solidFill>
              </a:rPr>
              <a:t>Η βάση δεδομένων της εφαρμογής αποτελείται από έξι πίνακες.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800" y="561150"/>
            <a:ext cx="6422699" cy="45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 txBox="1"/>
          <p:nvPr/>
        </p:nvSpPr>
        <p:spPr>
          <a:xfrm>
            <a:off x="0" y="162000"/>
            <a:ext cx="49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Βάση Δεδομένων Εφαρμογής</a:t>
            </a:r>
            <a:r>
              <a:rPr lang="el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idx="1" type="body"/>
          </p:nvPr>
        </p:nvSpPr>
        <p:spPr>
          <a:xfrm>
            <a:off x="264375" y="334000"/>
            <a:ext cx="8241300" cy="3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Ο πίνακας BOOK_DETAILS ο οποίος αναφέρεται στην αποθήκευση των βιβλίων του συστήματος διαχείρισης της βιβλιοθήκης 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Ο πίνακας LMS_BOOK_ISSUE ο οποίος αναφέρεται στην αποθήκευση των ενοικιάσεων των βιβλίων.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Ο πίνακας LMS_BOOK_RETURN ο οποίος αναφέρεται στην αποθήκευση των επιστροφών των βιβλίων.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Ο πίνακας LMS_MEMBERS ο οποίος αναφέρεται στην αποθήκευση των μελών της βιβλιοθήκης.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O πίνακας USERS  ο οποίος αναφέρεται στην αποθήκευση των χρηστών.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Ο πίνακας LOG_FILE_TABLE  ο οποίος αποθηκεύει τις αλλαγές που συμβαίνουν στην βάση δεδομένων.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/>
        </p:nvSpPr>
        <p:spPr>
          <a:xfrm>
            <a:off x="-556875" y="223075"/>
            <a:ext cx="876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Αποθηκευμένες διαδικασίες που χρησιμοποιήθηκαν:</a:t>
            </a:r>
            <a:endParaRPr sz="1200"/>
          </a:p>
        </p:txBody>
      </p:sp>
      <p:pic>
        <p:nvPicPr>
          <p:cNvPr id="322" name="Google Shape;3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400" y="909325"/>
            <a:ext cx="495300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7"/>
          <p:cNvSpPr txBox="1"/>
          <p:nvPr/>
        </p:nvSpPr>
        <p:spPr>
          <a:xfrm>
            <a:off x="303750" y="808075"/>
            <a:ext cx="3067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alibri"/>
                <a:ea typeface="Calibri"/>
                <a:cs typeface="Calibri"/>
                <a:sym typeface="Calibri"/>
              </a:rPr>
              <a:t>Έχει δημιουργηθεί το function log_in το οποίο επαληθεύει αν τα στοιχεία που δίνει ο χρήστης στο log in αντιστοιχούν σε κάποιον χρήστη στον πίνακα USERS και εμφανίζει κατάλληλο μήνυμα στην εκάστοτε περίπτωση.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87" y="2195175"/>
            <a:ext cx="8616374" cy="10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37" y="790275"/>
            <a:ext cx="8677126" cy="8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4400" y="3392400"/>
            <a:ext cx="36004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8"/>
          <p:cNvSpPr txBox="1"/>
          <p:nvPr/>
        </p:nvSpPr>
        <p:spPr>
          <a:xfrm>
            <a:off x="131625" y="232875"/>
            <a:ext cx="867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•Έχει δημιουργηθεί το function insert_book για την εισαγωγή των πληροφοριών του βιβλίου στον πίνακα BOOK_DETAILS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131625" y="1738675"/>
            <a:ext cx="8778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•Έχει δημιουργηθεί το function update_book για την ενημέρωση των πληροφοριών του βιβλίου στον πίνακα BOOK_DETAILS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8"/>
          <p:cNvSpPr txBox="1"/>
          <p:nvPr/>
        </p:nvSpPr>
        <p:spPr>
          <a:xfrm>
            <a:off x="233425" y="3159000"/>
            <a:ext cx="477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•Έχει δημιουργηθεί το function delete_book για την διαγραφή ενός βιβλίου από τον πίνακα BOOK_DETAILS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/>
        </p:nvSpPr>
        <p:spPr>
          <a:xfrm>
            <a:off x="1103625" y="797550"/>
            <a:ext cx="354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alibri"/>
                <a:ea typeface="Calibri"/>
                <a:cs typeface="Calibri"/>
                <a:sym typeface="Calibri"/>
              </a:rPr>
              <a:t>Με  αντίστοιχο τρόπο έχουν δημιουργηθεί και τα υπόλοιπα function που αφορούν την εισαγωγή , ενημέρωση και διαγραφή τιμών για τους πίνακες της βάσης δεδομένων 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900" y="739125"/>
            <a:ext cx="2503725" cy="26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9"/>
          <p:cNvSpPr/>
          <p:nvPr/>
        </p:nvSpPr>
        <p:spPr>
          <a:xfrm>
            <a:off x="1316250" y="2298375"/>
            <a:ext cx="2916300" cy="49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/>
        </p:nvSpPr>
        <p:spPr>
          <a:xfrm>
            <a:off x="-1539000" y="111375"/>
            <a:ext cx="861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Εναύσματα </a:t>
            </a:r>
            <a:r>
              <a:rPr lang="e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που χρησιμοποιήθηκαν:</a:t>
            </a:r>
            <a:endParaRPr/>
          </a:p>
        </p:txBody>
      </p:sp>
      <p:pic>
        <p:nvPicPr>
          <p:cNvPr id="346" name="Google Shape;3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50" y="696375"/>
            <a:ext cx="8616300" cy="398090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0"/>
          <p:cNvSpPr txBox="1"/>
          <p:nvPr/>
        </p:nvSpPr>
        <p:spPr>
          <a:xfrm>
            <a:off x="3867750" y="793800"/>
            <a:ext cx="447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alibri"/>
                <a:ea typeface="Calibri"/>
                <a:cs typeface="Calibri"/>
                <a:sym typeface="Calibri"/>
              </a:rPr>
              <a:t>Το DUAL είναι ένας πίνακας που δημιουργείται αυτόματα από την Oracle Database ώστε να αποσπώ πληροφορίες για τον υπολογιστή και την ημερομηνία που με ενδιαφέρει.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2986800" y="1532700"/>
            <a:ext cx="1585200" cy="212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/>
        </p:nvSpPr>
        <p:spPr>
          <a:xfrm>
            <a:off x="567000" y="415125"/>
            <a:ext cx="765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l">
                <a:latin typeface="Calibri"/>
                <a:ea typeface="Calibri"/>
                <a:cs typeface="Calibri"/>
                <a:sym typeface="Calibri"/>
              </a:rPr>
              <a:t>Τα εναύσματα της εφαρμογής έχουν δημιουργηθεί με τέτοιο τρόπο ώστε να προβάλλουν μηνύματα στον διαχειριστή της βάσης σχετικά με τις αλλαγές που συμβαίνουν στην διαδικασία εισαγωγής , ενημέρωσης και διαγραφής των στοιχείων της βάσης 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00" y="1246425"/>
            <a:ext cx="2258125" cy="19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900" y="3402825"/>
            <a:ext cx="576262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1"/>
          <p:cNvSpPr/>
          <p:nvPr/>
        </p:nvSpPr>
        <p:spPr>
          <a:xfrm rot="5400000">
            <a:off x="3505800" y="1927275"/>
            <a:ext cx="820200" cy="794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/>
        </p:nvSpPr>
        <p:spPr>
          <a:xfrm>
            <a:off x="567000" y="455625"/>
            <a:ext cx="473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l">
                <a:latin typeface="Calibri"/>
                <a:ea typeface="Calibri"/>
                <a:cs typeface="Calibri"/>
                <a:sym typeface="Calibri"/>
              </a:rPr>
              <a:t>Επιπλέον </a:t>
            </a:r>
            <a:r>
              <a:rPr lang="el">
                <a:latin typeface="Calibri"/>
                <a:ea typeface="Calibri"/>
                <a:cs typeface="Calibri"/>
                <a:sym typeface="Calibri"/>
              </a:rPr>
              <a:t>η κάθε αλλαγή που γίνεται στην βάση με την βοήθεια των  εναυσμάτων , αποθηκεύεται στον πίνακα LOG_FILE_TABLE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700" y="547800"/>
            <a:ext cx="291465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850" y="2693100"/>
            <a:ext cx="3200086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2"/>
          <p:cNvSpPr txBox="1"/>
          <p:nvPr/>
        </p:nvSpPr>
        <p:spPr>
          <a:xfrm>
            <a:off x="384750" y="2693100"/>
            <a:ext cx="433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alibri"/>
                <a:ea typeface="Calibri"/>
                <a:cs typeface="Calibri"/>
                <a:sym typeface="Calibri"/>
              </a:rPr>
              <a:t>Με τον ίδιο τρόπο όπως το BOOK_DETAILS_TRIGGER έχουν δημιουργηθεί και τα εναύσματα που αφορούν την προσθήκη , ενημέρωση και διαγραφή τιμών των υπόλοιπων πινάκων της βάσης δεδομένων.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>
            <p:ph type="title"/>
          </p:nvPr>
        </p:nvSpPr>
        <p:spPr>
          <a:xfrm>
            <a:off x="1055975" y="394925"/>
            <a:ext cx="750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/>
              <a:t>Συμπεράσματα</a:t>
            </a:r>
            <a:endParaRPr/>
          </a:p>
        </p:txBody>
      </p:sp>
      <p:sp>
        <p:nvSpPr>
          <p:cNvPr id="370" name="Google Shape;370;p43"/>
          <p:cNvSpPr txBox="1"/>
          <p:nvPr>
            <p:ph idx="1" type="body"/>
          </p:nvPr>
        </p:nvSpPr>
        <p:spPr>
          <a:xfrm>
            <a:off x="426925" y="1332950"/>
            <a:ext cx="7505700" cy="3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" sz="1500">
                <a:solidFill>
                  <a:srgbClr val="000000"/>
                </a:solidFill>
              </a:rPr>
              <a:t>Η εμπειρία μου καθ’ όλη την διαδικασία της ανάπτυξης αυτής της εφαρμογής ήταν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l" sz="1500">
                <a:solidFill>
                  <a:srgbClr val="000000"/>
                </a:solidFill>
              </a:rPr>
              <a:t>Ευχάριστη και δημιουργική, </a:t>
            </a:r>
            <a:endParaRPr sz="1500">
              <a:solidFill>
                <a:srgbClr val="000000"/>
              </a:solidFill>
            </a:endParaRPr>
          </a:p>
          <a:p>
            <a:pPr indent="-3238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l" sz="1500">
                <a:solidFill>
                  <a:srgbClr val="000000"/>
                </a:solidFill>
              </a:rPr>
              <a:t>Αποδοτική καθώς απέκτησα περισσότερες γνώσεις στην υλοποίηση της εφαρμογής</a:t>
            </a:r>
            <a:endParaRPr sz="1500">
              <a:solidFill>
                <a:srgbClr val="000000"/>
              </a:solidFill>
            </a:endParaRPr>
          </a:p>
          <a:p>
            <a:pPr indent="-323850" lvl="2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rPr lang="el" sz="1500">
                <a:solidFill>
                  <a:srgbClr val="000000"/>
                </a:solidFill>
              </a:rPr>
              <a:t>Στην παροχή Ιδεών και υλοποίησης των στόχων</a:t>
            </a:r>
            <a:endParaRPr sz="1500">
              <a:solidFill>
                <a:srgbClr val="000000"/>
              </a:solidFill>
            </a:endParaRPr>
          </a:p>
          <a:p>
            <a:pPr indent="-323850" lvl="2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rPr lang="el" sz="1500">
                <a:solidFill>
                  <a:srgbClr val="000000"/>
                </a:solidFill>
              </a:rPr>
              <a:t>Στο προγραμματιστικό κομμάτι</a:t>
            </a:r>
            <a:endParaRPr sz="1500">
              <a:solidFill>
                <a:srgbClr val="000000"/>
              </a:solidFill>
            </a:endParaRPr>
          </a:p>
          <a:p>
            <a:pPr indent="-323850" lvl="2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rPr lang="el" sz="1500">
                <a:solidFill>
                  <a:srgbClr val="000000"/>
                </a:solidFill>
              </a:rPr>
              <a:t>Στο σχεδιαστικό κομμάτι</a:t>
            </a:r>
            <a:endParaRPr sz="1500">
              <a:solidFill>
                <a:srgbClr val="000000"/>
              </a:solidFill>
            </a:endParaRPr>
          </a:p>
          <a:p>
            <a:pPr indent="-323850" lvl="2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rPr lang="el" sz="1500">
                <a:solidFill>
                  <a:srgbClr val="000000"/>
                </a:solidFill>
              </a:rPr>
              <a:t>Στο κομμάτι των βάσεων δεδομένων χρησιμοποιώντας νέες τεχνολογίες 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819150" y="399650"/>
            <a:ext cx="7505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ct val="93333"/>
              <a:buNone/>
            </a:pPr>
            <a:r>
              <a:rPr lang="el"/>
              <a:t>Εισαγωγή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185025" y="1470000"/>
            <a:ext cx="83511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" sz="1500">
                <a:solidFill>
                  <a:srgbClr val="000000"/>
                </a:solidFill>
              </a:rPr>
              <a:t>Η εργασία που έχω επιλέξει, ειναι μια εφαρμογή με το όνομα &lt;&lt;Library Management System&gt;&gt;</a:t>
            </a:r>
            <a:endParaRPr sz="15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l" sz="1500">
                <a:solidFill>
                  <a:srgbClr val="000000"/>
                </a:solidFill>
              </a:rPr>
              <a:t>Απαρτίζει την ανάπτυξη ενός συστήματος διαχείρισης βιβλιοθήκης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l" sz="1500">
                <a:solidFill>
                  <a:srgbClr val="000000"/>
                </a:solidFill>
              </a:rPr>
              <a:t>Αυτοματοποιεί τη διαδικασία δανεισμού και επιστροφής βιβλίων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l" sz="1500">
                <a:solidFill>
                  <a:srgbClr val="000000"/>
                </a:solidFill>
              </a:rPr>
              <a:t>Διευκολύνει την ανάγνωση των καταλόγων όλων των βιβλίων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l" sz="1500">
                <a:solidFill>
                  <a:srgbClr val="000000"/>
                </a:solidFill>
              </a:rPr>
              <a:t>Συμβάλει στην άμεση ενημέρωση και ανανέωση του υλικού μιας βιβλιοθήκης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"/>
          <p:cNvSpPr txBox="1"/>
          <p:nvPr>
            <p:ph idx="1" type="body"/>
          </p:nvPr>
        </p:nvSpPr>
        <p:spPr>
          <a:xfrm>
            <a:off x="311700" y="339450"/>
            <a:ext cx="8520600" cy="4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el" sz="1100">
                <a:solidFill>
                  <a:srgbClr val="000000"/>
                </a:solidFill>
              </a:rPr>
              <a:t>H γλώσσα προγραμματισμού java και java swing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l" sz="1100">
                <a:solidFill>
                  <a:srgbClr val="000000"/>
                </a:solidFill>
              </a:rPr>
              <a:t>Με βοήθησε να αναπτύξω  έναν καλύτερα οργανωμένο τρόπο για την εφαρμογή</a:t>
            </a:r>
            <a:endParaRPr sz="1100">
              <a:solidFill>
                <a:srgbClr val="000000"/>
              </a:solidFill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l" sz="1100">
                <a:solidFill>
                  <a:srgbClr val="000000"/>
                </a:solidFill>
              </a:rPr>
              <a:t>Μου έδειξε πως μπορώ να συνδυάσω το οπτικο μέρος (design) με το backend του κώδικα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el" sz="1100">
                <a:solidFill>
                  <a:srgbClr val="000000"/>
                </a:solidFill>
              </a:rPr>
              <a:t>Η εφαρμογή μου έχει  την δυνατότητα μελλοντικών επεκτάσεων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l" sz="1100">
                <a:solidFill>
                  <a:srgbClr val="000000"/>
                </a:solidFill>
              </a:rPr>
              <a:t>Η δυνατότητα επιλογής ενός τελείως διαφορετικού σχεδιασμού 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l" sz="1100">
                <a:solidFill>
                  <a:srgbClr val="000000"/>
                </a:solidFill>
              </a:rPr>
              <a:t>Προσθήκη επιπλέον λειτουργιών του συστήματος της βιβλιοθήκης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el" sz="1100">
                <a:solidFill>
                  <a:srgbClr val="000000"/>
                </a:solidFill>
              </a:rPr>
              <a:t> Η  χρήση των αποθηκευμένων διαδικασιών και εναυσμάτων</a:t>
            </a:r>
            <a:endParaRPr sz="11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l" sz="1100">
                <a:solidFill>
                  <a:srgbClr val="000000"/>
                </a:solidFill>
              </a:rPr>
              <a:t>Μπορούν να κληθούν από οποιαδήποτε εφαρμογή </a:t>
            </a:r>
            <a:endParaRPr sz="1100">
              <a:solidFill>
                <a:srgbClr val="000000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l" sz="1100">
                <a:solidFill>
                  <a:srgbClr val="000000"/>
                </a:solidFill>
              </a:rPr>
              <a:t>Συμβάλλουν στην απόκρυψη του κώδικα , αφού τρέχουν στην πλευρά του διακομιστή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>
            <p:ph idx="1" type="body"/>
          </p:nvPr>
        </p:nvSpPr>
        <p:spPr>
          <a:xfrm>
            <a:off x="1619250" y="1906175"/>
            <a:ext cx="61341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l" sz="5300">
                <a:solidFill>
                  <a:srgbClr val="000000"/>
                </a:solidFill>
              </a:rPr>
              <a:t> Ευχαριστώ!</a:t>
            </a:r>
            <a:endParaRPr b="1" sz="5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311700" y="57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l"/>
              <a:t>Κύριοι στόχοι </a:t>
            </a:r>
            <a:endParaRPr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193300" y="1539925"/>
            <a:ext cx="8520600" cy="23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l" sz="1500">
                <a:solidFill>
                  <a:srgbClr val="000000"/>
                </a:solidFill>
              </a:rPr>
              <a:t>Η απλότητα των διαφόρων διεπιφανειών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l" sz="1500">
                <a:solidFill>
                  <a:srgbClr val="000000"/>
                </a:solidFill>
              </a:rPr>
              <a:t>Να είναι προσβάσιμη σε αρχάριους χρήστες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l" sz="1500">
                <a:solidFill>
                  <a:srgbClr val="000000"/>
                </a:solidFill>
              </a:rPr>
              <a:t>Να είναι γρήγορη και χωρις crashes - bugs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l" sz="1500">
                <a:solidFill>
                  <a:srgbClr val="000000"/>
                </a:solidFill>
              </a:rPr>
              <a:t>Να ικανοποιεί τις απαραίτητες λειτουργίες ενός συστήματος βιβλιοθήκης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369000" y="102125"/>
            <a:ext cx="420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l"/>
              <a:t>Εκτέλεση Εφαρμογής</a:t>
            </a:r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608400" y="826275"/>
            <a:ext cx="37242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">
                <a:solidFill>
                  <a:srgbClr val="000000"/>
                </a:solidFill>
              </a:rPr>
              <a:t>Το αρχικό panel της εφαρμογής ξεκινάει με δύο πεδία όπου ο χρήστης πληκτρολογεί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l">
                <a:solidFill>
                  <a:srgbClr val="000000"/>
                </a:solidFill>
              </a:rPr>
              <a:t>Το username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l">
                <a:solidFill>
                  <a:srgbClr val="000000"/>
                </a:solidFill>
              </a:rPr>
              <a:t>Το password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625" y="771213"/>
            <a:ext cx="4000575" cy="3758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idx="1" type="body"/>
          </p:nvPr>
        </p:nvSpPr>
        <p:spPr>
          <a:xfrm>
            <a:off x="214650" y="673900"/>
            <a:ext cx="4603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l" sz="1500">
                <a:solidFill>
                  <a:srgbClr val="000000"/>
                </a:solidFill>
              </a:rPr>
              <a:t>Εφόσον έχει πατηθεί το κουμπί “Log in”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214650" y="1301775"/>
            <a:ext cx="36834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l"/>
              <a:t>Εμφανίζεται το panel της εφαρμογής το οποίο καλωσορίζει τον χρήστη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l"/>
              <a:t>Στα αριστερά της εφαρμογής υπάρχει το menu με το οποίο πραγματοποιούνται οι διάφορες λειτουργίες.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025" y="762200"/>
            <a:ext cx="4663524" cy="361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000" y="271400"/>
            <a:ext cx="6105375" cy="447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0"/>
          <p:cNvSpPr txBox="1"/>
          <p:nvPr/>
        </p:nvSpPr>
        <p:spPr>
          <a:xfrm>
            <a:off x="263250" y="425250"/>
            <a:ext cx="2328900" cy="7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Το κουμπί Add Items εμφανίζει το panel στο οποίο γίνεται η εισαγωγή , ενημέρωση και διαγραφή ενός βιβλίου 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Ο χρήστης πρέπει να συμπληρώσει τα πεδία: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•Book id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•Book Title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•Book pages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•Book author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•Book falculty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•Book publisher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Για να πραγματοποιηθεί η εισαγωγή ενός βιβλίου 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Η ενημέρωση και η διαγραφή γίνονται με το book id 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/>
        </p:nvSpPr>
        <p:spPr>
          <a:xfrm>
            <a:off x="212625" y="324000"/>
            <a:ext cx="2328900" cy="7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alibri"/>
                <a:ea typeface="Calibri"/>
                <a:cs typeface="Calibri"/>
                <a:sym typeface="Calibri"/>
              </a:rPr>
              <a:t>Το κουμπί Add Member εμφανίζει το</a:t>
            </a:r>
            <a:r>
              <a:rPr lang="el" sz="1200">
                <a:latin typeface="Calibri"/>
                <a:ea typeface="Calibri"/>
                <a:cs typeface="Calibri"/>
                <a:sym typeface="Calibri"/>
              </a:rPr>
              <a:t> panel στο οποίο γίνεται η εισαγωγή , ενημέρωση και διαγραφή ενός μέλους 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alibri"/>
                <a:ea typeface="Calibri"/>
                <a:cs typeface="Calibri"/>
                <a:sym typeface="Calibri"/>
              </a:rPr>
              <a:t>Ο χρήστης πρέπει να συμπληρώσει τα πεδία: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alibri"/>
                <a:ea typeface="Calibri"/>
                <a:cs typeface="Calibri"/>
                <a:sym typeface="Calibri"/>
              </a:rPr>
              <a:t>•Category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alibri"/>
                <a:ea typeface="Calibri"/>
                <a:cs typeface="Calibri"/>
                <a:sym typeface="Calibri"/>
              </a:rPr>
              <a:t>•Borrower id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alibri"/>
                <a:ea typeface="Calibri"/>
                <a:cs typeface="Calibri"/>
                <a:sym typeface="Calibri"/>
              </a:rPr>
              <a:t>•Borrower name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alibri"/>
                <a:ea typeface="Calibri"/>
                <a:cs typeface="Calibri"/>
                <a:sym typeface="Calibri"/>
              </a:rPr>
              <a:t>•Email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alibri"/>
                <a:ea typeface="Calibri"/>
                <a:cs typeface="Calibri"/>
                <a:sym typeface="Calibri"/>
              </a:rPr>
              <a:t>•Contact number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alibri"/>
                <a:ea typeface="Calibri"/>
                <a:cs typeface="Calibri"/>
                <a:sym typeface="Calibri"/>
              </a:rPr>
              <a:t>•Borrower falculty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alibri"/>
                <a:ea typeface="Calibri"/>
                <a:cs typeface="Calibri"/>
                <a:sym typeface="Calibri"/>
              </a:rPr>
              <a:t>•Borrower address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alibri"/>
                <a:ea typeface="Calibri"/>
                <a:cs typeface="Calibri"/>
                <a:sym typeface="Calibri"/>
              </a:rPr>
              <a:t>•Gender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alibri"/>
                <a:ea typeface="Calibri"/>
                <a:cs typeface="Calibri"/>
                <a:sym typeface="Calibri"/>
              </a:rPr>
              <a:t>Για να πραγματοποιηθεί η εισαγωγή ενός μέλους 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alibri"/>
                <a:ea typeface="Calibri"/>
                <a:cs typeface="Calibri"/>
                <a:sym typeface="Calibri"/>
              </a:rPr>
              <a:t>Η ενημέρωση και η διαγραφή γίνονται με το borrower id 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400" y="496125"/>
            <a:ext cx="6226800" cy="3449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/>
        </p:nvSpPr>
        <p:spPr>
          <a:xfrm>
            <a:off x="283500" y="486000"/>
            <a:ext cx="2328900" cy="6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Το κουμπί Add Issue εμφανίζει </a:t>
            </a: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το panel στο οποίο γίνεται η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ενοικίαση ενός βιβλίου.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Ο χρήστης πρέπει να συμπληρώσει τα πεδία: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•Borrower id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•Borrower name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•Book id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•Book Title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•Renew date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Για να πραγματοποιηθεί η ενοικίαση του βιβλίου 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550" y="535400"/>
            <a:ext cx="6226800" cy="393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/>
        </p:nvSpPr>
        <p:spPr>
          <a:xfrm>
            <a:off x="283500" y="486000"/>
            <a:ext cx="2328900" cy="7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Το κουμπί Add Return εμφανίζει το panel στο οποίο γίνεται η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επιστροφή ενός βιβλίου.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Ο χρήστης πρέπει να συμπληρώσει τα πεδία: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•Member id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•Member name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•Book id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•Book Title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•Return date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Για να πραγματοποιηθεί η επιστροφή του βιβλίου 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400" y="425250"/>
            <a:ext cx="6426675" cy="392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