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Alexandria Semi Bold" panose="020B0604020202020204" charset="-78"/>
      <p:regular r:id="rId13"/>
    </p:embeddedFont>
    <p:embeddedFont>
      <p:font typeface="Sora Light" panose="020B0604020202020204" charset="0"/>
      <p:regular r:id="rId14"/>
    </p:embeddedFont>
    <p:embeddedFont>
      <p:font typeface="Calibri" panose="020F0502020204030204"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7" d="100"/>
          <a:sy n="97" d="100"/>
        </p:scale>
        <p:origin x="3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2886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58309" y="2234684"/>
            <a:ext cx="7627382" cy="1425416"/>
          </a:xfrm>
          <a:prstGeom prst="rect">
            <a:avLst/>
          </a:prstGeom>
          <a:noFill/>
          <a:ln/>
        </p:spPr>
        <p:txBody>
          <a:bodyPr wrap="square" lIns="0" tIns="0" rIns="0" bIns="0" rtlCol="0" anchor="t"/>
          <a:lstStyle/>
          <a:p>
            <a:pPr marL="0" indent="0">
              <a:lnSpc>
                <a:spcPts val="5600"/>
              </a:lnSpc>
              <a:buNone/>
            </a:pPr>
            <a:r>
              <a:rPr lang="en-US" sz="4450" dirty="0">
                <a:latin typeface="Times New Roman" panose="02020603050405020304" pitchFamily="18" charset="0"/>
                <a:ea typeface="Alexandria Semi Bold" pitchFamily="34" charset="-122"/>
                <a:cs typeface="Times New Roman" panose="02020603050405020304" pitchFamily="18" charset="0"/>
              </a:rPr>
              <a:t>Version Control Systems: Mastering Git</a:t>
            </a:r>
            <a:endParaRPr lang="en-US" sz="4450" dirty="0">
              <a:latin typeface="Times New Roman" panose="02020603050405020304" pitchFamily="18" charset="0"/>
              <a:cs typeface="Times New Roman" panose="02020603050405020304" pitchFamily="18" charset="0"/>
            </a:endParaRPr>
          </a:p>
        </p:txBody>
      </p:sp>
      <p:sp>
        <p:nvSpPr>
          <p:cNvPr id="4" name="Text 1"/>
          <p:cNvSpPr/>
          <p:nvPr/>
        </p:nvSpPr>
        <p:spPr>
          <a:xfrm>
            <a:off x="758309" y="3985022"/>
            <a:ext cx="7627382" cy="1386840"/>
          </a:xfrm>
          <a:prstGeom prst="rect">
            <a:avLst/>
          </a:prstGeom>
          <a:noFill/>
          <a:ln/>
        </p:spPr>
        <p:txBody>
          <a:bodyPr wrap="square" lIns="0" tIns="0" rIns="0" bIns="0" rtlCol="0" anchor="t"/>
          <a:lstStyle/>
          <a:p>
            <a:pPr marL="0" indent="0">
              <a:lnSpc>
                <a:spcPts val="2700"/>
              </a:lnSpc>
              <a:buNone/>
            </a:pPr>
            <a:r>
              <a:rPr lang="en-US" sz="1700" dirty="0">
                <a:latin typeface="Times New Roman" panose="02020603050405020304" pitchFamily="18" charset="0"/>
                <a:ea typeface="Sora Light" pitchFamily="34" charset="-122"/>
                <a:cs typeface="Times New Roman" panose="02020603050405020304" pitchFamily="18" charset="0"/>
              </a:rPr>
              <a:t>This presentation explores the world of version control systems, specifically focusing on Git, a powerful tool for managing code and collaborating efficiently. We will cover the basics, benefits, and practical application of Git in real-world development scenarios.</a:t>
            </a:r>
            <a:endParaRPr lang="en-US" sz="1700" dirty="0">
              <a:latin typeface="Times New Roman" panose="02020603050405020304" pitchFamily="18" charset="0"/>
              <a:cs typeface="Times New Roman" panose="02020603050405020304" pitchFamily="18" charset="0"/>
            </a:endParaRPr>
          </a:p>
        </p:txBody>
      </p:sp>
      <p:sp>
        <p:nvSpPr>
          <p:cNvPr id="5" name="Shape 2"/>
          <p:cNvSpPr/>
          <p:nvPr/>
        </p:nvSpPr>
        <p:spPr>
          <a:xfrm>
            <a:off x="758309" y="5631775"/>
            <a:ext cx="346591" cy="346591"/>
          </a:xfrm>
          <a:prstGeom prst="roundRect">
            <a:avLst>
              <a:gd name="adj" fmla="val 26380043"/>
            </a:avLst>
          </a:prstGeom>
          <a:noFill/>
          <a:ln w="7620">
            <a:solidFill>
              <a:srgbClr val="FFFFFF"/>
            </a:solidFill>
            <a:prstDash val="solid"/>
          </a:ln>
        </p:spPr>
      </p:sp>
      <p:sp>
        <p:nvSpPr>
          <p:cNvPr id="7" name="Text 3"/>
          <p:cNvSpPr/>
          <p:nvPr/>
        </p:nvSpPr>
        <p:spPr>
          <a:xfrm>
            <a:off x="1213128" y="5615583"/>
            <a:ext cx="2187178" cy="379214"/>
          </a:xfrm>
          <a:prstGeom prst="rect">
            <a:avLst/>
          </a:prstGeom>
          <a:noFill/>
          <a:ln/>
        </p:spPr>
        <p:txBody>
          <a:bodyPr wrap="none" lIns="0" tIns="0" rIns="0" bIns="0" rtlCol="0" anchor="t"/>
          <a:lstStyle/>
          <a:p>
            <a:pPr marL="0" indent="0" algn="l">
              <a:lnSpc>
                <a:spcPts val="2950"/>
              </a:lnSpc>
              <a:buNone/>
            </a:pPr>
            <a:r>
              <a:rPr lang="en-US" sz="2100" b="1" dirty="0">
                <a:latin typeface="Times New Roman" panose="02020603050405020304" pitchFamily="18" charset="0"/>
                <a:ea typeface="Sora Bold" pitchFamily="34" charset="-122"/>
                <a:cs typeface="Times New Roman" panose="02020603050405020304" pitchFamily="18" charset="0"/>
              </a:rPr>
              <a:t>by Kanishk Jain</a:t>
            </a:r>
            <a:endParaRPr lang="en-US"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58309" y="1426250"/>
            <a:ext cx="5701546" cy="712708"/>
          </a:xfrm>
          <a:prstGeom prst="rect">
            <a:avLst/>
          </a:prstGeom>
          <a:noFill/>
          <a:ln/>
        </p:spPr>
        <p:txBody>
          <a:bodyPr wrap="none" lIns="0" tIns="0" rIns="0" bIns="0" rtlCol="0" anchor="t"/>
          <a:lstStyle/>
          <a:p>
            <a:pPr marL="0" indent="0">
              <a:lnSpc>
                <a:spcPts val="5600"/>
              </a:lnSpc>
              <a:buNone/>
            </a:pPr>
            <a:r>
              <a:rPr lang="en-US" sz="4450" dirty="0">
                <a:latin typeface="Times New Roman" panose="02020603050405020304" pitchFamily="18" charset="0"/>
                <a:ea typeface="Alexandria Semi Bold" pitchFamily="34" charset="-122"/>
                <a:cs typeface="Times New Roman" panose="02020603050405020304" pitchFamily="18" charset="0"/>
              </a:rPr>
              <a:t>Conclusion</a:t>
            </a:r>
            <a:endParaRPr lang="en-US" sz="4450" dirty="0">
              <a:latin typeface="Times New Roman" panose="02020603050405020304" pitchFamily="18" charset="0"/>
              <a:cs typeface="Times New Roman" panose="02020603050405020304" pitchFamily="18" charset="0"/>
            </a:endParaRPr>
          </a:p>
        </p:txBody>
      </p:sp>
      <p:sp>
        <p:nvSpPr>
          <p:cNvPr id="3" name="Shape 1"/>
          <p:cNvSpPr/>
          <p:nvPr/>
        </p:nvSpPr>
        <p:spPr>
          <a:xfrm>
            <a:off x="1067991" y="2572226"/>
            <a:ext cx="30480" cy="4231124"/>
          </a:xfrm>
          <a:prstGeom prst="roundRect">
            <a:avLst>
              <a:gd name="adj" fmla="val 298550"/>
            </a:avLst>
          </a:prstGeom>
          <a:solidFill>
            <a:srgbClr val="BBC2DC"/>
          </a:solidFill>
          <a:ln/>
        </p:spPr>
      </p:sp>
      <p:sp>
        <p:nvSpPr>
          <p:cNvPr id="4" name="Shape 2"/>
          <p:cNvSpPr/>
          <p:nvPr/>
        </p:nvSpPr>
        <p:spPr>
          <a:xfrm>
            <a:off x="1296472" y="3044428"/>
            <a:ext cx="758309" cy="30480"/>
          </a:xfrm>
          <a:prstGeom prst="roundRect">
            <a:avLst>
              <a:gd name="adj" fmla="val 298550"/>
            </a:avLst>
          </a:prstGeom>
          <a:solidFill>
            <a:srgbClr val="BBC2DC"/>
          </a:solidFill>
          <a:ln/>
        </p:spPr>
      </p:sp>
      <p:sp>
        <p:nvSpPr>
          <p:cNvPr id="5" name="Shape 3"/>
          <p:cNvSpPr/>
          <p:nvPr/>
        </p:nvSpPr>
        <p:spPr>
          <a:xfrm>
            <a:off x="839510" y="2815947"/>
            <a:ext cx="487442" cy="487442"/>
          </a:xfrm>
          <a:prstGeom prst="roundRect">
            <a:avLst>
              <a:gd name="adj" fmla="val 18669"/>
            </a:avLst>
          </a:prstGeom>
          <a:solidFill>
            <a:srgbClr val="D5DCF6"/>
          </a:solidFill>
          <a:ln w="7620">
            <a:solidFill>
              <a:srgbClr val="BBC2DC"/>
            </a:solidFill>
            <a:prstDash val="solid"/>
          </a:ln>
        </p:spPr>
      </p:sp>
      <p:sp>
        <p:nvSpPr>
          <p:cNvPr id="6" name="Text 4"/>
          <p:cNvSpPr/>
          <p:nvPr/>
        </p:nvSpPr>
        <p:spPr>
          <a:xfrm>
            <a:off x="1015960" y="2888575"/>
            <a:ext cx="134422" cy="342067"/>
          </a:xfrm>
          <a:prstGeom prst="rect">
            <a:avLst/>
          </a:prstGeom>
          <a:noFill/>
          <a:ln/>
        </p:spPr>
        <p:txBody>
          <a:bodyPr wrap="none" lIns="0" tIns="0" rIns="0" bIns="0" rtlCol="0" anchor="t"/>
          <a:lstStyle/>
          <a:p>
            <a:pPr marL="0" indent="0" algn="ctr">
              <a:lnSpc>
                <a:spcPts val="2650"/>
              </a:lnSpc>
              <a:buNone/>
            </a:pPr>
            <a:r>
              <a:rPr lang="en-US" sz="2650" dirty="0">
                <a:latin typeface="Times New Roman" panose="02020603050405020304" pitchFamily="18" charset="0"/>
                <a:ea typeface="Alexandria Semi Bold" pitchFamily="34" charset="-122"/>
                <a:cs typeface="Times New Roman" panose="02020603050405020304" pitchFamily="18" charset="0"/>
              </a:rPr>
              <a:t>1</a:t>
            </a:r>
            <a:endParaRPr lang="en-US" sz="2650" dirty="0">
              <a:latin typeface="Times New Roman" panose="02020603050405020304" pitchFamily="18" charset="0"/>
              <a:cs typeface="Times New Roman" panose="02020603050405020304" pitchFamily="18" charset="0"/>
            </a:endParaRPr>
          </a:p>
        </p:txBody>
      </p:sp>
      <p:sp>
        <p:nvSpPr>
          <p:cNvPr id="7" name="Text 5"/>
          <p:cNvSpPr/>
          <p:nvPr/>
        </p:nvSpPr>
        <p:spPr>
          <a:xfrm>
            <a:off x="2274808" y="2788801"/>
            <a:ext cx="2850713" cy="356235"/>
          </a:xfrm>
          <a:prstGeom prst="rect">
            <a:avLst/>
          </a:prstGeom>
          <a:noFill/>
          <a:ln/>
        </p:spPr>
        <p:txBody>
          <a:bodyPr wrap="none" lIns="0" tIns="0" rIns="0" bIns="0" rtlCol="0" anchor="t"/>
          <a:lstStyle/>
          <a:p>
            <a:pPr marL="0" indent="0" algn="l">
              <a:lnSpc>
                <a:spcPts val="2800"/>
              </a:lnSpc>
              <a:buNone/>
            </a:pPr>
            <a:r>
              <a:rPr lang="en-US" sz="2200" dirty="0">
                <a:latin typeface="Times New Roman" panose="02020603050405020304" pitchFamily="18" charset="0"/>
                <a:ea typeface="Alexandria Semi Bold" pitchFamily="34" charset="-122"/>
                <a:cs typeface="Times New Roman" panose="02020603050405020304" pitchFamily="18" charset="0"/>
              </a:rPr>
              <a:t>Mastering Git</a:t>
            </a:r>
            <a:endParaRPr lang="en-US" sz="2200" dirty="0">
              <a:latin typeface="Times New Roman" panose="02020603050405020304" pitchFamily="18" charset="0"/>
              <a:cs typeface="Times New Roman" panose="02020603050405020304" pitchFamily="18" charset="0"/>
            </a:endParaRPr>
          </a:p>
        </p:txBody>
      </p:sp>
      <p:sp>
        <p:nvSpPr>
          <p:cNvPr id="8" name="Text 6"/>
          <p:cNvSpPr/>
          <p:nvPr/>
        </p:nvSpPr>
        <p:spPr>
          <a:xfrm>
            <a:off x="2274808" y="3274933"/>
            <a:ext cx="11597283" cy="346710"/>
          </a:xfrm>
          <a:prstGeom prst="rect">
            <a:avLst/>
          </a:prstGeom>
          <a:noFill/>
          <a:ln/>
        </p:spPr>
        <p:txBody>
          <a:bodyPr wrap="none" lIns="0" tIns="0" rIns="0" bIns="0" rtlCol="0" anchor="t"/>
          <a:lstStyle/>
          <a:p>
            <a:pPr marL="0" indent="0" algn="l">
              <a:lnSpc>
                <a:spcPts val="2700"/>
              </a:lnSpc>
              <a:buNone/>
            </a:pPr>
            <a:r>
              <a:rPr lang="en-US" sz="1700" dirty="0">
                <a:latin typeface="Times New Roman" panose="02020603050405020304" pitchFamily="18" charset="0"/>
                <a:ea typeface="Sora Light" pitchFamily="34" charset="-122"/>
                <a:cs typeface="Times New Roman" panose="02020603050405020304" pitchFamily="18" charset="0"/>
              </a:rPr>
              <a:t>Version control is key for efficient collaboration.</a:t>
            </a:r>
            <a:endParaRPr lang="en-US" sz="1700" dirty="0">
              <a:latin typeface="Times New Roman" panose="02020603050405020304" pitchFamily="18" charset="0"/>
              <a:cs typeface="Times New Roman" panose="02020603050405020304" pitchFamily="18" charset="0"/>
            </a:endParaRPr>
          </a:p>
        </p:txBody>
      </p:sp>
      <p:sp>
        <p:nvSpPr>
          <p:cNvPr id="9" name="Shape 7"/>
          <p:cNvSpPr/>
          <p:nvPr/>
        </p:nvSpPr>
        <p:spPr>
          <a:xfrm>
            <a:off x="1296472" y="4526994"/>
            <a:ext cx="758309" cy="30480"/>
          </a:xfrm>
          <a:prstGeom prst="roundRect">
            <a:avLst>
              <a:gd name="adj" fmla="val 298550"/>
            </a:avLst>
          </a:prstGeom>
          <a:solidFill>
            <a:srgbClr val="BBC2DC"/>
          </a:solidFill>
          <a:ln/>
        </p:spPr>
      </p:sp>
      <p:sp>
        <p:nvSpPr>
          <p:cNvPr id="10" name="Shape 8"/>
          <p:cNvSpPr/>
          <p:nvPr/>
        </p:nvSpPr>
        <p:spPr>
          <a:xfrm>
            <a:off x="839510" y="4298513"/>
            <a:ext cx="487442" cy="487442"/>
          </a:xfrm>
          <a:prstGeom prst="roundRect">
            <a:avLst>
              <a:gd name="adj" fmla="val 18669"/>
            </a:avLst>
          </a:prstGeom>
          <a:solidFill>
            <a:srgbClr val="D5DCF6"/>
          </a:solidFill>
          <a:ln w="7620">
            <a:solidFill>
              <a:srgbClr val="BBC2DC"/>
            </a:solidFill>
            <a:prstDash val="solid"/>
          </a:ln>
        </p:spPr>
      </p:sp>
      <p:sp>
        <p:nvSpPr>
          <p:cNvPr id="11" name="Text 9"/>
          <p:cNvSpPr/>
          <p:nvPr/>
        </p:nvSpPr>
        <p:spPr>
          <a:xfrm>
            <a:off x="981075" y="4371142"/>
            <a:ext cx="204192" cy="342067"/>
          </a:xfrm>
          <a:prstGeom prst="rect">
            <a:avLst/>
          </a:prstGeom>
          <a:noFill/>
          <a:ln/>
        </p:spPr>
        <p:txBody>
          <a:bodyPr wrap="none" lIns="0" tIns="0" rIns="0" bIns="0" rtlCol="0" anchor="t"/>
          <a:lstStyle/>
          <a:p>
            <a:pPr marL="0" indent="0" algn="ctr">
              <a:lnSpc>
                <a:spcPts val="2650"/>
              </a:lnSpc>
              <a:buNone/>
            </a:pPr>
            <a:r>
              <a:rPr lang="en-US" sz="2650" dirty="0">
                <a:latin typeface="Times New Roman" panose="02020603050405020304" pitchFamily="18" charset="0"/>
                <a:ea typeface="Alexandria Semi Bold" pitchFamily="34" charset="-122"/>
                <a:cs typeface="Times New Roman" panose="02020603050405020304" pitchFamily="18" charset="0"/>
              </a:rPr>
              <a:t>2</a:t>
            </a:r>
            <a:endParaRPr lang="en-US" sz="2650" dirty="0">
              <a:latin typeface="Times New Roman" panose="02020603050405020304" pitchFamily="18" charset="0"/>
              <a:cs typeface="Times New Roman" panose="02020603050405020304" pitchFamily="18" charset="0"/>
            </a:endParaRPr>
          </a:p>
        </p:txBody>
      </p:sp>
      <p:sp>
        <p:nvSpPr>
          <p:cNvPr id="12" name="Text 10"/>
          <p:cNvSpPr/>
          <p:nvPr/>
        </p:nvSpPr>
        <p:spPr>
          <a:xfrm>
            <a:off x="2274808" y="4271367"/>
            <a:ext cx="2850713" cy="356235"/>
          </a:xfrm>
          <a:prstGeom prst="rect">
            <a:avLst/>
          </a:prstGeom>
          <a:noFill/>
          <a:ln/>
        </p:spPr>
        <p:txBody>
          <a:bodyPr wrap="none" lIns="0" tIns="0" rIns="0" bIns="0" rtlCol="0" anchor="t"/>
          <a:lstStyle/>
          <a:p>
            <a:pPr marL="0" indent="0" algn="l">
              <a:lnSpc>
                <a:spcPts val="2800"/>
              </a:lnSpc>
              <a:buNone/>
            </a:pPr>
            <a:r>
              <a:rPr lang="en-US" sz="2200" dirty="0">
                <a:latin typeface="Times New Roman" panose="02020603050405020304" pitchFamily="18" charset="0"/>
                <a:ea typeface="Alexandria Semi Bold" pitchFamily="34" charset="-122"/>
                <a:cs typeface="Times New Roman" panose="02020603050405020304" pitchFamily="18" charset="0"/>
              </a:rPr>
              <a:t>Git's Power</a:t>
            </a:r>
            <a:endParaRPr lang="en-US" sz="2200" dirty="0">
              <a:latin typeface="Times New Roman" panose="02020603050405020304" pitchFamily="18" charset="0"/>
              <a:cs typeface="Times New Roman" panose="02020603050405020304" pitchFamily="18" charset="0"/>
            </a:endParaRPr>
          </a:p>
        </p:txBody>
      </p:sp>
      <p:sp>
        <p:nvSpPr>
          <p:cNvPr id="13" name="Text 11"/>
          <p:cNvSpPr/>
          <p:nvPr/>
        </p:nvSpPr>
        <p:spPr>
          <a:xfrm>
            <a:off x="2274808" y="4757499"/>
            <a:ext cx="11597283" cy="346710"/>
          </a:xfrm>
          <a:prstGeom prst="rect">
            <a:avLst/>
          </a:prstGeom>
          <a:noFill/>
          <a:ln/>
        </p:spPr>
        <p:txBody>
          <a:bodyPr wrap="none" lIns="0" tIns="0" rIns="0" bIns="0" rtlCol="0" anchor="t"/>
          <a:lstStyle/>
          <a:p>
            <a:pPr marL="0" indent="0" algn="l">
              <a:lnSpc>
                <a:spcPts val="2700"/>
              </a:lnSpc>
              <a:buNone/>
            </a:pPr>
            <a:r>
              <a:rPr lang="en-US" sz="1700" dirty="0">
                <a:latin typeface="Times New Roman" panose="02020603050405020304" pitchFamily="18" charset="0"/>
                <a:ea typeface="Sora Light" pitchFamily="34" charset="-122"/>
                <a:cs typeface="Times New Roman" panose="02020603050405020304" pitchFamily="18" charset="0"/>
              </a:rPr>
              <a:t>Git's features streamline development.</a:t>
            </a:r>
            <a:endParaRPr lang="en-US" sz="1700" dirty="0">
              <a:latin typeface="Times New Roman" panose="02020603050405020304" pitchFamily="18" charset="0"/>
              <a:cs typeface="Times New Roman" panose="02020603050405020304" pitchFamily="18" charset="0"/>
            </a:endParaRPr>
          </a:p>
        </p:txBody>
      </p:sp>
      <p:sp>
        <p:nvSpPr>
          <p:cNvPr id="14" name="Shape 12"/>
          <p:cNvSpPr/>
          <p:nvPr/>
        </p:nvSpPr>
        <p:spPr>
          <a:xfrm>
            <a:off x="1296472" y="6009561"/>
            <a:ext cx="758309" cy="30480"/>
          </a:xfrm>
          <a:prstGeom prst="roundRect">
            <a:avLst>
              <a:gd name="adj" fmla="val 298550"/>
            </a:avLst>
          </a:prstGeom>
          <a:solidFill>
            <a:srgbClr val="BBC2DC"/>
          </a:solidFill>
          <a:ln/>
        </p:spPr>
      </p:sp>
      <p:sp>
        <p:nvSpPr>
          <p:cNvPr id="15" name="Shape 13"/>
          <p:cNvSpPr/>
          <p:nvPr/>
        </p:nvSpPr>
        <p:spPr>
          <a:xfrm>
            <a:off x="839510" y="5781080"/>
            <a:ext cx="487442" cy="487442"/>
          </a:xfrm>
          <a:prstGeom prst="roundRect">
            <a:avLst>
              <a:gd name="adj" fmla="val 18669"/>
            </a:avLst>
          </a:prstGeom>
          <a:solidFill>
            <a:srgbClr val="D5DCF6"/>
          </a:solidFill>
          <a:ln w="7620">
            <a:solidFill>
              <a:srgbClr val="BBC2DC"/>
            </a:solidFill>
            <a:prstDash val="solid"/>
          </a:ln>
        </p:spPr>
      </p:sp>
      <p:sp>
        <p:nvSpPr>
          <p:cNvPr id="16" name="Text 14"/>
          <p:cNvSpPr/>
          <p:nvPr/>
        </p:nvSpPr>
        <p:spPr>
          <a:xfrm>
            <a:off x="980956" y="5853708"/>
            <a:ext cx="204549" cy="342067"/>
          </a:xfrm>
          <a:prstGeom prst="rect">
            <a:avLst/>
          </a:prstGeom>
          <a:noFill/>
          <a:ln/>
        </p:spPr>
        <p:txBody>
          <a:bodyPr wrap="none" lIns="0" tIns="0" rIns="0" bIns="0" rtlCol="0" anchor="t"/>
          <a:lstStyle/>
          <a:p>
            <a:pPr marL="0" indent="0" algn="ctr">
              <a:lnSpc>
                <a:spcPts val="2650"/>
              </a:lnSpc>
              <a:buNone/>
            </a:pPr>
            <a:r>
              <a:rPr lang="en-US" sz="2650" dirty="0">
                <a:latin typeface="Times New Roman" panose="02020603050405020304" pitchFamily="18" charset="0"/>
                <a:ea typeface="Alexandria Semi Bold" pitchFamily="34" charset="-122"/>
                <a:cs typeface="Times New Roman" panose="02020603050405020304" pitchFamily="18" charset="0"/>
              </a:rPr>
              <a:t>3</a:t>
            </a:r>
            <a:endParaRPr lang="en-US" sz="2650" dirty="0">
              <a:latin typeface="Times New Roman" panose="02020603050405020304" pitchFamily="18" charset="0"/>
              <a:cs typeface="Times New Roman" panose="02020603050405020304" pitchFamily="18" charset="0"/>
            </a:endParaRPr>
          </a:p>
        </p:txBody>
      </p:sp>
      <p:sp>
        <p:nvSpPr>
          <p:cNvPr id="17" name="Text 15"/>
          <p:cNvSpPr/>
          <p:nvPr/>
        </p:nvSpPr>
        <p:spPr>
          <a:xfrm>
            <a:off x="2274808" y="5753933"/>
            <a:ext cx="3283148" cy="356235"/>
          </a:xfrm>
          <a:prstGeom prst="rect">
            <a:avLst/>
          </a:prstGeom>
          <a:noFill/>
          <a:ln/>
        </p:spPr>
        <p:txBody>
          <a:bodyPr wrap="none" lIns="0" tIns="0" rIns="0" bIns="0" rtlCol="0" anchor="t"/>
          <a:lstStyle/>
          <a:p>
            <a:pPr marL="0" indent="0" algn="l">
              <a:lnSpc>
                <a:spcPts val="2800"/>
              </a:lnSpc>
              <a:buNone/>
            </a:pPr>
            <a:r>
              <a:rPr lang="en-US" sz="2200" dirty="0">
                <a:latin typeface="Times New Roman" panose="02020603050405020304" pitchFamily="18" charset="0"/>
                <a:ea typeface="Alexandria Semi Bold" pitchFamily="34" charset="-122"/>
                <a:cs typeface="Times New Roman" panose="02020603050405020304" pitchFamily="18" charset="0"/>
              </a:rPr>
              <a:t>Practice Makes Perfect</a:t>
            </a:r>
            <a:endParaRPr lang="en-US" sz="2200" dirty="0">
              <a:latin typeface="Times New Roman" panose="02020603050405020304" pitchFamily="18" charset="0"/>
              <a:cs typeface="Times New Roman" panose="02020603050405020304" pitchFamily="18" charset="0"/>
            </a:endParaRPr>
          </a:p>
        </p:txBody>
      </p:sp>
      <p:sp>
        <p:nvSpPr>
          <p:cNvPr id="18" name="Text 16"/>
          <p:cNvSpPr/>
          <p:nvPr/>
        </p:nvSpPr>
        <p:spPr>
          <a:xfrm>
            <a:off x="2274808" y="6240066"/>
            <a:ext cx="11597283" cy="346710"/>
          </a:xfrm>
          <a:prstGeom prst="rect">
            <a:avLst/>
          </a:prstGeom>
          <a:noFill/>
          <a:ln/>
        </p:spPr>
        <p:txBody>
          <a:bodyPr wrap="none" lIns="0" tIns="0" rIns="0" bIns="0" rtlCol="0" anchor="t"/>
          <a:lstStyle/>
          <a:p>
            <a:pPr marL="0" indent="0" algn="l">
              <a:lnSpc>
                <a:spcPts val="2700"/>
              </a:lnSpc>
              <a:buNone/>
            </a:pPr>
            <a:r>
              <a:rPr lang="en-US" sz="1700" dirty="0">
                <a:latin typeface="Times New Roman" panose="02020603050405020304" pitchFamily="18" charset="0"/>
                <a:ea typeface="Sora Light" pitchFamily="34" charset="-122"/>
                <a:cs typeface="Times New Roman" panose="02020603050405020304" pitchFamily="18" charset="0"/>
              </a:rPr>
              <a:t>Regular practice builds Git proficiency.</a:t>
            </a:r>
            <a:endParaRPr 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58309" y="2583775"/>
            <a:ext cx="7074098" cy="712708"/>
          </a:xfrm>
          <a:prstGeom prst="rect">
            <a:avLst/>
          </a:prstGeom>
          <a:noFill/>
          <a:ln/>
        </p:spPr>
        <p:txBody>
          <a:bodyPr wrap="none" lIns="0" tIns="0" rIns="0" bIns="0" rtlCol="0" anchor="t"/>
          <a:lstStyle/>
          <a:p>
            <a:pPr marL="0" indent="0">
              <a:lnSpc>
                <a:spcPts val="5600"/>
              </a:lnSpc>
              <a:buNone/>
            </a:pPr>
            <a:r>
              <a:rPr lang="en-US" sz="4450" dirty="0">
                <a:latin typeface="Times New Roman" panose="02020603050405020304" pitchFamily="18" charset="0"/>
                <a:ea typeface="Alexandria Semi Bold" pitchFamily="34" charset="-122"/>
                <a:cs typeface="Times New Roman" panose="02020603050405020304" pitchFamily="18" charset="0"/>
              </a:rPr>
              <a:t>What is Version Control?</a:t>
            </a:r>
            <a:endParaRPr lang="en-US" sz="4450" dirty="0">
              <a:latin typeface="Times New Roman" panose="02020603050405020304" pitchFamily="18" charset="0"/>
              <a:cs typeface="Times New Roman" panose="02020603050405020304" pitchFamily="18" charset="0"/>
            </a:endParaRPr>
          </a:p>
        </p:txBody>
      </p:sp>
      <p:sp>
        <p:nvSpPr>
          <p:cNvPr id="3" name="Text 1"/>
          <p:cNvSpPr/>
          <p:nvPr/>
        </p:nvSpPr>
        <p:spPr>
          <a:xfrm>
            <a:off x="758309" y="3837980"/>
            <a:ext cx="2850713" cy="356235"/>
          </a:xfrm>
          <a:prstGeom prst="rect">
            <a:avLst/>
          </a:prstGeom>
          <a:noFill/>
          <a:ln/>
        </p:spPr>
        <p:txBody>
          <a:bodyPr wrap="none" lIns="0" tIns="0" rIns="0" bIns="0" rtlCol="0" anchor="t"/>
          <a:lstStyle/>
          <a:p>
            <a:pPr marL="0" indent="0">
              <a:lnSpc>
                <a:spcPts val="2800"/>
              </a:lnSpc>
              <a:buNone/>
            </a:pPr>
            <a:r>
              <a:rPr lang="en-US" sz="2200" dirty="0">
                <a:latin typeface="Times New Roman" panose="02020603050405020304" pitchFamily="18" charset="0"/>
                <a:ea typeface="Alexandria Semi Bold" pitchFamily="34" charset="-122"/>
                <a:cs typeface="Times New Roman" panose="02020603050405020304" pitchFamily="18" charset="0"/>
              </a:rPr>
              <a:t>Tracking Changes</a:t>
            </a:r>
            <a:endParaRPr lang="en-US" sz="2200" dirty="0">
              <a:latin typeface="Times New Roman" panose="02020603050405020304" pitchFamily="18" charset="0"/>
              <a:cs typeface="Times New Roman" panose="02020603050405020304" pitchFamily="18" charset="0"/>
            </a:endParaRPr>
          </a:p>
        </p:txBody>
      </p:sp>
      <p:sp>
        <p:nvSpPr>
          <p:cNvPr id="4" name="Text 2"/>
          <p:cNvSpPr/>
          <p:nvPr/>
        </p:nvSpPr>
        <p:spPr>
          <a:xfrm>
            <a:off x="758309" y="4410789"/>
            <a:ext cx="6292572" cy="1040130"/>
          </a:xfrm>
          <a:prstGeom prst="rect">
            <a:avLst/>
          </a:prstGeom>
          <a:noFill/>
          <a:ln/>
        </p:spPr>
        <p:txBody>
          <a:bodyPr wrap="square" lIns="0" tIns="0" rIns="0" bIns="0" rtlCol="0" anchor="t"/>
          <a:lstStyle/>
          <a:p>
            <a:pPr marL="0" indent="0">
              <a:lnSpc>
                <a:spcPts val="2700"/>
              </a:lnSpc>
              <a:buNone/>
            </a:pPr>
            <a:r>
              <a:rPr lang="en-US" sz="1700" dirty="0">
                <a:latin typeface="Times New Roman" panose="02020603050405020304" pitchFamily="18" charset="0"/>
                <a:ea typeface="Sora Light" pitchFamily="34" charset="-122"/>
                <a:cs typeface="Times New Roman" panose="02020603050405020304" pitchFamily="18" charset="0"/>
              </a:rPr>
              <a:t>Version control is a system that keeps track of changes made to files over time, allowing you to revert to previous versions or compare changes.</a:t>
            </a:r>
            <a:endParaRPr lang="en-US" sz="1700" dirty="0">
              <a:latin typeface="Times New Roman" panose="02020603050405020304" pitchFamily="18" charset="0"/>
              <a:cs typeface="Times New Roman" panose="02020603050405020304" pitchFamily="18" charset="0"/>
            </a:endParaRPr>
          </a:p>
        </p:txBody>
      </p:sp>
      <p:sp>
        <p:nvSpPr>
          <p:cNvPr id="5" name="Text 3"/>
          <p:cNvSpPr/>
          <p:nvPr/>
        </p:nvSpPr>
        <p:spPr>
          <a:xfrm>
            <a:off x="7587139" y="3837980"/>
            <a:ext cx="2850713" cy="356235"/>
          </a:xfrm>
          <a:prstGeom prst="rect">
            <a:avLst/>
          </a:prstGeom>
          <a:noFill/>
          <a:ln/>
        </p:spPr>
        <p:txBody>
          <a:bodyPr wrap="none" lIns="0" tIns="0" rIns="0" bIns="0" rtlCol="0" anchor="t"/>
          <a:lstStyle/>
          <a:p>
            <a:pPr marL="0" indent="0">
              <a:lnSpc>
                <a:spcPts val="2800"/>
              </a:lnSpc>
              <a:buNone/>
            </a:pPr>
            <a:r>
              <a:rPr lang="en-US" sz="2200" dirty="0">
                <a:latin typeface="Times New Roman" panose="02020603050405020304" pitchFamily="18" charset="0"/>
                <a:ea typeface="Alexandria Semi Bold" pitchFamily="34" charset="-122"/>
                <a:cs typeface="Times New Roman" panose="02020603050405020304" pitchFamily="18" charset="0"/>
              </a:rPr>
              <a:t>Collaboration</a:t>
            </a:r>
            <a:endParaRPr lang="en-US" sz="2200" dirty="0">
              <a:latin typeface="Times New Roman" panose="02020603050405020304" pitchFamily="18" charset="0"/>
              <a:cs typeface="Times New Roman" panose="02020603050405020304" pitchFamily="18" charset="0"/>
            </a:endParaRPr>
          </a:p>
        </p:txBody>
      </p:sp>
      <p:sp>
        <p:nvSpPr>
          <p:cNvPr id="6" name="Text 4"/>
          <p:cNvSpPr/>
          <p:nvPr/>
        </p:nvSpPr>
        <p:spPr>
          <a:xfrm>
            <a:off x="7587139" y="4410789"/>
            <a:ext cx="6292572" cy="1040130"/>
          </a:xfrm>
          <a:prstGeom prst="rect">
            <a:avLst/>
          </a:prstGeom>
          <a:noFill/>
          <a:ln/>
        </p:spPr>
        <p:txBody>
          <a:bodyPr wrap="square" lIns="0" tIns="0" rIns="0" bIns="0" rtlCol="0" anchor="t"/>
          <a:lstStyle/>
          <a:p>
            <a:pPr marL="0" indent="0">
              <a:lnSpc>
                <a:spcPts val="2700"/>
              </a:lnSpc>
              <a:buNone/>
            </a:pPr>
            <a:r>
              <a:rPr lang="en-US" sz="1700" dirty="0">
                <a:latin typeface="Times New Roman" panose="02020603050405020304" pitchFamily="18" charset="0"/>
                <a:ea typeface="Sora Light" pitchFamily="34" charset="-122"/>
                <a:cs typeface="Times New Roman" panose="02020603050405020304" pitchFamily="18" charset="0"/>
              </a:rPr>
              <a:t>Version control allows teams to work on the same project simultaneously without overwriting each others' work, enabling seamless collaboration.</a:t>
            </a:r>
            <a:endParaRPr 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70748" y="935950"/>
            <a:ext cx="4944785" cy="6357699"/>
          </a:xfrm>
          <a:prstGeom prst="rect">
            <a:avLst/>
          </a:prstGeom>
        </p:spPr>
      </p:pic>
      <p:sp>
        <p:nvSpPr>
          <p:cNvPr id="3" name="Text 0"/>
          <p:cNvSpPr/>
          <p:nvPr/>
        </p:nvSpPr>
        <p:spPr>
          <a:xfrm>
            <a:off x="6244709" y="667941"/>
            <a:ext cx="7627382" cy="1425416"/>
          </a:xfrm>
          <a:prstGeom prst="rect">
            <a:avLst/>
          </a:prstGeom>
          <a:noFill/>
          <a:ln/>
        </p:spPr>
        <p:txBody>
          <a:bodyPr wrap="square" lIns="0" tIns="0" rIns="0" bIns="0" rtlCol="0" anchor="t"/>
          <a:lstStyle/>
          <a:p>
            <a:pPr marL="0" indent="0">
              <a:lnSpc>
                <a:spcPts val="5600"/>
              </a:lnSpc>
              <a:buNone/>
            </a:pPr>
            <a:r>
              <a:rPr lang="en-US" sz="4450" dirty="0">
                <a:latin typeface="Times New Roman" panose="02020603050405020304" pitchFamily="18" charset="0"/>
                <a:ea typeface="Alexandria Semi Bold" pitchFamily="34" charset="-122"/>
                <a:cs typeface="Times New Roman" panose="02020603050405020304" pitchFamily="18" charset="0"/>
              </a:rPr>
              <a:t>Benefits of Version Control</a:t>
            </a:r>
            <a:endParaRPr lang="en-US" sz="4450" dirty="0">
              <a:latin typeface="Times New Roman" panose="02020603050405020304" pitchFamily="18" charset="0"/>
              <a:cs typeface="Times New Roman" panose="02020603050405020304" pitchFamily="18" charset="0"/>
            </a:endParaRPr>
          </a:p>
        </p:txBody>
      </p:sp>
      <p:sp>
        <p:nvSpPr>
          <p:cNvPr id="4" name="Shape 1"/>
          <p:cNvSpPr/>
          <p:nvPr/>
        </p:nvSpPr>
        <p:spPr>
          <a:xfrm>
            <a:off x="6244709" y="2661999"/>
            <a:ext cx="487442" cy="487442"/>
          </a:xfrm>
          <a:prstGeom prst="roundRect">
            <a:avLst>
              <a:gd name="adj" fmla="val 18669"/>
            </a:avLst>
          </a:prstGeom>
          <a:solidFill>
            <a:srgbClr val="D5DCF6"/>
          </a:solidFill>
          <a:ln w="7620">
            <a:solidFill>
              <a:srgbClr val="BBC2DC"/>
            </a:solidFill>
            <a:prstDash val="solid"/>
          </a:ln>
        </p:spPr>
      </p:sp>
      <p:sp>
        <p:nvSpPr>
          <p:cNvPr id="5" name="Text 2"/>
          <p:cNvSpPr/>
          <p:nvPr/>
        </p:nvSpPr>
        <p:spPr>
          <a:xfrm>
            <a:off x="6421160" y="2734628"/>
            <a:ext cx="134422" cy="342067"/>
          </a:xfrm>
          <a:prstGeom prst="rect">
            <a:avLst/>
          </a:prstGeom>
          <a:noFill/>
          <a:ln/>
        </p:spPr>
        <p:txBody>
          <a:bodyPr wrap="none" lIns="0" tIns="0" rIns="0" bIns="0" rtlCol="0" anchor="t"/>
          <a:lstStyle/>
          <a:p>
            <a:pPr marL="0" indent="0" algn="ctr">
              <a:lnSpc>
                <a:spcPts val="2650"/>
              </a:lnSpc>
              <a:buNone/>
            </a:pPr>
            <a:r>
              <a:rPr lang="en-US" sz="2650" dirty="0">
                <a:latin typeface="Times New Roman" panose="02020603050405020304" pitchFamily="18" charset="0"/>
                <a:ea typeface="Alexandria Semi Bold" pitchFamily="34" charset="-122"/>
                <a:cs typeface="Times New Roman" panose="02020603050405020304" pitchFamily="18" charset="0"/>
              </a:rPr>
              <a:t>1</a:t>
            </a:r>
            <a:endParaRPr lang="en-US" sz="2650" dirty="0">
              <a:latin typeface="Times New Roman" panose="02020603050405020304" pitchFamily="18" charset="0"/>
              <a:cs typeface="Times New Roman" panose="02020603050405020304" pitchFamily="18" charset="0"/>
            </a:endParaRPr>
          </a:p>
        </p:txBody>
      </p:sp>
      <p:sp>
        <p:nvSpPr>
          <p:cNvPr id="6" name="Text 3"/>
          <p:cNvSpPr/>
          <p:nvPr/>
        </p:nvSpPr>
        <p:spPr>
          <a:xfrm>
            <a:off x="6948726" y="2661999"/>
            <a:ext cx="2850713" cy="356235"/>
          </a:xfrm>
          <a:prstGeom prst="rect">
            <a:avLst/>
          </a:prstGeom>
          <a:noFill/>
          <a:ln/>
        </p:spPr>
        <p:txBody>
          <a:bodyPr wrap="none" lIns="0" tIns="0" rIns="0" bIns="0" rtlCol="0" anchor="t"/>
          <a:lstStyle/>
          <a:p>
            <a:pPr marL="0" indent="0">
              <a:lnSpc>
                <a:spcPts val="2800"/>
              </a:lnSpc>
              <a:buNone/>
            </a:pPr>
            <a:r>
              <a:rPr lang="en-US" sz="2200" dirty="0">
                <a:latin typeface="Times New Roman" panose="02020603050405020304" pitchFamily="18" charset="0"/>
                <a:ea typeface="Alexandria Semi Bold" pitchFamily="34" charset="-122"/>
                <a:cs typeface="Times New Roman" panose="02020603050405020304" pitchFamily="18" charset="0"/>
              </a:rPr>
              <a:t>1. Undo Mistakes</a:t>
            </a:r>
            <a:endParaRPr lang="en-US" sz="2200" dirty="0">
              <a:latin typeface="Times New Roman" panose="02020603050405020304" pitchFamily="18" charset="0"/>
              <a:cs typeface="Times New Roman" panose="02020603050405020304" pitchFamily="18" charset="0"/>
            </a:endParaRPr>
          </a:p>
        </p:txBody>
      </p:sp>
      <p:sp>
        <p:nvSpPr>
          <p:cNvPr id="7" name="Text 4"/>
          <p:cNvSpPr/>
          <p:nvPr/>
        </p:nvSpPr>
        <p:spPr>
          <a:xfrm>
            <a:off x="6948726" y="3148132"/>
            <a:ext cx="3001447" cy="1386840"/>
          </a:xfrm>
          <a:prstGeom prst="rect">
            <a:avLst/>
          </a:prstGeom>
          <a:noFill/>
          <a:ln/>
        </p:spPr>
        <p:txBody>
          <a:bodyPr wrap="square" lIns="0" tIns="0" rIns="0" bIns="0" rtlCol="0" anchor="t"/>
          <a:lstStyle/>
          <a:p>
            <a:pPr marL="0" indent="0">
              <a:lnSpc>
                <a:spcPts val="2700"/>
              </a:lnSpc>
              <a:buNone/>
            </a:pPr>
            <a:r>
              <a:rPr lang="en-US" sz="1700" dirty="0">
                <a:latin typeface="Times New Roman" panose="02020603050405020304" pitchFamily="18" charset="0"/>
                <a:ea typeface="Sora Light" pitchFamily="34" charset="-122"/>
                <a:cs typeface="Times New Roman" panose="02020603050405020304" pitchFamily="18" charset="0"/>
              </a:rPr>
              <a:t>Easily revert to previous versions of your code, undoing unwanted changes or fixing errors.</a:t>
            </a:r>
            <a:endParaRPr lang="en-US" sz="1700" dirty="0">
              <a:latin typeface="Times New Roman" panose="02020603050405020304" pitchFamily="18" charset="0"/>
              <a:cs typeface="Times New Roman" panose="02020603050405020304" pitchFamily="18" charset="0"/>
            </a:endParaRPr>
          </a:p>
        </p:txBody>
      </p:sp>
      <p:sp>
        <p:nvSpPr>
          <p:cNvPr id="8" name="Shape 5"/>
          <p:cNvSpPr/>
          <p:nvPr/>
        </p:nvSpPr>
        <p:spPr>
          <a:xfrm>
            <a:off x="10166747" y="2661999"/>
            <a:ext cx="487442" cy="487442"/>
          </a:xfrm>
          <a:prstGeom prst="roundRect">
            <a:avLst>
              <a:gd name="adj" fmla="val 18669"/>
            </a:avLst>
          </a:prstGeom>
          <a:solidFill>
            <a:srgbClr val="D5DCF6"/>
          </a:solidFill>
          <a:ln w="7620">
            <a:solidFill>
              <a:srgbClr val="BBC2DC"/>
            </a:solidFill>
            <a:prstDash val="solid"/>
          </a:ln>
        </p:spPr>
      </p:sp>
      <p:sp>
        <p:nvSpPr>
          <p:cNvPr id="9" name="Text 6"/>
          <p:cNvSpPr/>
          <p:nvPr/>
        </p:nvSpPr>
        <p:spPr>
          <a:xfrm>
            <a:off x="10308312" y="2734628"/>
            <a:ext cx="204192" cy="342067"/>
          </a:xfrm>
          <a:prstGeom prst="rect">
            <a:avLst/>
          </a:prstGeom>
          <a:noFill/>
          <a:ln/>
        </p:spPr>
        <p:txBody>
          <a:bodyPr wrap="none" lIns="0" tIns="0" rIns="0" bIns="0" rtlCol="0" anchor="t"/>
          <a:lstStyle/>
          <a:p>
            <a:pPr marL="0" indent="0" algn="ctr">
              <a:lnSpc>
                <a:spcPts val="2650"/>
              </a:lnSpc>
              <a:buNone/>
            </a:pPr>
            <a:r>
              <a:rPr lang="en-US" sz="2650" dirty="0">
                <a:latin typeface="Times New Roman" panose="02020603050405020304" pitchFamily="18" charset="0"/>
                <a:ea typeface="Alexandria Semi Bold" pitchFamily="34" charset="-122"/>
                <a:cs typeface="Times New Roman" panose="02020603050405020304" pitchFamily="18" charset="0"/>
              </a:rPr>
              <a:t>2</a:t>
            </a:r>
            <a:endParaRPr lang="en-US" sz="2650" dirty="0">
              <a:latin typeface="Times New Roman" panose="02020603050405020304" pitchFamily="18" charset="0"/>
              <a:cs typeface="Times New Roman" panose="02020603050405020304" pitchFamily="18" charset="0"/>
            </a:endParaRPr>
          </a:p>
        </p:txBody>
      </p:sp>
      <p:sp>
        <p:nvSpPr>
          <p:cNvPr id="10" name="Text 7"/>
          <p:cNvSpPr/>
          <p:nvPr/>
        </p:nvSpPr>
        <p:spPr>
          <a:xfrm>
            <a:off x="10870763" y="2661999"/>
            <a:ext cx="2850713" cy="356235"/>
          </a:xfrm>
          <a:prstGeom prst="rect">
            <a:avLst/>
          </a:prstGeom>
          <a:noFill/>
          <a:ln/>
        </p:spPr>
        <p:txBody>
          <a:bodyPr wrap="none" lIns="0" tIns="0" rIns="0" bIns="0" rtlCol="0" anchor="t"/>
          <a:lstStyle/>
          <a:p>
            <a:pPr marL="0" indent="0">
              <a:lnSpc>
                <a:spcPts val="2800"/>
              </a:lnSpc>
              <a:buNone/>
            </a:pPr>
            <a:r>
              <a:rPr lang="en-US" sz="2200" dirty="0">
                <a:latin typeface="Times New Roman" panose="02020603050405020304" pitchFamily="18" charset="0"/>
                <a:ea typeface="Alexandria Semi Bold" pitchFamily="34" charset="-122"/>
                <a:cs typeface="Times New Roman" panose="02020603050405020304" pitchFamily="18" charset="0"/>
              </a:rPr>
              <a:t>2. Collaboration</a:t>
            </a:r>
            <a:endParaRPr lang="en-US" sz="2200" dirty="0">
              <a:latin typeface="Times New Roman" panose="02020603050405020304" pitchFamily="18" charset="0"/>
              <a:cs typeface="Times New Roman" panose="02020603050405020304" pitchFamily="18" charset="0"/>
            </a:endParaRPr>
          </a:p>
        </p:txBody>
      </p:sp>
      <p:sp>
        <p:nvSpPr>
          <p:cNvPr id="11" name="Text 8"/>
          <p:cNvSpPr/>
          <p:nvPr/>
        </p:nvSpPr>
        <p:spPr>
          <a:xfrm>
            <a:off x="10870763" y="3148132"/>
            <a:ext cx="3001447" cy="1733550"/>
          </a:xfrm>
          <a:prstGeom prst="rect">
            <a:avLst/>
          </a:prstGeom>
          <a:noFill/>
          <a:ln/>
        </p:spPr>
        <p:txBody>
          <a:bodyPr wrap="square" lIns="0" tIns="0" rIns="0" bIns="0" rtlCol="0" anchor="t"/>
          <a:lstStyle/>
          <a:p>
            <a:pPr marL="0" indent="0">
              <a:lnSpc>
                <a:spcPts val="2700"/>
              </a:lnSpc>
              <a:buNone/>
            </a:pPr>
            <a:r>
              <a:rPr lang="en-US" sz="1700" dirty="0">
                <a:latin typeface="Times New Roman" panose="02020603050405020304" pitchFamily="18" charset="0"/>
                <a:ea typeface="Sora Light" pitchFamily="34" charset="-122"/>
                <a:cs typeface="Times New Roman" panose="02020603050405020304" pitchFamily="18" charset="0"/>
              </a:rPr>
              <a:t>Work with teammates on the same codebase without conflicts, ensuring everyone is on the same page.</a:t>
            </a:r>
            <a:endParaRPr lang="en-US" sz="1700" dirty="0">
              <a:latin typeface="Times New Roman" panose="02020603050405020304" pitchFamily="18" charset="0"/>
              <a:cs typeface="Times New Roman" panose="02020603050405020304" pitchFamily="18" charset="0"/>
            </a:endParaRPr>
          </a:p>
        </p:txBody>
      </p:sp>
      <p:sp>
        <p:nvSpPr>
          <p:cNvPr id="12" name="Shape 9"/>
          <p:cNvSpPr/>
          <p:nvPr/>
        </p:nvSpPr>
        <p:spPr>
          <a:xfrm>
            <a:off x="6244709" y="5341977"/>
            <a:ext cx="487442" cy="487442"/>
          </a:xfrm>
          <a:prstGeom prst="roundRect">
            <a:avLst>
              <a:gd name="adj" fmla="val 18669"/>
            </a:avLst>
          </a:prstGeom>
          <a:solidFill>
            <a:srgbClr val="D5DCF6"/>
          </a:solidFill>
          <a:ln w="7620">
            <a:solidFill>
              <a:srgbClr val="BBC2DC"/>
            </a:solidFill>
            <a:prstDash val="solid"/>
          </a:ln>
        </p:spPr>
      </p:sp>
      <p:sp>
        <p:nvSpPr>
          <p:cNvPr id="13" name="Text 10"/>
          <p:cNvSpPr/>
          <p:nvPr/>
        </p:nvSpPr>
        <p:spPr>
          <a:xfrm>
            <a:off x="6386155" y="5414605"/>
            <a:ext cx="204549" cy="342067"/>
          </a:xfrm>
          <a:prstGeom prst="rect">
            <a:avLst/>
          </a:prstGeom>
          <a:noFill/>
          <a:ln/>
        </p:spPr>
        <p:txBody>
          <a:bodyPr wrap="none" lIns="0" tIns="0" rIns="0" bIns="0" rtlCol="0" anchor="t"/>
          <a:lstStyle/>
          <a:p>
            <a:pPr marL="0" indent="0" algn="ctr">
              <a:lnSpc>
                <a:spcPts val="2650"/>
              </a:lnSpc>
              <a:buNone/>
            </a:pPr>
            <a:r>
              <a:rPr lang="en-US" sz="2650" dirty="0">
                <a:latin typeface="Times New Roman" panose="02020603050405020304" pitchFamily="18" charset="0"/>
                <a:ea typeface="Alexandria Semi Bold" pitchFamily="34" charset="-122"/>
                <a:cs typeface="Times New Roman" panose="02020603050405020304" pitchFamily="18" charset="0"/>
              </a:rPr>
              <a:t>3</a:t>
            </a:r>
            <a:endParaRPr lang="en-US" sz="2650" dirty="0">
              <a:latin typeface="Times New Roman" panose="02020603050405020304" pitchFamily="18" charset="0"/>
              <a:cs typeface="Times New Roman" panose="02020603050405020304" pitchFamily="18" charset="0"/>
            </a:endParaRPr>
          </a:p>
        </p:txBody>
      </p:sp>
      <p:sp>
        <p:nvSpPr>
          <p:cNvPr id="14" name="Text 11"/>
          <p:cNvSpPr/>
          <p:nvPr/>
        </p:nvSpPr>
        <p:spPr>
          <a:xfrm>
            <a:off x="6948726" y="5341977"/>
            <a:ext cx="2850713" cy="356235"/>
          </a:xfrm>
          <a:prstGeom prst="rect">
            <a:avLst/>
          </a:prstGeom>
          <a:noFill/>
          <a:ln/>
        </p:spPr>
        <p:txBody>
          <a:bodyPr wrap="none" lIns="0" tIns="0" rIns="0" bIns="0" rtlCol="0" anchor="t"/>
          <a:lstStyle/>
          <a:p>
            <a:pPr marL="0" indent="0">
              <a:lnSpc>
                <a:spcPts val="2800"/>
              </a:lnSpc>
              <a:buNone/>
            </a:pPr>
            <a:r>
              <a:rPr lang="en-US" sz="2200" dirty="0">
                <a:latin typeface="Times New Roman" panose="02020603050405020304" pitchFamily="18" charset="0"/>
                <a:ea typeface="Alexandria Semi Bold" pitchFamily="34" charset="-122"/>
                <a:cs typeface="Times New Roman" panose="02020603050405020304" pitchFamily="18" charset="0"/>
              </a:rPr>
              <a:t>3. Project History</a:t>
            </a:r>
            <a:endParaRPr lang="en-US" sz="2200" dirty="0">
              <a:latin typeface="Times New Roman" panose="02020603050405020304" pitchFamily="18" charset="0"/>
              <a:cs typeface="Times New Roman" panose="02020603050405020304" pitchFamily="18" charset="0"/>
            </a:endParaRPr>
          </a:p>
        </p:txBody>
      </p:sp>
      <p:sp>
        <p:nvSpPr>
          <p:cNvPr id="15" name="Text 12"/>
          <p:cNvSpPr/>
          <p:nvPr/>
        </p:nvSpPr>
        <p:spPr>
          <a:xfrm>
            <a:off x="6948726" y="5828109"/>
            <a:ext cx="3001447" cy="1386840"/>
          </a:xfrm>
          <a:prstGeom prst="rect">
            <a:avLst/>
          </a:prstGeom>
          <a:noFill/>
          <a:ln/>
        </p:spPr>
        <p:txBody>
          <a:bodyPr wrap="square" lIns="0" tIns="0" rIns="0" bIns="0" rtlCol="0" anchor="t"/>
          <a:lstStyle/>
          <a:p>
            <a:pPr marL="0" indent="0">
              <a:lnSpc>
                <a:spcPts val="2700"/>
              </a:lnSpc>
              <a:buNone/>
            </a:pPr>
            <a:r>
              <a:rPr lang="en-US" sz="1700" dirty="0">
                <a:latin typeface="Times New Roman" panose="02020603050405020304" pitchFamily="18" charset="0"/>
                <a:ea typeface="Sora Light" pitchFamily="34" charset="-122"/>
                <a:cs typeface="Times New Roman" panose="02020603050405020304" pitchFamily="18" charset="0"/>
              </a:rPr>
              <a:t>Track the evolution of your project, understand who made what changes, and learn from past iterations.</a:t>
            </a:r>
            <a:endParaRPr lang="en-US" sz="1700" dirty="0">
              <a:latin typeface="Times New Roman" panose="02020603050405020304" pitchFamily="18" charset="0"/>
              <a:cs typeface="Times New Roman" panose="02020603050405020304" pitchFamily="18" charset="0"/>
            </a:endParaRPr>
          </a:p>
        </p:txBody>
      </p:sp>
      <p:sp>
        <p:nvSpPr>
          <p:cNvPr id="16" name="Shape 13"/>
          <p:cNvSpPr/>
          <p:nvPr/>
        </p:nvSpPr>
        <p:spPr>
          <a:xfrm>
            <a:off x="10166747" y="5341977"/>
            <a:ext cx="487442" cy="487442"/>
          </a:xfrm>
          <a:prstGeom prst="roundRect">
            <a:avLst>
              <a:gd name="adj" fmla="val 18669"/>
            </a:avLst>
          </a:prstGeom>
          <a:solidFill>
            <a:srgbClr val="D5DCF6"/>
          </a:solidFill>
          <a:ln w="7620">
            <a:solidFill>
              <a:srgbClr val="BBC2DC"/>
            </a:solidFill>
            <a:prstDash val="solid"/>
          </a:ln>
        </p:spPr>
      </p:sp>
      <p:sp>
        <p:nvSpPr>
          <p:cNvPr id="17" name="Text 14"/>
          <p:cNvSpPr/>
          <p:nvPr/>
        </p:nvSpPr>
        <p:spPr>
          <a:xfrm>
            <a:off x="10307360" y="5414605"/>
            <a:ext cx="206216" cy="342067"/>
          </a:xfrm>
          <a:prstGeom prst="rect">
            <a:avLst/>
          </a:prstGeom>
          <a:noFill/>
          <a:ln/>
        </p:spPr>
        <p:txBody>
          <a:bodyPr wrap="none" lIns="0" tIns="0" rIns="0" bIns="0" rtlCol="0" anchor="t"/>
          <a:lstStyle/>
          <a:p>
            <a:pPr marL="0" indent="0" algn="ctr">
              <a:lnSpc>
                <a:spcPts val="2650"/>
              </a:lnSpc>
              <a:buNone/>
            </a:pPr>
            <a:r>
              <a:rPr lang="en-US" sz="2650" dirty="0">
                <a:latin typeface="Times New Roman" panose="02020603050405020304" pitchFamily="18" charset="0"/>
                <a:ea typeface="Alexandria Semi Bold" pitchFamily="34" charset="-122"/>
                <a:cs typeface="Times New Roman" panose="02020603050405020304" pitchFamily="18" charset="0"/>
              </a:rPr>
              <a:t>4</a:t>
            </a:r>
            <a:endParaRPr lang="en-US" sz="2650" dirty="0">
              <a:latin typeface="Times New Roman" panose="02020603050405020304" pitchFamily="18" charset="0"/>
              <a:cs typeface="Times New Roman" panose="02020603050405020304" pitchFamily="18" charset="0"/>
            </a:endParaRPr>
          </a:p>
        </p:txBody>
      </p:sp>
      <p:sp>
        <p:nvSpPr>
          <p:cNvPr id="18" name="Text 15"/>
          <p:cNvSpPr/>
          <p:nvPr/>
        </p:nvSpPr>
        <p:spPr>
          <a:xfrm>
            <a:off x="10870763" y="5341977"/>
            <a:ext cx="2850713" cy="356235"/>
          </a:xfrm>
          <a:prstGeom prst="rect">
            <a:avLst/>
          </a:prstGeom>
          <a:noFill/>
          <a:ln/>
        </p:spPr>
        <p:txBody>
          <a:bodyPr wrap="none" lIns="0" tIns="0" rIns="0" bIns="0" rtlCol="0" anchor="t"/>
          <a:lstStyle/>
          <a:p>
            <a:pPr marL="0" indent="0">
              <a:lnSpc>
                <a:spcPts val="2800"/>
              </a:lnSpc>
              <a:buNone/>
            </a:pPr>
            <a:r>
              <a:rPr lang="en-US" sz="2200" dirty="0">
                <a:latin typeface="Times New Roman" panose="02020603050405020304" pitchFamily="18" charset="0"/>
                <a:ea typeface="Alexandria Semi Bold" pitchFamily="34" charset="-122"/>
                <a:cs typeface="Times New Roman" panose="02020603050405020304" pitchFamily="18" charset="0"/>
              </a:rPr>
              <a:t>4. Code Recovery</a:t>
            </a:r>
            <a:endParaRPr lang="en-US" sz="2200" dirty="0">
              <a:latin typeface="Times New Roman" panose="02020603050405020304" pitchFamily="18" charset="0"/>
              <a:cs typeface="Times New Roman" panose="02020603050405020304" pitchFamily="18" charset="0"/>
            </a:endParaRPr>
          </a:p>
        </p:txBody>
      </p:sp>
      <p:sp>
        <p:nvSpPr>
          <p:cNvPr id="19" name="Text 16"/>
          <p:cNvSpPr/>
          <p:nvPr/>
        </p:nvSpPr>
        <p:spPr>
          <a:xfrm>
            <a:off x="10870763" y="5828109"/>
            <a:ext cx="3001447" cy="1733550"/>
          </a:xfrm>
          <a:prstGeom prst="rect">
            <a:avLst/>
          </a:prstGeom>
          <a:noFill/>
          <a:ln/>
        </p:spPr>
        <p:txBody>
          <a:bodyPr wrap="square" lIns="0" tIns="0" rIns="0" bIns="0" rtlCol="0" anchor="t"/>
          <a:lstStyle/>
          <a:p>
            <a:pPr marL="0" indent="0">
              <a:lnSpc>
                <a:spcPts val="2700"/>
              </a:lnSpc>
              <a:buNone/>
            </a:pPr>
            <a:r>
              <a:rPr lang="en-US" sz="1700" dirty="0">
                <a:latin typeface="Times New Roman" panose="02020603050405020304" pitchFamily="18" charset="0"/>
                <a:ea typeface="Sora Light" pitchFamily="34" charset="-122"/>
                <a:cs typeface="Times New Roman" panose="02020603050405020304" pitchFamily="18" charset="0"/>
              </a:rPr>
              <a:t>Never lose your work again. Version control provides backups and allows you to recover lost or corrupted files.</a:t>
            </a:r>
            <a:endParaRPr 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55082" y="762833"/>
            <a:ext cx="4925616" cy="615672"/>
          </a:xfrm>
          <a:prstGeom prst="rect">
            <a:avLst/>
          </a:prstGeom>
          <a:noFill/>
          <a:ln/>
        </p:spPr>
        <p:txBody>
          <a:bodyPr wrap="none" lIns="0" tIns="0" rIns="0" bIns="0" rtlCol="0" anchor="t"/>
          <a:lstStyle/>
          <a:p>
            <a:pPr marL="0" indent="0">
              <a:lnSpc>
                <a:spcPts val="4800"/>
              </a:lnSpc>
              <a:buNone/>
            </a:pPr>
            <a:r>
              <a:rPr lang="en-US" sz="3850" dirty="0">
                <a:latin typeface="Times New Roman" panose="02020603050405020304" pitchFamily="18" charset="0"/>
                <a:ea typeface="Alexandria Semi Bold" pitchFamily="34" charset="-122"/>
                <a:cs typeface="Times New Roman" panose="02020603050405020304" pitchFamily="18" charset="0"/>
              </a:rPr>
              <a:t>Introduction to Git</a:t>
            </a:r>
            <a:endParaRPr lang="en-US" sz="3850" dirty="0">
              <a:latin typeface="Times New Roman" panose="02020603050405020304" pitchFamily="18" charset="0"/>
              <a:cs typeface="Times New Roman" panose="02020603050405020304" pitchFamily="18" charset="0"/>
            </a:endParaRPr>
          </a:p>
        </p:txBody>
      </p:sp>
      <p:pic>
        <p:nvPicPr>
          <p:cNvPr id="3" name="Image 0" descr="preencoded.png"/>
          <p:cNvPicPr>
            <a:picLocks noChangeAspect="1"/>
          </p:cNvPicPr>
          <p:nvPr/>
        </p:nvPicPr>
        <p:blipFill>
          <a:blip r:embed="rId3"/>
          <a:stretch>
            <a:fillRect/>
          </a:stretch>
        </p:blipFill>
        <p:spPr>
          <a:xfrm>
            <a:off x="3160871" y="1752838"/>
            <a:ext cx="1648301" cy="1393388"/>
          </a:xfrm>
          <a:prstGeom prst="rect">
            <a:avLst/>
          </a:prstGeom>
        </p:spPr>
      </p:pic>
      <p:sp>
        <p:nvSpPr>
          <p:cNvPr id="4" name="Text 1"/>
          <p:cNvSpPr/>
          <p:nvPr/>
        </p:nvSpPr>
        <p:spPr>
          <a:xfrm>
            <a:off x="3939064" y="2443163"/>
            <a:ext cx="91916" cy="374333"/>
          </a:xfrm>
          <a:prstGeom prst="rect">
            <a:avLst/>
          </a:prstGeom>
          <a:noFill/>
          <a:ln/>
        </p:spPr>
        <p:txBody>
          <a:bodyPr wrap="none" lIns="0" tIns="0" rIns="0" bIns="0" rtlCol="0" anchor="t"/>
          <a:lstStyle/>
          <a:p>
            <a:pPr marL="0" indent="0" algn="ctr">
              <a:lnSpc>
                <a:spcPts val="2900"/>
              </a:lnSpc>
              <a:buNone/>
            </a:pPr>
            <a:r>
              <a:rPr lang="en-US" sz="1800" dirty="0">
                <a:latin typeface="Times New Roman" panose="02020603050405020304" pitchFamily="18" charset="0"/>
                <a:ea typeface="Alexandria Semi Bold" pitchFamily="34" charset="-122"/>
                <a:cs typeface="Times New Roman" panose="02020603050405020304" pitchFamily="18" charset="0"/>
              </a:rPr>
              <a:t>1</a:t>
            </a:r>
            <a:endParaRPr lang="en-US" sz="1800" dirty="0">
              <a:latin typeface="Times New Roman" panose="02020603050405020304" pitchFamily="18" charset="0"/>
              <a:cs typeface="Times New Roman" panose="02020603050405020304" pitchFamily="18" charset="0"/>
            </a:endParaRPr>
          </a:p>
        </p:txBody>
      </p:sp>
      <p:sp>
        <p:nvSpPr>
          <p:cNvPr id="5" name="Text 2"/>
          <p:cNvSpPr/>
          <p:nvPr/>
        </p:nvSpPr>
        <p:spPr>
          <a:xfrm>
            <a:off x="4996339" y="1940004"/>
            <a:ext cx="2462808" cy="307896"/>
          </a:xfrm>
          <a:prstGeom prst="rect">
            <a:avLst/>
          </a:prstGeom>
          <a:noFill/>
          <a:ln/>
        </p:spPr>
        <p:txBody>
          <a:bodyPr wrap="none" lIns="0" tIns="0" rIns="0" bIns="0" rtlCol="0" anchor="t"/>
          <a:lstStyle/>
          <a:p>
            <a:pPr marL="0" indent="0" algn="l">
              <a:lnSpc>
                <a:spcPts val="2400"/>
              </a:lnSpc>
              <a:buNone/>
            </a:pPr>
            <a:r>
              <a:rPr lang="en-US" sz="3600" dirty="0">
                <a:latin typeface="Times New Roman" panose="02020603050405020304" pitchFamily="18" charset="0"/>
                <a:ea typeface="Alexandria Semi Bold" pitchFamily="34" charset="-122"/>
                <a:cs typeface="Times New Roman" panose="02020603050405020304" pitchFamily="18" charset="0"/>
              </a:rPr>
              <a:t>Open Source</a:t>
            </a:r>
            <a:endParaRPr lang="en-US" sz="3600" dirty="0">
              <a:latin typeface="Times New Roman" panose="02020603050405020304" pitchFamily="18" charset="0"/>
              <a:cs typeface="Times New Roman" panose="02020603050405020304" pitchFamily="18" charset="0"/>
            </a:endParaRPr>
          </a:p>
        </p:txBody>
      </p:sp>
      <p:sp>
        <p:nvSpPr>
          <p:cNvPr id="6" name="Text 3"/>
          <p:cNvSpPr/>
          <p:nvPr/>
        </p:nvSpPr>
        <p:spPr>
          <a:xfrm>
            <a:off x="4996339" y="2360176"/>
            <a:ext cx="8791813" cy="598884"/>
          </a:xfrm>
          <a:prstGeom prst="rect">
            <a:avLst/>
          </a:prstGeom>
          <a:noFill/>
          <a:ln/>
        </p:spPr>
        <p:txBody>
          <a:bodyPr wrap="square" lIns="0" tIns="0" rIns="0" bIns="0" rtlCol="0" anchor="t"/>
          <a:lstStyle/>
          <a:p>
            <a:pPr marL="0" indent="0" algn="l">
              <a:lnSpc>
                <a:spcPts val="2350"/>
              </a:lnSpc>
              <a:buNone/>
            </a:pPr>
            <a:r>
              <a:rPr lang="en-US" sz="1450" dirty="0">
                <a:latin typeface="Times New Roman" panose="02020603050405020304" pitchFamily="18" charset="0"/>
                <a:ea typeface="Sora Light" pitchFamily="34" charset="-122"/>
                <a:cs typeface="Times New Roman" panose="02020603050405020304" pitchFamily="18" charset="0"/>
              </a:rPr>
              <a:t>Developed and maintained by a global community of developers, promoting collaboration and innovation.</a:t>
            </a:r>
            <a:endParaRPr lang="en-US" sz="1450" dirty="0">
              <a:latin typeface="Times New Roman" panose="02020603050405020304" pitchFamily="18" charset="0"/>
              <a:cs typeface="Times New Roman" panose="02020603050405020304" pitchFamily="18" charset="0"/>
            </a:endParaRPr>
          </a:p>
        </p:txBody>
      </p:sp>
      <p:sp>
        <p:nvSpPr>
          <p:cNvPr id="7" name="Shape 4"/>
          <p:cNvSpPr/>
          <p:nvPr/>
        </p:nvSpPr>
        <p:spPr>
          <a:xfrm>
            <a:off x="4855964" y="3160038"/>
            <a:ext cx="9072563" cy="11430"/>
          </a:xfrm>
          <a:prstGeom prst="roundRect">
            <a:avLst>
              <a:gd name="adj" fmla="val 687793"/>
            </a:avLst>
          </a:prstGeom>
          <a:solidFill>
            <a:srgbClr val="BBC2DC"/>
          </a:solidFill>
          <a:ln/>
        </p:spPr>
      </p:sp>
      <p:pic>
        <p:nvPicPr>
          <p:cNvPr id="8" name="Image 1" descr="preencoded.png"/>
          <p:cNvPicPr>
            <a:picLocks noChangeAspect="1"/>
          </p:cNvPicPr>
          <p:nvPr/>
        </p:nvPicPr>
        <p:blipFill>
          <a:blip r:embed="rId4"/>
          <a:stretch>
            <a:fillRect/>
          </a:stretch>
        </p:blipFill>
        <p:spPr>
          <a:xfrm>
            <a:off x="2336721" y="3193018"/>
            <a:ext cx="3296722" cy="1393388"/>
          </a:xfrm>
          <a:prstGeom prst="rect">
            <a:avLst/>
          </a:prstGeom>
        </p:spPr>
      </p:pic>
      <p:sp>
        <p:nvSpPr>
          <p:cNvPr id="9" name="Text 5"/>
          <p:cNvSpPr/>
          <p:nvPr/>
        </p:nvSpPr>
        <p:spPr>
          <a:xfrm>
            <a:off x="3915132" y="3702487"/>
            <a:ext cx="139660" cy="374333"/>
          </a:xfrm>
          <a:prstGeom prst="rect">
            <a:avLst/>
          </a:prstGeom>
          <a:noFill/>
          <a:ln/>
        </p:spPr>
        <p:txBody>
          <a:bodyPr wrap="none" lIns="0" tIns="0" rIns="0" bIns="0" rtlCol="0" anchor="t"/>
          <a:lstStyle/>
          <a:p>
            <a:pPr marL="0" indent="0" algn="ctr">
              <a:lnSpc>
                <a:spcPts val="2900"/>
              </a:lnSpc>
              <a:buNone/>
            </a:pPr>
            <a:r>
              <a:rPr lang="en-US" sz="1800" dirty="0">
                <a:latin typeface="Times New Roman" panose="02020603050405020304" pitchFamily="18" charset="0"/>
                <a:ea typeface="Alexandria Semi Bold" pitchFamily="34" charset="-122"/>
                <a:cs typeface="Times New Roman" panose="02020603050405020304" pitchFamily="18" charset="0"/>
              </a:rPr>
              <a:t>2</a:t>
            </a:r>
            <a:endParaRPr lang="en-US" sz="1800" dirty="0">
              <a:latin typeface="Times New Roman" panose="02020603050405020304" pitchFamily="18" charset="0"/>
              <a:cs typeface="Times New Roman" panose="02020603050405020304" pitchFamily="18" charset="0"/>
            </a:endParaRPr>
          </a:p>
        </p:txBody>
      </p:sp>
      <p:sp>
        <p:nvSpPr>
          <p:cNvPr id="10" name="Text 6"/>
          <p:cNvSpPr/>
          <p:nvPr/>
        </p:nvSpPr>
        <p:spPr>
          <a:xfrm>
            <a:off x="5820608" y="3380184"/>
            <a:ext cx="2462808" cy="307896"/>
          </a:xfrm>
          <a:prstGeom prst="rect">
            <a:avLst/>
          </a:prstGeom>
          <a:noFill/>
          <a:ln/>
        </p:spPr>
        <p:txBody>
          <a:bodyPr wrap="none" lIns="0" tIns="0" rIns="0" bIns="0" rtlCol="0" anchor="t"/>
          <a:lstStyle/>
          <a:p>
            <a:pPr marL="0" indent="0" algn="l">
              <a:lnSpc>
                <a:spcPts val="2400"/>
              </a:lnSpc>
              <a:buNone/>
            </a:pPr>
            <a:r>
              <a:rPr lang="en-US" sz="3600" dirty="0">
                <a:latin typeface="Times New Roman" panose="02020603050405020304" pitchFamily="18" charset="0"/>
                <a:ea typeface="Alexandria Semi Bold" pitchFamily="34" charset="-122"/>
                <a:cs typeface="Times New Roman" panose="02020603050405020304" pitchFamily="18" charset="0"/>
              </a:rPr>
              <a:t>Distributed System</a:t>
            </a:r>
            <a:endParaRPr lang="en-US" sz="3600" dirty="0">
              <a:latin typeface="Times New Roman" panose="02020603050405020304" pitchFamily="18" charset="0"/>
              <a:cs typeface="Times New Roman" panose="02020603050405020304" pitchFamily="18" charset="0"/>
            </a:endParaRPr>
          </a:p>
        </p:txBody>
      </p:sp>
      <p:sp>
        <p:nvSpPr>
          <p:cNvPr id="11" name="Text 7"/>
          <p:cNvSpPr/>
          <p:nvPr/>
        </p:nvSpPr>
        <p:spPr>
          <a:xfrm>
            <a:off x="5820608" y="3800356"/>
            <a:ext cx="7967543" cy="598884"/>
          </a:xfrm>
          <a:prstGeom prst="rect">
            <a:avLst/>
          </a:prstGeom>
          <a:noFill/>
          <a:ln/>
        </p:spPr>
        <p:txBody>
          <a:bodyPr wrap="square" lIns="0" tIns="0" rIns="0" bIns="0" rtlCol="0" anchor="t"/>
          <a:lstStyle/>
          <a:p>
            <a:pPr marL="0" indent="0" algn="l">
              <a:lnSpc>
                <a:spcPts val="2350"/>
              </a:lnSpc>
              <a:buNone/>
            </a:pPr>
            <a:r>
              <a:rPr lang="en-US" sz="1450" dirty="0">
                <a:latin typeface="Times New Roman" panose="02020603050405020304" pitchFamily="18" charset="0"/>
                <a:ea typeface="Sora Light" pitchFamily="34" charset="-122"/>
                <a:cs typeface="Times New Roman" panose="02020603050405020304" pitchFamily="18" charset="0"/>
              </a:rPr>
              <a:t>Each developer has a full copy of the project's history, allowing for offline work and independent development.</a:t>
            </a:r>
            <a:endParaRPr lang="en-US" sz="1450" dirty="0">
              <a:latin typeface="Times New Roman" panose="02020603050405020304" pitchFamily="18" charset="0"/>
              <a:cs typeface="Times New Roman" panose="02020603050405020304" pitchFamily="18" charset="0"/>
            </a:endParaRPr>
          </a:p>
        </p:txBody>
      </p:sp>
      <p:sp>
        <p:nvSpPr>
          <p:cNvPr id="12" name="Shape 8"/>
          <p:cNvSpPr/>
          <p:nvPr/>
        </p:nvSpPr>
        <p:spPr>
          <a:xfrm>
            <a:off x="5680234" y="4600218"/>
            <a:ext cx="8248293" cy="11430"/>
          </a:xfrm>
          <a:prstGeom prst="roundRect">
            <a:avLst>
              <a:gd name="adj" fmla="val 687793"/>
            </a:avLst>
          </a:prstGeom>
          <a:solidFill>
            <a:srgbClr val="BBC2DC"/>
          </a:solidFill>
          <a:ln/>
        </p:spPr>
      </p:sp>
      <p:pic>
        <p:nvPicPr>
          <p:cNvPr id="13" name="Image 2" descr="preencoded.png"/>
          <p:cNvPicPr>
            <a:picLocks noChangeAspect="1"/>
          </p:cNvPicPr>
          <p:nvPr/>
        </p:nvPicPr>
        <p:blipFill>
          <a:blip r:embed="rId5"/>
          <a:stretch>
            <a:fillRect/>
          </a:stretch>
        </p:blipFill>
        <p:spPr>
          <a:xfrm>
            <a:off x="1512570" y="4633198"/>
            <a:ext cx="4945023" cy="1393388"/>
          </a:xfrm>
          <a:prstGeom prst="rect">
            <a:avLst/>
          </a:prstGeom>
        </p:spPr>
      </p:pic>
      <p:sp>
        <p:nvSpPr>
          <p:cNvPr id="14" name="Text 9"/>
          <p:cNvSpPr/>
          <p:nvPr/>
        </p:nvSpPr>
        <p:spPr>
          <a:xfrm>
            <a:off x="3915013" y="5142667"/>
            <a:ext cx="139898" cy="374333"/>
          </a:xfrm>
          <a:prstGeom prst="rect">
            <a:avLst/>
          </a:prstGeom>
          <a:noFill/>
          <a:ln/>
        </p:spPr>
        <p:txBody>
          <a:bodyPr wrap="none" lIns="0" tIns="0" rIns="0" bIns="0" rtlCol="0" anchor="t"/>
          <a:lstStyle/>
          <a:p>
            <a:pPr marL="0" indent="0" algn="ctr">
              <a:lnSpc>
                <a:spcPts val="2900"/>
              </a:lnSpc>
              <a:buNone/>
            </a:pPr>
            <a:r>
              <a:rPr lang="en-US" sz="1800" dirty="0">
                <a:latin typeface="Times New Roman" panose="02020603050405020304" pitchFamily="18" charset="0"/>
                <a:ea typeface="Alexandria Semi Bold" pitchFamily="34" charset="-122"/>
                <a:cs typeface="Times New Roman" panose="02020603050405020304" pitchFamily="18" charset="0"/>
              </a:rPr>
              <a:t>3</a:t>
            </a:r>
            <a:endParaRPr lang="en-US" sz="1800" dirty="0">
              <a:latin typeface="Times New Roman" panose="02020603050405020304" pitchFamily="18" charset="0"/>
              <a:cs typeface="Times New Roman" panose="02020603050405020304" pitchFamily="18" charset="0"/>
            </a:endParaRPr>
          </a:p>
        </p:txBody>
      </p:sp>
      <p:sp>
        <p:nvSpPr>
          <p:cNvPr id="15" name="Text 10"/>
          <p:cNvSpPr/>
          <p:nvPr/>
        </p:nvSpPr>
        <p:spPr>
          <a:xfrm>
            <a:off x="6644759" y="4820364"/>
            <a:ext cx="3106341" cy="307896"/>
          </a:xfrm>
          <a:prstGeom prst="rect">
            <a:avLst/>
          </a:prstGeom>
          <a:noFill/>
          <a:ln/>
        </p:spPr>
        <p:txBody>
          <a:bodyPr wrap="none" lIns="0" tIns="0" rIns="0" bIns="0" rtlCol="0" anchor="t"/>
          <a:lstStyle/>
          <a:p>
            <a:pPr marL="0" indent="0" algn="l">
              <a:lnSpc>
                <a:spcPts val="2400"/>
              </a:lnSpc>
              <a:buNone/>
            </a:pPr>
            <a:r>
              <a:rPr lang="en-US" sz="3600" dirty="0">
                <a:latin typeface="Times New Roman" panose="02020603050405020304" pitchFamily="18" charset="0"/>
                <a:ea typeface="Alexandria Semi Bold" pitchFamily="34" charset="-122"/>
                <a:cs typeface="Times New Roman" panose="02020603050405020304" pitchFamily="18" charset="0"/>
              </a:rPr>
              <a:t>Command-Line Interface</a:t>
            </a:r>
            <a:endParaRPr lang="en-US" sz="3600" dirty="0">
              <a:latin typeface="Times New Roman" panose="02020603050405020304" pitchFamily="18" charset="0"/>
              <a:cs typeface="Times New Roman" panose="02020603050405020304" pitchFamily="18" charset="0"/>
            </a:endParaRPr>
          </a:p>
        </p:txBody>
      </p:sp>
      <p:sp>
        <p:nvSpPr>
          <p:cNvPr id="16" name="Text 11"/>
          <p:cNvSpPr/>
          <p:nvPr/>
        </p:nvSpPr>
        <p:spPr>
          <a:xfrm>
            <a:off x="6644759" y="5240536"/>
            <a:ext cx="7143393" cy="598884"/>
          </a:xfrm>
          <a:prstGeom prst="rect">
            <a:avLst/>
          </a:prstGeom>
          <a:noFill/>
          <a:ln/>
        </p:spPr>
        <p:txBody>
          <a:bodyPr wrap="square" lIns="0" tIns="0" rIns="0" bIns="0" rtlCol="0" anchor="t"/>
          <a:lstStyle/>
          <a:p>
            <a:pPr marL="0" indent="0" algn="l">
              <a:lnSpc>
                <a:spcPts val="2350"/>
              </a:lnSpc>
              <a:buNone/>
            </a:pPr>
            <a:r>
              <a:rPr lang="en-US" sz="1450" dirty="0">
                <a:latin typeface="Times New Roman" panose="02020603050405020304" pitchFamily="18" charset="0"/>
                <a:ea typeface="Sora Light" pitchFamily="34" charset="-122"/>
                <a:cs typeface="Times New Roman" panose="02020603050405020304" pitchFamily="18" charset="0"/>
              </a:rPr>
              <a:t>Primarily controlled through commands, providing flexibility and advanced features.</a:t>
            </a:r>
            <a:endParaRPr lang="en-US" sz="1450" dirty="0">
              <a:latin typeface="Times New Roman" panose="02020603050405020304" pitchFamily="18" charset="0"/>
              <a:cs typeface="Times New Roman" panose="02020603050405020304" pitchFamily="18" charset="0"/>
            </a:endParaRPr>
          </a:p>
        </p:txBody>
      </p:sp>
      <p:sp>
        <p:nvSpPr>
          <p:cNvPr id="17" name="Shape 12"/>
          <p:cNvSpPr/>
          <p:nvPr/>
        </p:nvSpPr>
        <p:spPr>
          <a:xfrm>
            <a:off x="6504384" y="6040398"/>
            <a:ext cx="7424142" cy="11430"/>
          </a:xfrm>
          <a:prstGeom prst="roundRect">
            <a:avLst>
              <a:gd name="adj" fmla="val 687793"/>
            </a:avLst>
          </a:prstGeom>
          <a:solidFill>
            <a:srgbClr val="BBC2DC"/>
          </a:solidFill>
          <a:ln/>
        </p:spPr>
      </p:sp>
      <p:pic>
        <p:nvPicPr>
          <p:cNvPr id="18" name="Image 3" descr="preencoded.png"/>
          <p:cNvPicPr>
            <a:picLocks noChangeAspect="1"/>
          </p:cNvPicPr>
          <p:nvPr/>
        </p:nvPicPr>
        <p:blipFill>
          <a:blip r:embed="rId6"/>
          <a:stretch>
            <a:fillRect/>
          </a:stretch>
        </p:blipFill>
        <p:spPr>
          <a:xfrm>
            <a:off x="688300" y="6073378"/>
            <a:ext cx="6593443" cy="1393388"/>
          </a:xfrm>
          <a:prstGeom prst="rect">
            <a:avLst/>
          </a:prstGeom>
        </p:spPr>
      </p:pic>
      <p:sp>
        <p:nvSpPr>
          <p:cNvPr id="19" name="Text 13"/>
          <p:cNvSpPr/>
          <p:nvPr/>
        </p:nvSpPr>
        <p:spPr>
          <a:xfrm>
            <a:off x="3914418" y="6582847"/>
            <a:ext cx="141089" cy="374333"/>
          </a:xfrm>
          <a:prstGeom prst="rect">
            <a:avLst/>
          </a:prstGeom>
          <a:noFill/>
          <a:ln/>
        </p:spPr>
        <p:txBody>
          <a:bodyPr wrap="none" lIns="0" tIns="0" rIns="0" bIns="0" rtlCol="0" anchor="t"/>
          <a:lstStyle/>
          <a:p>
            <a:pPr marL="0" indent="0" algn="ctr">
              <a:lnSpc>
                <a:spcPts val="2900"/>
              </a:lnSpc>
              <a:buNone/>
            </a:pPr>
            <a:r>
              <a:rPr lang="en-US" sz="1800" dirty="0">
                <a:latin typeface="Times New Roman" panose="02020603050405020304" pitchFamily="18" charset="0"/>
                <a:ea typeface="Alexandria Semi Bold" pitchFamily="34" charset="-122"/>
                <a:cs typeface="Times New Roman" panose="02020603050405020304" pitchFamily="18" charset="0"/>
              </a:rPr>
              <a:t>4</a:t>
            </a:r>
            <a:endParaRPr lang="en-US" sz="1800" dirty="0">
              <a:latin typeface="Times New Roman" panose="02020603050405020304" pitchFamily="18" charset="0"/>
              <a:cs typeface="Times New Roman" panose="02020603050405020304" pitchFamily="18" charset="0"/>
            </a:endParaRPr>
          </a:p>
        </p:txBody>
      </p:sp>
      <p:sp>
        <p:nvSpPr>
          <p:cNvPr id="20" name="Text 14"/>
          <p:cNvSpPr/>
          <p:nvPr/>
        </p:nvSpPr>
        <p:spPr>
          <a:xfrm>
            <a:off x="7468910" y="6260544"/>
            <a:ext cx="2462808" cy="307896"/>
          </a:xfrm>
          <a:prstGeom prst="rect">
            <a:avLst/>
          </a:prstGeom>
          <a:noFill/>
          <a:ln/>
        </p:spPr>
        <p:txBody>
          <a:bodyPr wrap="none" lIns="0" tIns="0" rIns="0" bIns="0" rtlCol="0" anchor="t"/>
          <a:lstStyle/>
          <a:p>
            <a:pPr marL="0" indent="0" algn="l">
              <a:lnSpc>
                <a:spcPts val="2400"/>
              </a:lnSpc>
              <a:buNone/>
            </a:pPr>
            <a:r>
              <a:rPr lang="en-US" sz="3600" dirty="0">
                <a:latin typeface="Times New Roman" panose="02020603050405020304" pitchFamily="18" charset="0"/>
                <a:ea typeface="Alexandria Semi Bold" pitchFamily="34" charset="-122"/>
                <a:cs typeface="Times New Roman" panose="02020603050405020304" pitchFamily="18" charset="0"/>
              </a:rPr>
              <a:t>Version Control</a:t>
            </a:r>
            <a:endParaRPr lang="en-US" sz="3600" dirty="0">
              <a:latin typeface="Times New Roman" panose="02020603050405020304" pitchFamily="18" charset="0"/>
              <a:cs typeface="Times New Roman" panose="02020603050405020304" pitchFamily="18" charset="0"/>
            </a:endParaRPr>
          </a:p>
        </p:txBody>
      </p:sp>
      <p:sp>
        <p:nvSpPr>
          <p:cNvPr id="21" name="Text 15"/>
          <p:cNvSpPr/>
          <p:nvPr/>
        </p:nvSpPr>
        <p:spPr>
          <a:xfrm>
            <a:off x="7468910" y="6680716"/>
            <a:ext cx="6319242" cy="598884"/>
          </a:xfrm>
          <a:prstGeom prst="rect">
            <a:avLst/>
          </a:prstGeom>
          <a:noFill/>
          <a:ln/>
        </p:spPr>
        <p:txBody>
          <a:bodyPr wrap="square" lIns="0" tIns="0" rIns="0" bIns="0" rtlCol="0" anchor="t"/>
          <a:lstStyle/>
          <a:p>
            <a:pPr marL="0" indent="0" algn="l">
              <a:lnSpc>
                <a:spcPts val="2350"/>
              </a:lnSpc>
              <a:buNone/>
            </a:pPr>
            <a:r>
              <a:rPr lang="en-US" sz="1450" dirty="0">
                <a:latin typeface="Times New Roman" panose="02020603050405020304" pitchFamily="18" charset="0"/>
                <a:ea typeface="Sora Light" pitchFamily="34" charset="-122"/>
                <a:cs typeface="Times New Roman" panose="02020603050405020304" pitchFamily="18" charset="0"/>
              </a:rPr>
              <a:t>Tracks every change made to a project, allowing you to revert, compare, and understand the evolution of your code.</a:t>
            </a:r>
            <a:endParaRPr lang="en-US" sz="14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58309" y="2054066"/>
            <a:ext cx="13113782" cy="1425416"/>
          </a:xfrm>
          <a:prstGeom prst="rect">
            <a:avLst/>
          </a:prstGeom>
          <a:noFill/>
          <a:ln/>
        </p:spPr>
        <p:txBody>
          <a:bodyPr wrap="square" lIns="0" tIns="0" rIns="0" bIns="0" rtlCol="0" anchor="t"/>
          <a:lstStyle/>
          <a:p>
            <a:pPr marL="0" indent="0">
              <a:lnSpc>
                <a:spcPts val="5600"/>
              </a:lnSpc>
              <a:buNone/>
            </a:pPr>
            <a:r>
              <a:rPr lang="en-US" sz="4450" dirty="0">
                <a:latin typeface="Times New Roman" panose="02020603050405020304" pitchFamily="18" charset="0"/>
                <a:ea typeface="Alexandria Semi Bold" pitchFamily="34" charset="-122"/>
                <a:cs typeface="Times New Roman" panose="02020603050405020304" pitchFamily="18" charset="0"/>
              </a:rPr>
              <a:t>Git Fundamentals: Repositories, Commits, Branches</a:t>
            </a:r>
            <a:endParaRPr lang="en-US" sz="4450" dirty="0">
              <a:latin typeface="Times New Roman" panose="02020603050405020304" pitchFamily="18" charset="0"/>
              <a:cs typeface="Times New Roman" panose="02020603050405020304" pitchFamily="18" charset="0"/>
            </a:endParaRPr>
          </a:p>
        </p:txBody>
      </p:sp>
      <p:sp>
        <p:nvSpPr>
          <p:cNvPr id="3" name="Text 1"/>
          <p:cNvSpPr/>
          <p:nvPr/>
        </p:nvSpPr>
        <p:spPr>
          <a:xfrm>
            <a:off x="758309" y="4020979"/>
            <a:ext cx="2850713" cy="356235"/>
          </a:xfrm>
          <a:prstGeom prst="rect">
            <a:avLst/>
          </a:prstGeom>
          <a:noFill/>
          <a:ln/>
        </p:spPr>
        <p:txBody>
          <a:bodyPr wrap="none" lIns="0" tIns="0" rIns="0" bIns="0" rtlCol="0" anchor="t"/>
          <a:lstStyle/>
          <a:p>
            <a:pPr marL="0" indent="0">
              <a:lnSpc>
                <a:spcPts val="2800"/>
              </a:lnSpc>
              <a:buNone/>
            </a:pPr>
            <a:r>
              <a:rPr lang="en-US" sz="2200" dirty="0">
                <a:latin typeface="Times New Roman" panose="02020603050405020304" pitchFamily="18" charset="0"/>
                <a:ea typeface="Alexandria Semi Bold" pitchFamily="34" charset="-122"/>
                <a:cs typeface="Times New Roman" panose="02020603050405020304" pitchFamily="18" charset="0"/>
              </a:rPr>
              <a:t>Repositories</a:t>
            </a:r>
            <a:endParaRPr lang="en-US" sz="2200" dirty="0">
              <a:latin typeface="Times New Roman" panose="02020603050405020304" pitchFamily="18" charset="0"/>
              <a:cs typeface="Times New Roman" panose="02020603050405020304" pitchFamily="18" charset="0"/>
            </a:endParaRPr>
          </a:p>
        </p:txBody>
      </p:sp>
      <p:sp>
        <p:nvSpPr>
          <p:cNvPr id="4" name="Text 2"/>
          <p:cNvSpPr/>
          <p:nvPr/>
        </p:nvSpPr>
        <p:spPr>
          <a:xfrm>
            <a:off x="758309" y="4593788"/>
            <a:ext cx="4018359" cy="1040130"/>
          </a:xfrm>
          <a:prstGeom prst="rect">
            <a:avLst/>
          </a:prstGeom>
          <a:noFill/>
          <a:ln/>
        </p:spPr>
        <p:txBody>
          <a:bodyPr wrap="square" lIns="0" tIns="0" rIns="0" bIns="0" rtlCol="0" anchor="t"/>
          <a:lstStyle/>
          <a:p>
            <a:pPr marL="0" indent="0">
              <a:lnSpc>
                <a:spcPts val="2700"/>
              </a:lnSpc>
              <a:buNone/>
            </a:pPr>
            <a:r>
              <a:rPr lang="en-US" sz="1700" dirty="0">
                <a:latin typeface="Times New Roman" panose="02020603050405020304" pitchFamily="18" charset="0"/>
                <a:ea typeface="Sora Light" pitchFamily="34" charset="-122"/>
                <a:cs typeface="Times New Roman" panose="02020603050405020304" pitchFamily="18" charset="0"/>
              </a:rPr>
              <a:t>A repository is a directory that holds all the files and history of a project, managed by Git.</a:t>
            </a:r>
            <a:endParaRPr lang="en-US" sz="1700" dirty="0">
              <a:latin typeface="Times New Roman" panose="02020603050405020304" pitchFamily="18" charset="0"/>
              <a:cs typeface="Times New Roman" panose="02020603050405020304" pitchFamily="18" charset="0"/>
            </a:endParaRPr>
          </a:p>
        </p:txBody>
      </p:sp>
      <p:sp>
        <p:nvSpPr>
          <p:cNvPr id="5" name="Text 3"/>
          <p:cNvSpPr/>
          <p:nvPr/>
        </p:nvSpPr>
        <p:spPr>
          <a:xfrm>
            <a:off x="5312926" y="4020979"/>
            <a:ext cx="2850713" cy="356235"/>
          </a:xfrm>
          <a:prstGeom prst="rect">
            <a:avLst/>
          </a:prstGeom>
          <a:noFill/>
          <a:ln/>
        </p:spPr>
        <p:txBody>
          <a:bodyPr wrap="none" lIns="0" tIns="0" rIns="0" bIns="0" rtlCol="0" anchor="t"/>
          <a:lstStyle/>
          <a:p>
            <a:pPr marL="0" indent="0">
              <a:lnSpc>
                <a:spcPts val="2800"/>
              </a:lnSpc>
              <a:buNone/>
            </a:pPr>
            <a:r>
              <a:rPr lang="en-US" sz="2200" dirty="0">
                <a:latin typeface="Times New Roman" panose="02020603050405020304" pitchFamily="18" charset="0"/>
                <a:ea typeface="Alexandria Semi Bold" pitchFamily="34" charset="-122"/>
                <a:cs typeface="Times New Roman" panose="02020603050405020304" pitchFamily="18" charset="0"/>
              </a:rPr>
              <a:t>Commits</a:t>
            </a:r>
            <a:endParaRPr lang="en-US" sz="2200" dirty="0">
              <a:latin typeface="Times New Roman" panose="02020603050405020304" pitchFamily="18" charset="0"/>
              <a:cs typeface="Times New Roman" panose="02020603050405020304" pitchFamily="18" charset="0"/>
            </a:endParaRPr>
          </a:p>
        </p:txBody>
      </p:sp>
      <p:sp>
        <p:nvSpPr>
          <p:cNvPr id="6" name="Text 4"/>
          <p:cNvSpPr/>
          <p:nvPr/>
        </p:nvSpPr>
        <p:spPr>
          <a:xfrm>
            <a:off x="5312926" y="4593788"/>
            <a:ext cx="4018359" cy="1386840"/>
          </a:xfrm>
          <a:prstGeom prst="rect">
            <a:avLst/>
          </a:prstGeom>
          <a:noFill/>
          <a:ln/>
        </p:spPr>
        <p:txBody>
          <a:bodyPr wrap="square" lIns="0" tIns="0" rIns="0" bIns="0" rtlCol="0" anchor="t"/>
          <a:lstStyle/>
          <a:p>
            <a:pPr marL="0" indent="0">
              <a:lnSpc>
                <a:spcPts val="2700"/>
              </a:lnSpc>
              <a:buNone/>
            </a:pPr>
            <a:r>
              <a:rPr lang="en-US" sz="1700" dirty="0">
                <a:latin typeface="Times New Roman" panose="02020603050405020304" pitchFamily="18" charset="0"/>
                <a:ea typeface="Sora Light" pitchFamily="34" charset="-122"/>
                <a:cs typeface="Times New Roman" panose="02020603050405020304" pitchFamily="18" charset="0"/>
              </a:rPr>
              <a:t>A commit is a snapshot of the project at a specific point in time, recording changes and adding a message for context.</a:t>
            </a:r>
            <a:endParaRPr lang="en-US" sz="1700" dirty="0">
              <a:latin typeface="Times New Roman" panose="02020603050405020304" pitchFamily="18" charset="0"/>
              <a:cs typeface="Times New Roman" panose="02020603050405020304" pitchFamily="18" charset="0"/>
            </a:endParaRPr>
          </a:p>
        </p:txBody>
      </p:sp>
      <p:sp>
        <p:nvSpPr>
          <p:cNvPr id="7" name="Text 5"/>
          <p:cNvSpPr/>
          <p:nvPr/>
        </p:nvSpPr>
        <p:spPr>
          <a:xfrm>
            <a:off x="9867543" y="4020979"/>
            <a:ext cx="2850713" cy="356235"/>
          </a:xfrm>
          <a:prstGeom prst="rect">
            <a:avLst/>
          </a:prstGeom>
          <a:noFill/>
          <a:ln/>
        </p:spPr>
        <p:txBody>
          <a:bodyPr wrap="none" lIns="0" tIns="0" rIns="0" bIns="0" rtlCol="0" anchor="t"/>
          <a:lstStyle/>
          <a:p>
            <a:pPr marL="0" indent="0">
              <a:lnSpc>
                <a:spcPts val="2800"/>
              </a:lnSpc>
              <a:buNone/>
            </a:pPr>
            <a:r>
              <a:rPr lang="en-US" sz="2200" dirty="0">
                <a:latin typeface="Times New Roman" panose="02020603050405020304" pitchFamily="18" charset="0"/>
                <a:ea typeface="Alexandria Semi Bold" pitchFamily="34" charset="-122"/>
                <a:cs typeface="Times New Roman" panose="02020603050405020304" pitchFamily="18" charset="0"/>
              </a:rPr>
              <a:t>Branches</a:t>
            </a:r>
            <a:endParaRPr lang="en-US" sz="2200" dirty="0">
              <a:latin typeface="Times New Roman" panose="02020603050405020304" pitchFamily="18" charset="0"/>
              <a:cs typeface="Times New Roman" panose="02020603050405020304" pitchFamily="18" charset="0"/>
            </a:endParaRPr>
          </a:p>
        </p:txBody>
      </p:sp>
      <p:sp>
        <p:nvSpPr>
          <p:cNvPr id="8" name="Text 6"/>
          <p:cNvSpPr/>
          <p:nvPr/>
        </p:nvSpPr>
        <p:spPr>
          <a:xfrm>
            <a:off x="9867543" y="4593788"/>
            <a:ext cx="4018359" cy="1386840"/>
          </a:xfrm>
          <a:prstGeom prst="rect">
            <a:avLst/>
          </a:prstGeom>
          <a:noFill/>
          <a:ln/>
        </p:spPr>
        <p:txBody>
          <a:bodyPr wrap="square" lIns="0" tIns="0" rIns="0" bIns="0" rtlCol="0" anchor="t"/>
          <a:lstStyle/>
          <a:p>
            <a:pPr marL="0" indent="0">
              <a:lnSpc>
                <a:spcPts val="2700"/>
              </a:lnSpc>
              <a:buNone/>
            </a:pPr>
            <a:r>
              <a:rPr lang="en-US" sz="1700" dirty="0">
                <a:latin typeface="Times New Roman" panose="02020603050405020304" pitchFamily="18" charset="0"/>
                <a:ea typeface="Sora Light" pitchFamily="34" charset="-122"/>
                <a:cs typeface="Times New Roman" panose="02020603050405020304" pitchFamily="18" charset="0"/>
              </a:rPr>
              <a:t>Branches allow you to work on different features or versions of a project simultaneously, isolating changes until ready to merge.</a:t>
            </a:r>
            <a:endParaRPr 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49235" y="432554"/>
            <a:ext cx="11102340" cy="516255"/>
          </a:xfrm>
          <a:prstGeom prst="rect">
            <a:avLst/>
          </a:prstGeom>
          <a:noFill/>
          <a:ln/>
        </p:spPr>
        <p:txBody>
          <a:bodyPr wrap="none" lIns="0" tIns="0" rIns="0" bIns="0" rtlCol="0" anchor="t"/>
          <a:lstStyle/>
          <a:p>
            <a:pPr marL="0" indent="0">
              <a:lnSpc>
                <a:spcPts val="4050"/>
              </a:lnSpc>
              <a:buNone/>
            </a:pPr>
            <a:r>
              <a:rPr lang="en-US" sz="3250" dirty="0">
                <a:solidFill>
                  <a:srgbClr val="1F1E1E"/>
                </a:solidFill>
                <a:latin typeface="Times New Roman" panose="02020603050405020304" pitchFamily="18" charset="0"/>
                <a:ea typeface="Alexandria Semi Bold" pitchFamily="34" charset="-122"/>
                <a:cs typeface="Times New Roman" panose="02020603050405020304" pitchFamily="18" charset="0"/>
              </a:rPr>
              <a:t>Git Workflow: Cloning, Branching, Merging, and More</a:t>
            </a:r>
            <a:endParaRPr lang="en-US" sz="3250" dirty="0">
              <a:latin typeface="Times New Roman" panose="02020603050405020304" pitchFamily="18" charset="0"/>
              <a:cs typeface="Times New Roman" panose="02020603050405020304" pitchFamily="18" charset="0"/>
            </a:endParaRPr>
          </a:p>
        </p:txBody>
      </p:sp>
      <p:pic>
        <p:nvPicPr>
          <p:cNvPr id="3" name="Image 0" descr="preencoded.png"/>
          <p:cNvPicPr>
            <a:picLocks noChangeAspect="1"/>
          </p:cNvPicPr>
          <p:nvPr/>
        </p:nvPicPr>
        <p:blipFill>
          <a:blip r:embed="rId3"/>
          <a:stretch>
            <a:fillRect/>
          </a:stretch>
        </p:blipFill>
        <p:spPr>
          <a:xfrm>
            <a:off x="549235" y="1262658"/>
            <a:ext cx="3206353" cy="1981676"/>
          </a:xfrm>
          <a:prstGeom prst="rect">
            <a:avLst/>
          </a:prstGeom>
        </p:spPr>
      </p:pic>
      <p:sp>
        <p:nvSpPr>
          <p:cNvPr id="4" name="Text 1"/>
          <p:cNvSpPr/>
          <p:nvPr/>
        </p:nvSpPr>
        <p:spPr>
          <a:xfrm>
            <a:off x="549235" y="3440430"/>
            <a:ext cx="2065020" cy="258008"/>
          </a:xfrm>
          <a:prstGeom prst="rect">
            <a:avLst/>
          </a:prstGeom>
          <a:noFill/>
          <a:ln/>
        </p:spPr>
        <p:txBody>
          <a:bodyPr wrap="none" lIns="0" tIns="0" rIns="0" bIns="0" rtlCol="0" anchor="t"/>
          <a:lstStyle/>
          <a:p>
            <a:pPr marL="0" indent="0" algn="l">
              <a:lnSpc>
                <a:spcPts val="2000"/>
              </a:lnSpc>
              <a:buNone/>
            </a:pPr>
            <a:r>
              <a:rPr lang="en-US" sz="2000" b="1" dirty="0">
                <a:latin typeface="Times New Roman" panose="02020603050405020304" pitchFamily="18" charset="0"/>
                <a:ea typeface="Alexandria Semi Bold" pitchFamily="34" charset="-122"/>
                <a:cs typeface="Times New Roman" panose="02020603050405020304" pitchFamily="18" charset="0"/>
              </a:rPr>
              <a:t>Cloning</a:t>
            </a:r>
            <a:endParaRPr lang="en-US" sz="2000" b="1" dirty="0">
              <a:latin typeface="Times New Roman" panose="02020603050405020304" pitchFamily="18" charset="0"/>
              <a:cs typeface="Times New Roman" panose="02020603050405020304" pitchFamily="18" charset="0"/>
            </a:endParaRPr>
          </a:p>
        </p:txBody>
      </p:sp>
      <p:sp>
        <p:nvSpPr>
          <p:cNvPr id="5" name="Text 2"/>
          <p:cNvSpPr/>
          <p:nvPr/>
        </p:nvSpPr>
        <p:spPr>
          <a:xfrm>
            <a:off x="549235" y="3792498"/>
            <a:ext cx="3206353" cy="501968"/>
          </a:xfrm>
          <a:prstGeom prst="rect">
            <a:avLst/>
          </a:prstGeom>
          <a:noFill/>
          <a:ln/>
        </p:spPr>
        <p:txBody>
          <a:bodyPr wrap="square" lIns="0" tIns="0" rIns="0" bIns="0" rtlCol="0" anchor="t"/>
          <a:lstStyle/>
          <a:p>
            <a:pPr marL="0" indent="0" algn="l">
              <a:lnSpc>
                <a:spcPts val="1950"/>
              </a:lnSpc>
              <a:buNone/>
            </a:pPr>
            <a:r>
              <a:rPr lang="en-US" dirty="0">
                <a:latin typeface="Times New Roman" panose="02020603050405020304" pitchFamily="18" charset="0"/>
                <a:ea typeface="Sora Light" pitchFamily="34" charset="-122"/>
                <a:cs typeface="Times New Roman" panose="02020603050405020304" pitchFamily="18" charset="0"/>
              </a:rPr>
              <a:t>Create a local copy of a remote repository.</a:t>
            </a:r>
            <a:endParaRPr lang="en-US" dirty="0">
              <a:latin typeface="Times New Roman" panose="02020603050405020304" pitchFamily="18" charset="0"/>
              <a:cs typeface="Times New Roman" panose="02020603050405020304" pitchFamily="18" charset="0"/>
            </a:endParaRPr>
          </a:p>
        </p:txBody>
      </p:sp>
      <p:pic>
        <p:nvPicPr>
          <p:cNvPr id="6" name="Image 1" descr="preencoded.png"/>
          <p:cNvPicPr>
            <a:picLocks noChangeAspect="1"/>
          </p:cNvPicPr>
          <p:nvPr/>
        </p:nvPicPr>
        <p:blipFill>
          <a:blip r:embed="rId4"/>
          <a:stretch>
            <a:fillRect/>
          </a:stretch>
        </p:blipFill>
        <p:spPr>
          <a:xfrm>
            <a:off x="3990975" y="1262658"/>
            <a:ext cx="3206472" cy="1981676"/>
          </a:xfrm>
          <a:prstGeom prst="rect">
            <a:avLst/>
          </a:prstGeom>
        </p:spPr>
      </p:pic>
      <p:sp>
        <p:nvSpPr>
          <p:cNvPr id="7" name="Text 3"/>
          <p:cNvSpPr/>
          <p:nvPr/>
        </p:nvSpPr>
        <p:spPr>
          <a:xfrm>
            <a:off x="3990975" y="3440430"/>
            <a:ext cx="2065020" cy="258008"/>
          </a:xfrm>
          <a:prstGeom prst="rect">
            <a:avLst/>
          </a:prstGeom>
          <a:noFill/>
          <a:ln/>
        </p:spPr>
        <p:txBody>
          <a:bodyPr wrap="none" lIns="0" tIns="0" rIns="0" bIns="0" rtlCol="0" anchor="t"/>
          <a:lstStyle/>
          <a:p>
            <a:pPr marL="0" indent="0" algn="l">
              <a:lnSpc>
                <a:spcPts val="2000"/>
              </a:lnSpc>
              <a:buNone/>
            </a:pPr>
            <a:r>
              <a:rPr lang="en-US" sz="2000" b="1" dirty="0">
                <a:latin typeface="Times New Roman" panose="02020603050405020304" pitchFamily="18" charset="0"/>
                <a:ea typeface="Alexandria Semi Bold" pitchFamily="34" charset="-122"/>
                <a:cs typeface="Times New Roman" panose="02020603050405020304" pitchFamily="18" charset="0"/>
              </a:rPr>
              <a:t>Branching</a:t>
            </a:r>
            <a:endParaRPr lang="en-US" sz="2000" b="1" dirty="0">
              <a:latin typeface="Times New Roman" panose="02020603050405020304" pitchFamily="18" charset="0"/>
              <a:cs typeface="Times New Roman" panose="02020603050405020304" pitchFamily="18" charset="0"/>
            </a:endParaRPr>
          </a:p>
        </p:txBody>
      </p:sp>
      <p:sp>
        <p:nvSpPr>
          <p:cNvPr id="8" name="Text 4"/>
          <p:cNvSpPr/>
          <p:nvPr/>
        </p:nvSpPr>
        <p:spPr>
          <a:xfrm>
            <a:off x="3990975" y="3792498"/>
            <a:ext cx="3206472" cy="501968"/>
          </a:xfrm>
          <a:prstGeom prst="rect">
            <a:avLst/>
          </a:prstGeom>
          <a:noFill/>
          <a:ln/>
        </p:spPr>
        <p:txBody>
          <a:bodyPr wrap="square" lIns="0" tIns="0" rIns="0" bIns="0" rtlCol="0" anchor="t"/>
          <a:lstStyle/>
          <a:p>
            <a:pPr marL="0" indent="0" algn="l">
              <a:lnSpc>
                <a:spcPts val="1950"/>
              </a:lnSpc>
              <a:buNone/>
            </a:pPr>
            <a:r>
              <a:rPr lang="en-US" dirty="0">
                <a:latin typeface="Times New Roman" panose="02020603050405020304" pitchFamily="18" charset="0"/>
                <a:ea typeface="Sora Light" pitchFamily="34" charset="-122"/>
                <a:cs typeface="Times New Roman" panose="02020603050405020304" pitchFamily="18" charset="0"/>
              </a:rPr>
              <a:t>Create a new branch for each feature or bug fix to isolate changes.</a:t>
            </a:r>
            <a:endParaRPr lang="en-US" dirty="0">
              <a:latin typeface="Times New Roman" panose="02020603050405020304" pitchFamily="18" charset="0"/>
              <a:cs typeface="Times New Roman" panose="02020603050405020304" pitchFamily="18" charset="0"/>
            </a:endParaRPr>
          </a:p>
        </p:txBody>
      </p:sp>
      <p:pic>
        <p:nvPicPr>
          <p:cNvPr id="9" name="Image 2" descr="preencoded.png"/>
          <p:cNvPicPr>
            <a:picLocks noChangeAspect="1"/>
          </p:cNvPicPr>
          <p:nvPr/>
        </p:nvPicPr>
        <p:blipFill>
          <a:blip r:embed="rId5"/>
          <a:stretch>
            <a:fillRect/>
          </a:stretch>
        </p:blipFill>
        <p:spPr>
          <a:xfrm>
            <a:off x="7432834" y="1262658"/>
            <a:ext cx="3206472" cy="1981676"/>
          </a:xfrm>
          <a:prstGeom prst="rect">
            <a:avLst/>
          </a:prstGeom>
        </p:spPr>
      </p:pic>
      <p:sp>
        <p:nvSpPr>
          <p:cNvPr id="10" name="Text 5"/>
          <p:cNvSpPr/>
          <p:nvPr/>
        </p:nvSpPr>
        <p:spPr>
          <a:xfrm>
            <a:off x="7432834" y="3440430"/>
            <a:ext cx="2065020" cy="258008"/>
          </a:xfrm>
          <a:prstGeom prst="rect">
            <a:avLst/>
          </a:prstGeom>
          <a:noFill/>
          <a:ln/>
        </p:spPr>
        <p:txBody>
          <a:bodyPr wrap="none" lIns="0" tIns="0" rIns="0" bIns="0" rtlCol="0" anchor="t"/>
          <a:lstStyle/>
          <a:p>
            <a:pPr marL="0" indent="0" algn="l">
              <a:lnSpc>
                <a:spcPts val="2000"/>
              </a:lnSpc>
              <a:buNone/>
            </a:pPr>
            <a:r>
              <a:rPr lang="en-US" sz="2000" b="1" dirty="0">
                <a:latin typeface="Times New Roman" panose="02020603050405020304" pitchFamily="18" charset="0"/>
                <a:ea typeface="Alexandria Semi Bold" pitchFamily="34" charset="-122"/>
                <a:cs typeface="Times New Roman" panose="02020603050405020304" pitchFamily="18" charset="0"/>
              </a:rPr>
              <a:t>Committing</a:t>
            </a:r>
            <a:endParaRPr lang="en-US" sz="2000" b="1" dirty="0">
              <a:latin typeface="Times New Roman" panose="02020603050405020304" pitchFamily="18" charset="0"/>
              <a:cs typeface="Times New Roman" panose="02020603050405020304" pitchFamily="18" charset="0"/>
            </a:endParaRPr>
          </a:p>
        </p:txBody>
      </p:sp>
      <p:sp>
        <p:nvSpPr>
          <p:cNvPr id="11" name="Text 6"/>
          <p:cNvSpPr/>
          <p:nvPr/>
        </p:nvSpPr>
        <p:spPr>
          <a:xfrm>
            <a:off x="7432834" y="3792498"/>
            <a:ext cx="3206472" cy="501968"/>
          </a:xfrm>
          <a:prstGeom prst="rect">
            <a:avLst/>
          </a:prstGeom>
          <a:noFill/>
          <a:ln/>
        </p:spPr>
        <p:txBody>
          <a:bodyPr wrap="square" lIns="0" tIns="0" rIns="0" bIns="0" rtlCol="0" anchor="t"/>
          <a:lstStyle/>
          <a:p>
            <a:pPr marL="0" indent="0" algn="l">
              <a:lnSpc>
                <a:spcPts val="1950"/>
              </a:lnSpc>
              <a:buNone/>
            </a:pPr>
            <a:r>
              <a:rPr lang="en-US" dirty="0">
                <a:latin typeface="Times New Roman" panose="02020603050405020304" pitchFamily="18" charset="0"/>
                <a:ea typeface="Sora Light" pitchFamily="34" charset="-122"/>
                <a:cs typeface="Times New Roman" panose="02020603050405020304" pitchFamily="18" charset="0"/>
              </a:rPr>
              <a:t>Save your changes with a descriptive message.</a:t>
            </a:r>
            <a:endParaRPr lang="en-US" dirty="0">
              <a:latin typeface="Times New Roman" panose="02020603050405020304" pitchFamily="18" charset="0"/>
              <a:cs typeface="Times New Roman" panose="02020603050405020304" pitchFamily="18" charset="0"/>
            </a:endParaRPr>
          </a:p>
        </p:txBody>
      </p:sp>
      <p:pic>
        <p:nvPicPr>
          <p:cNvPr id="12" name="Image 3" descr="preencoded.png"/>
          <p:cNvPicPr>
            <a:picLocks noChangeAspect="1"/>
          </p:cNvPicPr>
          <p:nvPr/>
        </p:nvPicPr>
        <p:blipFill>
          <a:blip r:embed="rId6"/>
          <a:stretch>
            <a:fillRect/>
          </a:stretch>
        </p:blipFill>
        <p:spPr>
          <a:xfrm>
            <a:off x="10874693" y="1262658"/>
            <a:ext cx="3206472" cy="1981676"/>
          </a:xfrm>
          <a:prstGeom prst="rect">
            <a:avLst/>
          </a:prstGeom>
        </p:spPr>
      </p:pic>
      <p:sp>
        <p:nvSpPr>
          <p:cNvPr id="13" name="Text 7"/>
          <p:cNvSpPr/>
          <p:nvPr/>
        </p:nvSpPr>
        <p:spPr>
          <a:xfrm>
            <a:off x="10874693" y="3440430"/>
            <a:ext cx="2065020" cy="258008"/>
          </a:xfrm>
          <a:prstGeom prst="rect">
            <a:avLst/>
          </a:prstGeom>
          <a:noFill/>
          <a:ln/>
        </p:spPr>
        <p:txBody>
          <a:bodyPr wrap="none" lIns="0" tIns="0" rIns="0" bIns="0" rtlCol="0" anchor="t"/>
          <a:lstStyle/>
          <a:p>
            <a:pPr marL="0" indent="0" algn="l">
              <a:lnSpc>
                <a:spcPts val="2000"/>
              </a:lnSpc>
              <a:buNone/>
            </a:pPr>
            <a:r>
              <a:rPr lang="en-US" sz="2000" b="1" dirty="0">
                <a:latin typeface="Times New Roman" panose="02020603050405020304" pitchFamily="18" charset="0"/>
                <a:ea typeface="Alexandria Semi Bold" pitchFamily="34" charset="-122"/>
                <a:cs typeface="Times New Roman" panose="02020603050405020304" pitchFamily="18" charset="0"/>
              </a:rPr>
              <a:t>Merging</a:t>
            </a:r>
            <a:endParaRPr lang="en-US" sz="2000" b="1" dirty="0">
              <a:latin typeface="Times New Roman" panose="02020603050405020304" pitchFamily="18" charset="0"/>
              <a:cs typeface="Times New Roman" panose="02020603050405020304" pitchFamily="18" charset="0"/>
            </a:endParaRPr>
          </a:p>
        </p:txBody>
      </p:sp>
      <p:sp>
        <p:nvSpPr>
          <p:cNvPr id="14" name="Text 8"/>
          <p:cNvSpPr/>
          <p:nvPr/>
        </p:nvSpPr>
        <p:spPr>
          <a:xfrm>
            <a:off x="10874693" y="3792498"/>
            <a:ext cx="3206472" cy="501968"/>
          </a:xfrm>
          <a:prstGeom prst="rect">
            <a:avLst/>
          </a:prstGeom>
          <a:noFill/>
          <a:ln/>
        </p:spPr>
        <p:txBody>
          <a:bodyPr wrap="square" lIns="0" tIns="0" rIns="0" bIns="0" rtlCol="0" anchor="t"/>
          <a:lstStyle/>
          <a:p>
            <a:pPr marL="0" indent="0" algn="l">
              <a:lnSpc>
                <a:spcPts val="1950"/>
              </a:lnSpc>
              <a:buNone/>
            </a:pPr>
            <a:r>
              <a:rPr lang="en-US" dirty="0">
                <a:latin typeface="Times New Roman" panose="02020603050405020304" pitchFamily="18" charset="0"/>
                <a:ea typeface="Sora Light" pitchFamily="34" charset="-122"/>
                <a:cs typeface="Times New Roman" panose="02020603050405020304" pitchFamily="18" charset="0"/>
              </a:rPr>
              <a:t>Combine changes from one branch into another.</a:t>
            </a:r>
            <a:endParaRPr lang="en-US" dirty="0">
              <a:latin typeface="Times New Roman" panose="02020603050405020304" pitchFamily="18" charset="0"/>
              <a:cs typeface="Times New Roman" panose="02020603050405020304" pitchFamily="18" charset="0"/>
            </a:endParaRPr>
          </a:p>
        </p:txBody>
      </p:sp>
      <p:pic>
        <p:nvPicPr>
          <p:cNvPr id="15" name="Image 4" descr="preencoded.png"/>
          <p:cNvPicPr>
            <a:picLocks noChangeAspect="1"/>
          </p:cNvPicPr>
          <p:nvPr/>
        </p:nvPicPr>
        <p:blipFill>
          <a:blip r:embed="rId7"/>
          <a:stretch>
            <a:fillRect/>
          </a:stretch>
        </p:blipFill>
        <p:spPr>
          <a:xfrm>
            <a:off x="549235" y="4765238"/>
            <a:ext cx="3206353" cy="1981676"/>
          </a:xfrm>
          <a:prstGeom prst="rect">
            <a:avLst/>
          </a:prstGeom>
        </p:spPr>
      </p:pic>
      <p:sp>
        <p:nvSpPr>
          <p:cNvPr id="16" name="Text 9"/>
          <p:cNvSpPr/>
          <p:nvPr/>
        </p:nvSpPr>
        <p:spPr>
          <a:xfrm>
            <a:off x="549235" y="6943011"/>
            <a:ext cx="2065020" cy="258008"/>
          </a:xfrm>
          <a:prstGeom prst="rect">
            <a:avLst/>
          </a:prstGeom>
          <a:noFill/>
          <a:ln/>
        </p:spPr>
        <p:txBody>
          <a:bodyPr wrap="none" lIns="0" tIns="0" rIns="0" bIns="0" rtlCol="0" anchor="t"/>
          <a:lstStyle/>
          <a:p>
            <a:pPr marL="0" indent="0" algn="l">
              <a:lnSpc>
                <a:spcPts val="2000"/>
              </a:lnSpc>
              <a:buNone/>
            </a:pPr>
            <a:r>
              <a:rPr lang="en-US" sz="2000" b="1" dirty="0">
                <a:latin typeface="Times New Roman" panose="02020603050405020304" pitchFamily="18" charset="0"/>
                <a:ea typeface="Alexandria Semi Bold" pitchFamily="34" charset="-122"/>
                <a:cs typeface="Times New Roman" panose="02020603050405020304" pitchFamily="18" charset="0"/>
              </a:rPr>
              <a:t>Pushing</a:t>
            </a:r>
            <a:endParaRPr lang="en-US" sz="2000" b="1" dirty="0">
              <a:latin typeface="Times New Roman" panose="02020603050405020304" pitchFamily="18" charset="0"/>
              <a:cs typeface="Times New Roman" panose="02020603050405020304" pitchFamily="18" charset="0"/>
            </a:endParaRPr>
          </a:p>
        </p:txBody>
      </p:sp>
      <p:sp>
        <p:nvSpPr>
          <p:cNvPr id="17" name="Text 10"/>
          <p:cNvSpPr/>
          <p:nvPr/>
        </p:nvSpPr>
        <p:spPr>
          <a:xfrm>
            <a:off x="549235" y="7295078"/>
            <a:ext cx="3206353" cy="501968"/>
          </a:xfrm>
          <a:prstGeom prst="rect">
            <a:avLst/>
          </a:prstGeom>
          <a:noFill/>
          <a:ln/>
        </p:spPr>
        <p:txBody>
          <a:bodyPr wrap="square" lIns="0" tIns="0" rIns="0" bIns="0" rtlCol="0" anchor="t"/>
          <a:lstStyle/>
          <a:p>
            <a:pPr marL="0" indent="0" algn="l">
              <a:lnSpc>
                <a:spcPts val="1950"/>
              </a:lnSpc>
              <a:buNone/>
            </a:pPr>
            <a:r>
              <a:rPr lang="en-US" dirty="0">
                <a:latin typeface="Times New Roman" panose="02020603050405020304" pitchFamily="18" charset="0"/>
                <a:ea typeface="Sora Light" pitchFamily="34" charset="-122"/>
                <a:cs typeface="Times New Roman" panose="02020603050405020304" pitchFamily="18" charset="0"/>
              </a:rPr>
              <a:t>Upload your local commits to the remote repository for sharing.</a:t>
            </a:r>
            <a:endParaRPr lang="en-US" dirty="0">
              <a:latin typeface="Times New Roman" panose="02020603050405020304" pitchFamily="18" charset="0"/>
              <a:cs typeface="Times New Roman" panose="02020603050405020304" pitchFamily="18" charset="0"/>
            </a:endParaRPr>
          </a:p>
        </p:txBody>
      </p:sp>
      <p:pic>
        <p:nvPicPr>
          <p:cNvPr id="18" name="Image 5" descr="preencoded.png"/>
          <p:cNvPicPr>
            <a:picLocks noChangeAspect="1"/>
          </p:cNvPicPr>
          <p:nvPr/>
        </p:nvPicPr>
        <p:blipFill>
          <a:blip r:embed="rId8"/>
          <a:stretch>
            <a:fillRect/>
          </a:stretch>
        </p:blipFill>
        <p:spPr>
          <a:xfrm>
            <a:off x="3990975" y="4765238"/>
            <a:ext cx="3206472" cy="1981676"/>
          </a:xfrm>
          <a:prstGeom prst="rect">
            <a:avLst/>
          </a:prstGeom>
        </p:spPr>
      </p:pic>
      <p:sp>
        <p:nvSpPr>
          <p:cNvPr id="19" name="Text 11"/>
          <p:cNvSpPr/>
          <p:nvPr/>
        </p:nvSpPr>
        <p:spPr>
          <a:xfrm>
            <a:off x="3990975" y="6943011"/>
            <a:ext cx="2065020" cy="258008"/>
          </a:xfrm>
          <a:prstGeom prst="rect">
            <a:avLst/>
          </a:prstGeom>
          <a:noFill/>
          <a:ln/>
        </p:spPr>
        <p:txBody>
          <a:bodyPr wrap="none" lIns="0" tIns="0" rIns="0" bIns="0" rtlCol="0" anchor="t"/>
          <a:lstStyle/>
          <a:p>
            <a:pPr marL="0" indent="0" algn="l">
              <a:lnSpc>
                <a:spcPts val="2000"/>
              </a:lnSpc>
              <a:buNone/>
            </a:pPr>
            <a:r>
              <a:rPr lang="en-US" sz="2000" b="1" dirty="0">
                <a:latin typeface="Times New Roman" panose="02020603050405020304" pitchFamily="18" charset="0"/>
                <a:ea typeface="Alexandria Semi Bold" pitchFamily="34" charset="-122"/>
                <a:cs typeface="Times New Roman" panose="02020603050405020304" pitchFamily="18" charset="0"/>
              </a:rPr>
              <a:t>Pulling</a:t>
            </a:r>
            <a:endParaRPr lang="en-US" sz="2000" b="1" dirty="0">
              <a:latin typeface="Times New Roman" panose="02020603050405020304" pitchFamily="18" charset="0"/>
              <a:cs typeface="Times New Roman" panose="02020603050405020304" pitchFamily="18" charset="0"/>
            </a:endParaRPr>
          </a:p>
        </p:txBody>
      </p:sp>
      <p:sp>
        <p:nvSpPr>
          <p:cNvPr id="20" name="Text 12"/>
          <p:cNvSpPr/>
          <p:nvPr/>
        </p:nvSpPr>
        <p:spPr>
          <a:xfrm>
            <a:off x="3990975" y="7295078"/>
            <a:ext cx="3206472" cy="501968"/>
          </a:xfrm>
          <a:prstGeom prst="rect">
            <a:avLst/>
          </a:prstGeom>
          <a:noFill/>
          <a:ln/>
        </p:spPr>
        <p:txBody>
          <a:bodyPr wrap="square" lIns="0" tIns="0" rIns="0" bIns="0" rtlCol="0" anchor="t"/>
          <a:lstStyle/>
          <a:p>
            <a:pPr marL="0" indent="0" algn="l">
              <a:lnSpc>
                <a:spcPts val="1950"/>
              </a:lnSpc>
              <a:buNone/>
            </a:pPr>
            <a:r>
              <a:rPr lang="en-US" dirty="0">
                <a:latin typeface="Times New Roman" panose="02020603050405020304" pitchFamily="18" charset="0"/>
                <a:ea typeface="Sora Light" pitchFamily="34" charset="-122"/>
                <a:cs typeface="Times New Roman" panose="02020603050405020304" pitchFamily="18" charset="0"/>
              </a:rPr>
              <a:t>Download the latest changes from the remote repository.</a:t>
            </a:r>
            <a:endParaRPr lang="en-US" dirty="0">
              <a:latin typeface="Times New Roman" panose="02020603050405020304" pitchFamily="18" charset="0"/>
              <a:cs typeface="Times New Roman" panose="02020603050405020304" pitchFamily="18" charset="0"/>
            </a:endParaRPr>
          </a:p>
        </p:txBody>
      </p:sp>
      <p:pic>
        <p:nvPicPr>
          <p:cNvPr id="21" name="Image 6" descr="preencoded.png"/>
          <p:cNvPicPr>
            <a:picLocks noChangeAspect="1"/>
          </p:cNvPicPr>
          <p:nvPr/>
        </p:nvPicPr>
        <p:blipFill>
          <a:blip r:embed="rId9"/>
          <a:stretch>
            <a:fillRect/>
          </a:stretch>
        </p:blipFill>
        <p:spPr>
          <a:xfrm>
            <a:off x="7432834" y="4765238"/>
            <a:ext cx="3206472" cy="1981676"/>
          </a:xfrm>
          <a:prstGeom prst="rect">
            <a:avLst/>
          </a:prstGeom>
        </p:spPr>
      </p:pic>
      <p:sp>
        <p:nvSpPr>
          <p:cNvPr id="22" name="Text 13"/>
          <p:cNvSpPr/>
          <p:nvPr/>
        </p:nvSpPr>
        <p:spPr>
          <a:xfrm>
            <a:off x="7432834" y="6943011"/>
            <a:ext cx="2065020" cy="258008"/>
          </a:xfrm>
          <a:prstGeom prst="rect">
            <a:avLst/>
          </a:prstGeom>
          <a:noFill/>
          <a:ln/>
        </p:spPr>
        <p:txBody>
          <a:bodyPr wrap="none" lIns="0" tIns="0" rIns="0" bIns="0" rtlCol="0" anchor="t"/>
          <a:lstStyle/>
          <a:p>
            <a:pPr marL="0" indent="0" algn="l">
              <a:lnSpc>
                <a:spcPts val="2000"/>
              </a:lnSpc>
              <a:buNone/>
            </a:pPr>
            <a:r>
              <a:rPr lang="en-US" sz="2000" b="1" dirty="0">
                <a:latin typeface="Times New Roman" panose="02020603050405020304" pitchFamily="18" charset="0"/>
                <a:ea typeface="Alexandria Semi Bold" pitchFamily="34" charset="-122"/>
                <a:cs typeface="Times New Roman" panose="02020603050405020304" pitchFamily="18" charset="0"/>
              </a:rPr>
              <a:t>Fetching</a:t>
            </a:r>
            <a:endParaRPr lang="en-US" sz="2000" b="1" dirty="0">
              <a:latin typeface="Times New Roman" panose="02020603050405020304" pitchFamily="18" charset="0"/>
              <a:cs typeface="Times New Roman" panose="02020603050405020304" pitchFamily="18" charset="0"/>
            </a:endParaRPr>
          </a:p>
        </p:txBody>
      </p:sp>
      <p:sp>
        <p:nvSpPr>
          <p:cNvPr id="23" name="Text 14"/>
          <p:cNvSpPr/>
          <p:nvPr/>
        </p:nvSpPr>
        <p:spPr>
          <a:xfrm>
            <a:off x="7432834" y="7295078"/>
            <a:ext cx="3206472" cy="501968"/>
          </a:xfrm>
          <a:prstGeom prst="rect">
            <a:avLst/>
          </a:prstGeom>
          <a:noFill/>
          <a:ln/>
        </p:spPr>
        <p:txBody>
          <a:bodyPr wrap="square" lIns="0" tIns="0" rIns="0" bIns="0" rtlCol="0" anchor="t"/>
          <a:lstStyle/>
          <a:p>
            <a:pPr marL="0" indent="0" algn="l">
              <a:lnSpc>
                <a:spcPts val="1950"/>
              </a:lnSpc>
              <a:buNone/>
            </a:pPr>
            <a:r>
              <a:rPr lang="en-US" dirty="0">
                <a:latin typeface="Times New Roman" panose="02020603050405020304" pitchFamily="18" charset="0"/>
                <a:ea typeface="Sora Light" pitchFamily="34" charset="-122"/>
                <a:cs typeface="Times New Roman" panose="02020603050405020304" pitchFamily="18" charset="0"/>
              </a:rPr>
              <a:t>Download the latest changes from the remote repository without merging.</a:t>
            </a:r>
            <a:endParaRPr lang="en-US" dirty="0">
              <a:latin typeface="Times New Roman" panose="02020603050405020304" pitchFamily="18" charset="0"/>
              <a:cs typeface="Times New Roman" panose="02020603050405020304" pitchFamily="18" charset="0"/>
            </a:endParaRPr>
          </a:p>
        </p:txBody>
      </p:sp>
      <p:pic>
        <p:nvPicPr>
          <p:cNvPr id="24" name="Image 7" descr="preencoded.png"/>
          <p:cNvPicPr>
            <a:picLocks noChangeAspect="1"/>
          </p:cNvPicPr>
          <p:nvPr/>
        </p:nvPicPr>
        <p:blipFill>
          <a:blip r:embed="rId10"/>
          <a:stretch>
            <a:fillRect/>
          </a:stretch>
        </p:blipFill>
        <p:spPr>
          <a:xfrm>
            <a:off x="10874693" y="4765238"/>
            <a:ext cx="3206472" cy="1981676"/>
          </a:xfrm>
          <a:prstGeom prst="rect">
            <a:avLst/>
          </a:prstGeom>
        </p:spPr>
      </p:pic>
      <p:sp>
        <p:nvSpPr>
          <p:cNvPr id="25" name="Text 15"/>
          <p:cNvSpPr/>
          <p:nvPr/>
        </p:nvSpPr>
        <p:spPr>
          <a:xfrm>
            <a:off x="10874693" y="6943011"/>
            <a:ext cx="2065020" cy="258008"/>
          </a:xfrm>
          <a:prstGeom prst="rect">
            <a:avLst/>
          </a:prstGeom>
          <a:noFill/>
          <a:ln/>
        </p:spPr>
        <p:txBody>
          <a:bodyPr wrap="none" lIns="0" tIns="0" rIns="0" bIns="0" rtlCol="0" anchor="t"/>
          <a:lstStyle/>
          <a:p>
            <a:pPr marL="0" indent="0" algn="l">
              <a:lnSpc>
                <a:spcPts val="2000"/>
              </a:lnSpc>
              <a:buNone/>
            </a:pPr>
            <a:r>
              <a:rPr lang="en-US" sz="2000" b="1" dirty="0">
                <a:latin typeface="Times New Roman" panose="02020603050405020304" pitchFamily="18" charset="0"/>
                <a:ea typeface="Alexandria Semi Bold" pitchFamily="34" charset="-122"/>
                <a:cs typeface="Times New Roman" panose="02020603050405020304" pitchFamily="18" charset="0"/>
              </a:rPr>
              <a:t>Stashing</a:t>
            </a:r>
            <a:endParaRPr lang="en-US" sz="2000" b="1" dirty="0">
              <a:latin typeface="Times New Roman" panose="02020603050405020304" pitchFamily="18" charset="0"/>
              <a:cs typeface="Times New Roman" panose="02020603050405020304" pitchFamily="18" charset="0"/>
            </a:endParaRPr>
          </a:p>
        </p:txBody>
      </p:sp>
      <p:sp>
        <p:nvSpPr>
          <p:cNvPr id="26" name="Text 16"/>
          <p:cNvSpPr/>
          <p:nvPr/>
        </p:nvSpPr>
        <p:spPr>
          <a:xfrm>
            <a:off x="10874693" y="7295078"/>
            <a:ext cx="3206472" cy="501968"/>
          </a:xfrm>
          <a:prstGeom prst="rect">
            <a:avLst/>
          </a:prstGeom>
          <a:noFill/>
          <a:ln/>
        </p:spPr>
        <p:txBody>
          <a:bodyPr wrap="square" lIns="0" tIns="0" rIns="0" bIns="0" rtlCol="0" anchor="t"/>
          <a:lstStyle/>
          <a:p>
            <a:pPr marL="0" indent="0" algn="l">
              <a:lnSpc>
                <a:spcPts val="1950"/>
              </a:lnSpc>
              <a:buNone/>
            </a:pPr>
            <a:r>
              <a:rPr lang="en-US" dirty="0">
                <a:latin typeface="Times New Roman" panose="02020603050405020304" pitchFamily="18" charset="0"/>
                <a:ea typeface="Sora Light" pitchFamily="34" charset="-122"/>
                <a:cs typeface="Times New Roman" panose="02020603050405020304" pitchFamily="18" charset="0"/>
              </a:rPr>
              <a:t>Temporarily set aside uncommitted changes when switching tasks.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40663" y="550307"/>
            <a:ext cx="5153144" cy="508040"/>
          </a:xfrm>
          <a:prstGeom prst="rect">
            <a:avLst/>
          </a:prstGeom>
          <a:noFill/>
          <a:ln/>
        </p:spPr>
        <p:txBody>
          <a:bodyPr wrap="none" lIns="0" tIns="0" rIns="0" bIns="0" rtlCol="0" anchor="t"/>
          <a:lstStyle/>
          <a:p>
            <a:pPr marL="0" indent="0">
              <a:lnSpc>
                <a:spcPts val="4000"/>
              </a:lnSpc>
              <a:buNone/>
            </a:pPr>
            <a:r>
              <a:rPr lang="en-US" sz="3200" dirty="0">
                <a:solidFill>
                  <a:srgbClr val="1F1E1E"/>
                </a:solidFill>
                <a:latin typeface="Times New Roman" panose="02020603050405020304" pitchFamily="18" charset="0"/>
                <a:ea typeface="Alexandria Semi Bold" pitchFamily="34" charset="-122"/>
                <a:cs typeface="Times New Roman" panose="02020603050405020304" pitchFamily="18" charset="0"/>
              </a:rPr>
              <a:t>Resolving Conflicts in Git</a:t>
            </a:r>
            <a:endParaRPr lang="en-US" sz="3200" dirty="0">
              <a:latin typeface="Times New Roman" panose="02020603050405020304" pitchFamily="18" charset="0"/>
              <a:cs typeface="Times New Roman" panose="02020603050405020304" pitchFamily="18" charset="0"/>
            </a:endParaRPr>
          </a:p>
        </p:txBody>
      </p:sp>
      <p:sp>
        <p:nvSpPr>
          <p:cNvPr id="3" name="Shape 1"/>
          <p:cNvSpPr/>
          <p:nvPr/>
        </p:nvSpPr>
        <p:spPr>
          <a:xfrm>
            <a:off x="540663" y="1367195"/>
            <a:ext cx="1693545" cy="1149548"/>
          </a:xfrm>
          <a:prstGeom prst="roundRect">
            <a:avLst>
              <a:gd name="adj" fmla="val 5644"/>
            </a:avLst>
          </a:prstGeom>
          <a:solidFill>
            <a:srgbClr val="D5DCF6"/>
          </a:solidFill>
          <a:ln w="7620">
            <a:solidFill>
              <a:srgbClr val="BBC2DC"/>
            </a:solidFill>
            <a:prstDash val="solid"/>
          </a:ln>
        </p:spPr>
      </p:sp>
      <p:sp>
        <p:nvSpPr>
          <p:cNvPr id="4" name="Text 2"/>
          <p:cNvSpPr/>
          <p:nvPr/>
        </p:nvSpPr>
        <p:spPr>
          <a:xfrm>
            <a:off x="702707" y="1787485"/>
            <a:ext cx="75962" cy="308967"/>
          </a:xfrm>
          <a:prstGeom prst="rect">
            <a:avLst/>
          </a:prstGeom>
          <a:noFill/>
          <a:ln/>
        </p:spPr>
        <p:txBody>
          <a:bodyPr wrap="none" lIns="0" tIns="0" rIns="0" bIns="0" rtlCol="0" anchor="t"/>
          <a:lstStyle/>
          <a:p>
            <a:pPr marL="0" indent="0" algn="ctr">
              <a:lnSpc>
                <a:spcPts val="2400"/>
              </a:lnSpc>
              <a:buNone/>
            </a:pPr>
            <a:r>
              <a:rPr lang="en-US" sz="1500" dirty="0">
                <a:solidFill>
                  <a:srgbClr val="3B3535"/>
                </a:solidFill>
                <a:latin typeface="Times New Roman" panose="02020603050405020304" pitchFamily="18" charset="0"/>
                <a:ea typeface="Alexandria Semi Bold" pitchFamily="34" charset="-122"/>
                <a:cs typeface="Times New Roman" panose="02020603050405020304" pitchFamily="18" charset="0"/>
              </a:rPr>
              <a:t>1</a:t>
            </a:r>
            <a:endParaRPr lang="en-US" sz="1500" dirty="0">
              <a:latin typeface="Times New Roman" panose="02020603050405020304" pitchFamily="18" charset="0"/>
              <a:cs typeface="Times New Roman" panose="02020603050405020304" pitchFamily="18" charset="0"/>
            </a:endParaRPr>
          </a:p>
        </p:txBody>
      </p:sp>
      <p:sp>
        <p:nvSpPr>
          <p:cNvPr id="5" name="Text 3"/>
          <p:cNvSpPr/>
          <p:nvPr/>
        </p:nvSpPr>
        <p:spPr>
          <a:xfrm>
            <a:off x="2388632" y="1521619"/>
            <a:ext cx="2032516" cy="253960"/>
          </a:xfrm>
          <a:prstGeom prst="rect">
            <a:avLst/>
          </a:prstGeom>
          <a:noFill/>
          <a:ln/>
        </p:spPr>
        <p:txBody>
          <a:bodyPr wrap="none" lIns="0" tIns="0" rIns="0" bIns="0" rtlCol="0" anchor="t"/>
          <a:lstStyle/>
          <a:p>
            <a:pPr marL="0" indent="0" algn="l">
              <a:lnSpc>
                <a:spcPts val="2000"/>
              </a:lnSpc>
              <a:buNone/>
            </a:pPr>
            <a:r>
              <a:rPr lang="en-US" sz="2000" dirty="0">
                <a:latin typeface="Times New Roman" panose="02020603050405020304" pitchFamily="18" charset="0"/>
                <a:ea typeface="Alexandria Semi Bold" pitchFamily="34" charset="-122"/>
                <a:cs typeface="Times New Roman" panose="02020603050405020304" pitchFamily="18" charset="0"/>
              </a:rPr>
              <a:t>Identify Conflicts</a:t>
            </a:r>
            <a:endParaRPr lang="en-US" sz="2000" dirty="0">
              <a:latin typeface="Times New Roman" panose="02020603050405020304" pitchFamily="18" charset="0"/>
              <a:cs typeface="Times New Roman" panose="02020603050405020304" pitchFamily="18" charset="0"/>
            </a:endParaRPr>
          </a:p>
        </p:txBody>
      </p:sp>
      <p:sp>
        <p:nvSpPr>
          <p:cNvPr id="6" name="Text 4"/>
          <p:cNvSpPr/>
          <p:nvPr/>
        </p:nvSpPr>
        <p:spPr>
          <a:xfrm>
            <a:off x="2388632" y="1868210"/>
            <a:ext cx="11546681" cy="494109"/>
          </a:xfrm>
          <a:prstGeom prst="rect">
            <a:avLst/>
          </a:prstGeom>
          <a:noFill/>
          <a:ln/>
        </p:spPr>
        <p:txBody>
          <a:bodyPr wrap="square" lIns="0" tIns="0" rIns="0" bIns="0" rtlCol="0" anchor="t"/>
          <a:lstStyle/>
          <a:p>
            <a:pPr marL="0" indent="0" algn="l">
              <a:lnSpc>
                <a:spcPts val="1900"/>
              </a:lnSpc>
              <a:buNone/>
            </a:pPr>
            <a:r>
              <a:rPr lang="en-US" sz="1600" dirty="0">
                <a:latin typeface="Times New Roman" panose="02020603050405020304" pitchFamily="18" charset="0"/>
                <a:ea typeface="Sora Light" pitchFamily="34" charset="-122"/>
                <a:cs typeface="Times New Roman" panose="02020603050405020304" pitchFamily="18" charset="0"/>
              </a:rPr>
              <a:t>Git will highlight areas of your code where changes from different branches have modified the same lines or sections. These areas are marked as conflicts, and Git will clearly indicate which changes came from which branch.</a:t>
            </a:r>
            <a:endParaRPr lang="en-US" sz="1600" dirty="0">
              <a:latin typeface="Times New Roman" panose="02020603050405020304" pitchFamily="18" charset="0"/>
              <a:cs typeface="Times New Roman" panose="02020603050405020304" pitchFamily="18" charset="0"/>
            </a:endParaRPr>
          </a:p>
        </p:txBody>
      </p:sp>
      <p:sp>
        <p:nvSpPr>
          <p:cNvPr id="7" name="Shape 5"/>
          <p:cNvSpPr/>
          <p:nvPr/>
        </p:nvSpPr>
        <p:spPr>
          <a:xfrm>
            <a:off x="2311360" y="2507218"/>
            <a:ext cx="11701224" cy="11430"/>
          </a:xfrm>
          <a:prstGeom prst="roundRect">
            <a:avLst>
              <a:gd name="adj" fmla="val 567630"/>
            </a:avLst>
          </a:prstGeom>
          <a:solidFill>
            <a:srgbClr val="BBC2DC"/>
          </a:solidFill>
          <a:ln/>
        </p:spPr>
      </p:sp>
      <p:sp>
        <p:nvSpPr>
          <p:cNvPr id="8" name="Shape 6"/>
          <p:cNvSpPr/>
          <p:nvPr/>
        </p:nvSpPr>
        <p:spPr>
          <a:xfrm>
            <a:off x="540663" y="2593896"/>
            <a:ext cx="3387209" cy="1643658"/>
          </a:xfrm>
          <a:prstGeom prst="roundRect">
            <a:avLst>
              <a:gd name="adj" fmla="val 3947"/>
            </a:avLst>
          </a:prstGeom>
          <a:solidFill>
            <a:srgbClr val="D5DCF6"/>
          </a:solidFill>
          <a:ln w="7620">
            <a:solidFill>
              <a:srgbClr val="BBC2DC"/>
            </a:solidFill>
            <a:prstDash val="solid"/>
          </a:ln>
        </p:spPr>
      </p:sp>
      <p:sp>
        <p:nvSpPr>
          <p:cNvPr id="9" name="Text 7"/>
          <p:cNvSpPr/>
          <p:nvPr/>
        </p:nvSpPr>
        <p:spPr>
          <a:xfrm>
            <a:off x="702707" y="3261241"/>
            <a:ext cx="115253" cy="308967"/>
          </a:xfrm>
          <a:prstGeom prst="rect">
            <a:avLst/>
          </a:prstGeom>
          <a:noFill/>
          <a:ln/>
        </p:spPr>
        <p:txBody>
          <a:bodyPr wrap="none" lIns="0" tIns="0" rIns="0" bIns="0" rtlCol="0" anchor="t"/>
          <a:lstStyle/>
          <a:p>
            <a:pPr marL="0" indent="0" algn="ctr">
              <a:lnSpc>
                <a:spcPts val="2400"/>
              </a:lnSpc>
              <a:buNone/>
            </a:pPr>
            <a:r>
              <a:rPr lang="en-US" sz="1500" dirty="0">
                <a:solidFill>
                  <a:srgbClr val="3B3535"/>
                </a:solidFill>
                <a:latin typeface="Times New Roman" panose="02020603050405020304" pitchFamily="18" charset="0"/>
                <a:ea typeface="Alexandria Semi Bold" pitchFamily="34" charset="-122"/>
                <a:cs typeface="Times New Roman" panose="02020603050405020304" pitchFamily="18" charset="0"/>
              </a:rPr>
              <a:t>2</a:t>
            </a:r>
            <a:endParaRPr lang="en-US" sz="1500" dirty="0">
              <a:latin typeface="Times New Roman" panose="02020603050405020304" pitchFamily="18" charset="0"/>
              <a:cs typeface="Times New Roman" panose="02020603050405020304" pitchFamily="18" charset="0"/>
            </a:endParaRPr>
          </a:p>
        </p:txBody>
      </p:sp>
      <p:sp>
        <p:nvSpPr>
          <p:cNvPr id="10" name="Text 8"/>
          <p:cNvSpPr/>
          <p:nvPr/>
        </p:nvSpPr>
        <p:spPr>
          <a:xfrm>
            <a:off x="4082296" y="2748320"/>
            <a:ext cx="2032516" cy="253960"/>
          </a:xfrm>
          <a:prstGeom prst="rect">
            <a:avLst/>
          </a:prstGeom>
          <a:noFill/>
          <a:ln/>
        </p:spPr>
        <p:txBody>
          <a:bodyPr wrap="none" lIns="0" tIns="0" rIns="0" bIns="0" rtlCol="0" anchor="t"/>
          <a:lstStyle/>
          <a:p>
            <a:pPr marL="0" indent="0" algn="l">
              <a:lnSpc>
                <a:spcPts val="2000"/>
              </a:lnSpc>
              <a:buNone/>
            </a:pPr>
            <a:r>
              <a:rPr lang="en-US" sz="2000" dirty="0">
                <a:latin typeface="Times New Roman" panose="02020603050405020304" pitchFamily="18" charset="0"/>
                <a:ea typeface="Alexandria Semi Bold" pitchFamily="34" charset="-122"/>
                <a:cs typeface="Times New Roman" panose="02020603050405020304" pitchFamily="18" charset="0"/>
              </a:rPr>
              <a:t>Manual Resolution</a:t>
            </a:r>
            <a:endParaRPr lang="en-US" sz="2000" dirty="0">
              <a:latin typeface="Times New Roman" panose="02020603050405020304" pitchFamily="18" charset="0"/>
              <a:cs typeface="Times New Roman" panose="02020603050405020304" pitchFamily="18" charset="0"/>
            </a:endParaRPr>
          </a:p>
        </p:txBody>
      </p:sp>
      <p:sp>
        <p:nvSpPr>
          <p:cNvPr id="11" name="Text 9"/>
          <p:cNvSpPr/>
          <p:nvPr/>
        </p:nvSpPr>
        <p:spPr>
          <a:xfrm>
            <a:off x="4082296" y="3094911"/>
            <a:ext cx="9853017" cy="988219"/>
          </a:xfrm>
          <a:prstGeom prst="rect">
            <a:avLst/>
          </a:prstGeom>
          <a:noFill/>
          <a:ln/>
        </p:spPr>
        <p:txBody>
          <a:bodyPr wrap="square" lIns="0" tIns="0" rIns="0" bIns="0" rtlCol="0" anchor="t"/>
          <a:lstStyle/>
          <a:p>
            <a:pPr marL="0" indent="0" algn="l">
              <a:lnSpc>
                <a:spcPts val="1900"/>
              </a:lnSpc>
              <a:buNone/>
            </a:pPr>
            <a:r>
              <a:rPr lang="en-US" sz="1600" dirty="0">
                <a:latin typeface="Times New Roman" panose="02020603050405020304" pitchFamily="18" charset="0"/>
                <a:ea typeface="Sora Light" pitchFamily="34" charset="-122"/>
                <a:cs typeface="Times New Roman" panose="02020603050405020304" pitchFamily="18" charset="0"/>
              </a:rPr>
              <a:t>Carefully examine the conflicting code sections. Git usually provides a visual representation showing your changes, the changes from the other branch, and markers to help navigate. You can choose to keep either version, merge changes manually to combine parts of each version, or write a new solution that incorporates and synthesizes the elements from all conflicting sources.</a:t>
            </a:r>
            <a:endParaRPr lang="en-US" sz="1600" dirty="0">
              <a:latin typeface="Times New Roman" panose="02020603050405020304" pitchFamily="18" charset="0"/>
              <a:cs typeface="Times New Roman" panose="02020603050405020304" pitchFamily="18" charset="0"/>
            </a:endParaRPr>
          </a:p>
        </p:txBody>
      </p:sp>
      <p:sp>
        <p:nvSpPr>
          <p:cNvPr id="12" name="Shape 10"/>
          <p:cNvSpPr/>
          <p:nvPr/>
        </p:nvSpPr>
        <p:spPr>
          <a:xfrm>
            <a:off x="4005024" y="4228028"/>
            <a:ext cx="10007560" cy="11430"/>
          </a:xfrm>
          <a:prstGeom prst="roundRect">
            <a:avLst>
              <a:gd name="adj" fmla="val 567630"/>
            </a:avLst>
          </a:prstGeom>
          <a:solidFill>
            <a:srgbClr val="BBC2DC"/>
          </a:solidFill>
          <a:ln/>
        </p:spPr>
      </p:sp>
      <p:sp>
        <p:nvSpPr>
          <p:cNvPr id="13" name="Shape 11"/>
          <p:cNvSpPr/>
          <p:nvPr/>
        </p:nvSpPr>
        <p:spPr>
          <a:xfrm>
            <a:off x="540663" y="4314706"/>
            <a:ext cx="5080873" cy="1643658"/>
          </a:xfrm>
          <a:prstGeom prst="roundRect">
            <a:avLst>
              <a:gd name="adj" fmla="val 3947"/>
            </a:avLst>
          </a:prstGeom>
          <a:solidFill>
            <a:srgbClr val="D5DCF6"/>
          </a:solidFill>
          <a:ln w="7620">
            <a:solidFill>
              <a:srgbClr val="BBC2DC"/>
            </a:solidFill>
            <a:prstDash val="solid"/>
          </a:ln>
        </p:spPr>
      </p:sp>
      <p:sp>
        <p:nvSpPr>
          <p:cNvPr id="14" name="Text 12"/>
          <p:cNvSpPr/>
          <p:nvPr/>
        </p:nvSpPr>
        <p:spPr>
          <a:xfrm>
            <a:off x="702707" y="4982051"/>
            <a:ext cx="115491" cy="308967"/>
          </a:xfrm>
          <a:prstGeom prst="rect">
            <a:avLst/>
          </a:prstGeom>
          <a:noFill/>
          <a:ln/>
        </p:spPr>
        <p:txBody>
          <a:bodyPr wrap="none" lIns="0" tIns="0" rIns="0" bIns="0" rtlCol="0" anchor="t"/>
          <a:lstStyle/>
          <a:p>
            <a:pPr marL="0" indent="0" algn="ctr">
              <a:lnSpc>
                <a:spcPts val="2400"/>
              </a:lnSpc>
              <a:buNone/>
            </a:pPr>
            <a:r>
              <a:rPr lang="en-US" sz="1500" dirty="0">
                <a:solidFill>
                  <a:srgbClr val="3B3535"/>
                </a:solidFill>
                <a:latin typeface="Times New Roman" panose="02020603050405020304" pitchFamily="18" charset="0"/>
                <a:ea typeface="Alexandria Semi Bold" pitchFamily="34" charset="-122"/>
                <a:cs typeface="Times New Roman" panose="02020603050405020304" pitchFamily="18" charset="0"/>
              </a:rPr>
              <a:t>3</a:t>
            </a:r>
            <a:endParaRPr lang="en-US" sz="1500" dirty="0">
              <a:latin typeface="Times New Roman" panose="02020603050405020304" pitchFamily="18" charset="0"/>
              <a:cs typeface="Times New Roman" panose="02020603050405020304" pitchFamily="18" charset="0"/>
            </a:endParaRPr>
          </a:p>
        </p:txBody>
      </p:sp>
      <p:sp>
        <p:nvSpPr>
          <p:cNvPr id="15" name="Text 13"/>
          <p:cNvSpPr/>
          <p:nvPr/>
        </p:nvSpPr>
        <p:spPr>
          <a:xfrm>
            <a:off x="5775960" y="4469130"/>
            <a:ext cx="2032516" cy="253960"/>
          </a:xfrm>
          <a:prstGeom prst="rect">
            <a:avLst/>
          </a:prstGeom>
          <a:noFill/>
          <a:ln/>
        </p:spPr>
        <p:txBody>
          <a:bodyPr wrap="none" lIns="0" tIns="0" rIns="0" bIns="0" rtlCol="0" anchor="t"/>
          <a:lstStyle/>
          <a:p>
            <a:pPr marL="0" indent="0" algn="l">
              <a:lnSpc>
                <a:spcPts val="2000"/>
              </a:lnSpc>
              <a:buNone/>
            </a:pPr>
            <a:r>
              <a:rPr lang="en-US" sz="2000" dirty="0">
                <a:latin typeface="Times New Roman" panose="02020603050405020304" pitchFamily="18" charset="0"/>
                <a:ea typeface="Alexandria Semi Bold" pitchFamily="34" charset="-122"/>
                <a:cs typeface="Times New Roman" panose="02020603050405020304" pitchFamily="18" charset="0"/>
              </a:rPr>
              <a:t>Stage and Commit</a:t>
            </a:r>
            <a:endParaRPr lang="en-US" sz="2000" dirty="0">
              <a:latin typeface="Times New Roman" panose="02020603050405020304" pitchFamily="18" charset="0"/>
              <a:cs typeface="Times New Roman" panose="02020603050405020304" pitchFamily="18" charset="0"/>
            </a:endParaRPr>
          </a:p>
        </p:txBody>
      </p:sp>
      <p:sp>
        <p:nvSpPr>
          <p:cNvPr id="16" name="Text 14"/>
          <p:cNvSpPr/>
          <p:nvPr/>
        </p:nvSpPr>
        <p:spPr>
          <a:xfrm>
            <a:off x="5775960" y="4815721"/>
            <a:ext cx="8159353" cy="988219"/>
          </a:xfrm>
          <a:prstGeom prst="rect">
            <a:avLst/>
          </a:prstGeom>
          <a:noFill/>
          <a:ln/>
        </p:spPr>
        <p:txBody>
          <a:bodyPr wrap="square" lIns="0" tIns="0" rIns="0" bIns="0" rtlCol="0" anchor="t"/>
          <a:lstStyle/>
          <a:p>
            <a:pPr marL="0" indent="0" algn="l">
              <a:lnSpc>
                <a:spcPts val="1900"/>
              </a:lnSpc>
              <a:buNone/>
            </a:pPr>
            <a:r>
              <a:rPr lang="en-US" sz="1500" dirty="0">
                <a:latin typeface="Times New Roman" panose="02020603050405020304" pitchFamily="18" charset="0"/>
                <a:ea typeface="Sora Light" pitchFamily="34" charset="-122"/>
                <a:cs typeface="Times New Roman" panose="02020603050405020304" pitchFamily="18" charset="0"/>
              </a:rPr>
              <a:t>Once you have resolved all conflicts, you'll need to stage the changed files using the `git add` command, confirming to Git that you've finished making changes. After staging, write a clear commit message explaining the conflict resolutions. This helps future developers understand the decisions made and prevents future problems. This is then committed with the `git commit` command.</a:t>
            </a:r>
            <a:endParaRPr lang="en-US" sz="1500" dirty="0">
              <a:latin typeface="Times New Roman" panose="02020603050405020304" pitchFamily="18" charset="0"/>
              <a:cs typeface="Times New Roman" panose="02020603050405020304" pitchFamily="18" charset="0"/>
            </a:endParaRPr>
          </a:p>
        </p:txBody>
      </p:sp>
      <p:sp>
        <p:nvSpPr>
          <p:cNvPr id="17" name="Shape 15"/>
          <p:cNvSpPr/>
          <p:nvPr/>
        </p:nvSpPr>
        <p:spPr>
          <a:xfrm>
            <a:off x="5698688" y="5948839"/>
            <a:ext cx="8313896" cy="11430"/>
          </a:xfrm>
          <a:prstGeom prst="roundRect">
            <a:avLst>
              <a:gd name="adj" fmla="val 567630"/>
            </a:avLst>
          </a:prstGeom>
          <a:solidFill>
            <a:srgbClr val="BBC2DC"/>
          </a:solidFill>
          <a:ln/>
        </p:spPr>
      </p:sp>
      <p:sp>
        <p:nvSpPr>
          <p:cNvPr id="18" name="Shape 16"/>
          <p:cNvSpPr/>
          <p:nvPr/>
        </p:nvSpPr>
        <p:spPr>
          <a:xfrm>
            <a:off x="540663" y="6035516"/>
            <a:ext cx="6774537" cy="1643658"/>
          </a:xfrm>
          <a:prstGeom prst="roundRect">
            <a:avLst>
              <a:gd name="adj" fmla="val 3947"/>
            </a:avLst>
          </a:prstGeom>
          <a:solidFill>
            <a:srgbClr val="D5DCF6"/>
          </a:solidFill>
          <a:ln w="7620">
            <a:solidFill>
              <a:srgbClr val="BBC2DC"/>
            </a:solidFill>
            <a:prstDash val="solid"/>
          </a:ln>
        </p:spPr>
      </p:sp>
      <p:sp>
        <p:nvSpPr>
          <p:cNvPr id="19" name="Text 17"/>
          <p:cNvSpPr/>
          <p:nvPr/>
        </p:nvSpPr>
        <p:spPr>
          <a:xfrm>
            <a:off x="702707" y="6702862"/>
            <a:ext cx="116443" cy="308967"/>
          </a:xfrm>
          <a:prstGeom prst="rect">
            <a:avLst/>
          </a:prstGeom>
          <a:noFill/>
          <a:ln/>
        </p:spPr>
        <p:txBody>
          <a:bodyPr wrap="none" lIns="0" tIns="0" rIns="0" bIns="0" rtlCol="0" anchor="t"/>
          <a:lstStyle/>
          <a:p>
            <a:pPr marL="0" indent="0" algn="ctr">
              <a:lnSpc>
                <a:spcPts val="2400"/>
              </a:lnSpc>
              <a:buNone/>
            </a:pPr>
            <a:r>
              <a:rPr lang="en-US" sz="1500" dirty="0">
                <a:solidFill>
                  <a:srgbClr val="3B3535"/>
                </a:solidFill>
                <a:latin typeface="Times New Roman" panose="02020603050405020304" pitchFamily="18" charset="0"/>
                <a:ea typeface="Alexandria Semi Bold" pitchFamily="34" charset="-122"/>
                <a:cs typeface="Times New Roman" panose="02020603050405020304" pitchFamily="18" charset="0"/>
              </a:rPr>
              <a:t>4</a:t>
            </a:r>
            <a:endParaRPr lang="en-US" sz="1500" dirty="0">
              <a:latin typeface="Times New Roman" panose="02020603050405020304" pitchFamily="18" charset="0"/>
              <a:cs typeface="Times New Roman" panose="02020603050405020304" pitchFamily="18" charset="0"/>
            </a:endParaRPr>
          </a:p>
        </p:txBody>
      </p:sp>
      <p:sp>
        <p:nvSpPr>
          <p:cNvPr id="20" name="Text 18"/>
          <p:cNvSpPr/>
          <p:nvPr/>
        </p:nvSpPr>
        <p:spPr>
          <a:xfrm>
            <a:off x="7469624" y="6189940"/>
            <a:ext cx="2032516" cy="253960"/>
          </a:xfrm>
          <a:prstGeom prst="rect">
            <a:avLst/>
          </a:prstGeom>
          <a:noFill/>
          <a:ln/>
        </p:spPr>
        <p:txBody>
          <a:bodyPr wrap="none" lIns="0" tIns="0" rIns="0" bIns="0" rtlCol="0" anchor="t"/>
          <a:lstStyle/>
          <a:p>
            <a:pPr marL="0" indent="0" algn="l">
              <a:lnSpc>
                <a:spcPts val="2000"/>
              </a:lnSpc>
              <a:buNone/>
            </a:pPr>
            <a:r>
              <a:rPr lang="en-US" sz="2000" dirty="0">
                <a:latin typeface="Times New Roman" panose="02020603050405020304" pitchFamily="18" charset="0"/>
                <a:ea typeface="Alexandria Semi Bold" pitchFamily="34" charset="-122"/>
                <a:cs typeface="Times New Roman" panose="02020603050405020304" pitchFamily="18" charset="0"/>
              </a:rPr>
              <a:t>Push Changes</a:t>
            </a:r>
            <a:endParaRPr lang="en-US" sz="2000" dirty="0">
              <a:latin typeface="Times New Roman" panose="02020603050405020304" pitchFamily="18" charset="0"/>
              <a:cs typeface="Times New Roman" panose="02020603050405020304" pitchFamily="18" charset="0"/>
            </a:endParaRPr>
          </a:p>
        </p:txBody>
      </p:sp>
      <p:sp>
        <p:nvSpPr>
          <p:cNvPr id="21" name="Text 19"/>
          <p:cNvSpPr/>
          <p:nvPr/>
        </p:nvSpPr>
        <p:spPr>
          <a:xfrm>
            <a:off x="7469624" y="6536531"/>
            <a:ext cx="6465689" cy="988219"/>
          </a:xfrm>
          <a:prstGeom prst="rect">
            <a:avLst/>
          </a:prstGeom>
          <a:noFill/>
          <a:ln/>
        </p:spPr>
        <p:txBody>
          <a:bodyPr wrap="square" lIns="0" tIns="0" rIns="0" bIns="0" rtlCol="0" anchor="t"/>
          <a:lstStyle/>
          <a:p>
            <a:pPr marL="0" indent="0" algn="l">
              <a:lnSpc>
                <a:spcPts val="1900"/>
              </a:lnSpc>
              <a:buNone/>
            </a:pPr>
            <a:r>
              <a:rPr lang="en-US" sz="1600" dirty="0">
                <a:latin typeface="Times New Roman" panose="02020603050405020304" pitchFamily="18" charset="0"/>
                <a:ea typeface="Sora Light" pitchFamily="34" charset="-122"/>
                <a:cs typeface="Times New Roman" panose="02020603050405020304" pitchFamily="18" charset="0"/>
              </a:rPr>
              <a:t>Finally, push your changes to the remote repository using the `git push` command. This shares your resolved conflicts with your collaborators, ensuring everyone is working from a consistent version of the code. Be mindful of pushing often to avoid larger, more complex future merge conflicts.</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58309" y="646271"/>
            <a:ext cx="7007304" cy="712708"/>
          </a:xfrm>
          <a:prstGeom prst="rect">
            <a:avLst/>
          </a:prstGeom>
          <a:noFill/>
          <a:ln/>
        </p:spPr>
        <p:txBody>
          <a:bodyPr wrap="none" lIns="0" tIns="0" rIns="0" bIns="0" rtlCol="0" anchor="t"/>
          <a:lstStyle/>
          <a:p>
            <a:pPr marL="0" indent="0">
              <a:lnSpc>
                <a:spcPts val="5600"/>
              </a:lnSpc>
              <a:buNone/>
            </a:pPr>
            <a:r>
              <a:rPr lang="en-US" sz="4450" dirty="0">
                <a:latin typeface="Times New Roman" panose="02020603050405020304" pitchFamily="18" charset="0"/>
                <a:ea typeface="Alexandria Semi Bold" pitchFamily="34" charset="-122"/>
                <a:cs typeface="Times New Roman" panose="02020603050405020304" pitchFamily="18" charset="0"/>
              </a:rPr>
              <a:t>Git Tools and Workflows</a:t>
            </a:r>
            <a:endParaRPr lang="en-US" sz="4450" dirty="0">
              <a:latin typeface="Times New Roman" panose="02020603050405020304" pitchFamily="18" charset="0"/>
              <a:cs typeface="Times New Roman" panose="02020603050405020304" pitchFamily="18" charset="0"/>
            </a:endParaRPr>
          </a:p>
        </p:txBody>
      </p:sp>
      <p:sp>
        <p:nvSpPr>
          <p:cNvPr id="4" name="Shape 1"/>
          <p:cNvSpPr/>
          <p:nvPr/>
        </p:nvSpPr>
        <p:spPr>
          <a:xfrm>
            <a:off x="758309" y="1683901"/>
            <a:ext cx="3705463" cy="3361492"/>
          </a:xfrm>
          <a:prstGeom prst="roundRect">
            <a:avLst>
              <a:gd name="adj" fmla="val 2707"/>
            </a:avLst>
          </a:prstGeom>
          <a:solidFill>
            <a:srgbClr val="D5DCF6"/>
          </a:solidFill>
          <a:ln w="7620">
            <a:solidFill>
              <a:srgbClr val="BBC2DC"/>
            </a:solidFill>
            <a:prstDash val="solid"/>
          </a:ln>
        </p:spPr>
      </p:sp>
      <p:sp>
        <p:nvSpPr>
          <p:cNvPr id="5" name="Text 2"/>
          <p:cNvSpPr/>
          <p:nvPr/>
        </p:nvSpPr>
        <p:spPr>
          <a:xfrm>
            <a:off x="982504" y="1908096"/>
            <a:ext cx="2850713" cy="356235"/>
          </a:xfrm>
          <a:prstGeom prst="rect">
            <a:avLst/>
          </a:prstGeom>
          <a:noFill/>
          <a:ln/>
        </p:spPr>
        <p:txBody>
          <a:bodyPr wrap="none" lIns="0" tIns="0" rIns="0" bIns="0" rtlCol="0" anchor="t"/>
          <a:lstStyle/>
          <a:p>
            <a:pPr marL="0" indent="0">
              <a:lnSpc>
                <a:spcPts val="2800"/>
              </a:lnSpc>
              <a:buNone/>
            </a:pPr>
            <a:r>
              <a:rPr lang="en-US" sz="2400" dirty="0">
                <a:latin typeface="Times New Roman" panose="02020603050405020304" pitchFamily="18" charset="0"/>
                <a:ea typeface="Alexandria Semi Bold" pitchFamily="34" charset="-122"/>
                <a:cs typeface="Times New Roman" panose="02020603050405020304" pitchFamily="18" charset="0"/>
              </a:rPr>
              <a:t>GUI Clients</a:t>
            </a:r>
            <a:endParaRPr lang="en-US" sz="2400" dirty="0">
              <a:latin typeface="Times New Roman" panose="02020603050405020304" pitchFamily="18" charset="0"/>
              <a:cs typeface="Times New Roman" panose="02020603050405020304" pitchFamily="18" charset="0"/>
            </a:endParaRPr>
          </a:p>
        </p:txBody>
      </p:sp>
      <p:sp>
        <p:nvSpPr>
          <p:cNvPr id="6" name="Text 3"/>
          <p:cNvSpPr/>
          <p:nvPr/>
        </p:nvSpPr>
        <p:spPr>
          <a:xfrm>
            <a:off x="982504" y="2394228"/>
            <a:ext cx="3257074" cy="2080260"/>
          </a:xfrm>
          <a:prstGeom prst="rect">
            <a:avLst/>
          </a:prstGeom>
          <a:noFill/>
          <a:ln/>
        </p:spPr>
        <p:txBody>
          <a:bodyPr wrap="square" lIns="0" tIns="0" rIns="0" bIns="0" rtlCol="0" anchor="t"/>
          <a:lstStyle/>
          <a:p>
            <a:pPr marL="0" indent="0">
              <a:lnSpc>
                <a:spcPts val="2700"/>
              </a:lnSpc>
              <a:buNone/>
            </a:pPr>
            <a:r>
              <a:rPr lang="en-US" sz="1700" dirty="0">
                <a:latin typeface="Times New Roman" panose="02020603050405020304" pitchFamily="18" charset="0"/>
                <a:ea typeface="Sora Light" pitchFamily="34" charset="-122"/>
                <a:cs typeface="Times New Roman" panose="02020603050405020304" pitchFamily="18" charset="0"/>
              </a:rPr>
              <a:t>GUI clients like GitHub Desktop simplify Git. They visualize branching and merging, making tasks like merging easier. Visual history helps avoid merge conflicts.</a:t>
            </a:r>
            <a:endParaRPr lang="en-US" sz="1700" dirty="0">
              <a:latin typeface="Times New Roman" panose="02020603050405020304" pitchFamily="18" charset="0"/>
              <a:cs typeface="Times New Roman" panose="02020603050405020304" pitchFamily="18" charset="0"/>
            </a:endParaRPr>
          </a:p>
        </p:txBody>
      </p:sp>
      <p:sp>
        <p:nvSpPr>
          <p:cNvPr id="7" name="Shape 4"/>
          <p:cNvSpPr/>
          <p:nvPr/>
        </p:nvSpPr>
        <p:spPr>
          <a:xfrm>
            <a:off x="4680347" y="1683901"/>
            <a:ext cx="3705463" cy="3361492"/>
          </a:xfrm>
          <a:prstGeom prst="roundRect">
            <a:avLst>
              <a:gd name="adj" fmla="val 2707"/>
            </a:avLst>
          </a:prstGeom>
          <a:solidFill>
            <a:srgbClr val="D5DCF6"/>
          </a:solidFill>
          <a:ln w="7620">
            <a:solidFill>
              <a:srgbClr val="BBC2DC"/>
            </a:solidFill>
            <a:prstDash val="solid"/>
          </a:ln>
        </p:spPr>
      </p:sp>
      <p:sp>
        <p:nvSpPr>
          <p:cNvPr id="8" name="Text 5"/>
          <p:cNvSpPr/>
          <p:nvPr/>
        </p:nvSpPr>
        <p:spPr>
          <a:xfrm>
            <a:off x="4904542" y="1908096"/>
            <a:ext cx="2850713" cy="356235"/>
          </a:xfrm>
          <a:prstGeom prst="rect">
            <a:avLst/>
          </a:prstGeom>
          <a:noFill/>
          <a:ln/>
        </p:spPr>
        <p:txBody>
          <a:bodyPr wrap="none" lIns="0" tIns="0" rIns="0" bIns="0" rtlCol="0" anchor="t"/>
          <a:lstStyle/>
          <a:p>
            <a:pPr marL="0" indent="0">
              <a:lnSpc>
                <a:spcPts val="2800"/>
              </a:lnSpc>
              <a:buNone/>
            </a:pPr>
            <a:r>
              <a:rPr lang="en-US" sz="2400" dirty="0">
                <a:latin typeface="Times New Roman" panose="02020603050405020304" pitchFamily="18" charset="0"/>
                <a:ea typeface="Alexandria Semi Bold" pitchFamily="34" charset="-122"/>
                <a:cs typeface="Times New Roman" panose="02020603050405020304" pitchFamily="18" charset="0"/>
              </a:rPr>
              <a:t>Command Line</a:t>
            </a:r>
            <a:endParaRPr lang="en-US" sz="2400" dirty="0">
              <a:latin typeface="Times New Roman" panose="02020603050405020304" pitchFamily="18" charset="0"/>
              <a:cs typeface="Times New Roman" panose="02020603050405020304" pitchFamily="18" charset="0"/>
            </a:endParaRPr>
          </a:p>
        </p:txBody>
      </p:sp>
      <p:sp>
        <p:nvSpPr>
          <p:cNvPr id="9" name="Text 6"/>
          <p:cNvSpPr/>
          <p:nvPr/>
        </p:nvSpPr>
        <p:spPr>
          <a:xfrm>
            <a:off x="4904542" y="2394228"/>
            <a:ext cx="3257074" cy="2426970"/>
          </a:xfrm>
          <a:prstGeom prst="rect">
            <a:avLst/>
          </a:prstGeom>
          <a:noFill/>
          <a:ln/>
        </p:spPr>
        <p:txBody>
          <a:bodyPr wrap="square" lIns="0" tIns="0" rIns="0" bIns="0" rtlCol="0" anchor="t"/>
          <a:lstStyle/>
          <a:p>
            <a:pPr marL="0" indent="0">
              <a:lnSpc>
                <a:spcPts val="2700"/>
              </a:lnSpc>
              <a:buNone/>
            </a:pPr>
            <a:r>
              <a:rPr lang="en-US" sz="1700" dirty="0">
                <a:latin typeface="Times New Roman" panose="02020603050405020304" pitchFamily="18" charset="0"/>
                <a:ea typeface="Sora Light" pitchFamily="34" charset="-122"/>
                <a:cs typeface="Times New Roman" panose="02020603050405020304" pitchFamily="18" charset="0"/>
              </a:rPr>
              <a:t>The command line offers precise Git control. Commands like `git add`, `git commit`, `git push`, and `git pull` manage repositories. It's best for complex tasks and resolving merge conflicts.</a:t>
            </a:r>
            <a:endParaRPr lang="en-US" sz="1700" dirty="0">
              <a:latin typeface="Times New Roman" panose="02020603050405020304" pitchFamily="18" charset="0"/>
              <a:cs typeface="Times New Roman" panose="02020603050405020304" pitchFamily="18" charset="0"/>
            </a:endParaRPr>
          </a:p>
        </p:txBody>
      </p:sp>
      <p:sp>
        <p:nvSpPr>
          <p:cNvPr id="10" name="Shape 7"/>
          <p:cNvSpPr/>
          <p:nvPr/>
        </p:nvSpPr>
        <p:spPr>
          <a:xfrm>
            <a:off x="758309" y="5261967"/>
            <a:ext cx="7627382" cy="2321362"/>
          </a:xfrm>
          <a:prstGeom prst="roundRect">
            <a:avLst>
              <a:gd name="adj" fmla="val 3920"/>
            </a:avLst>
          </a:prstGeom>
          <a:solidFill>
            <a:srgbClr val="D5DCF6"/>
          </a:solidFill>
          <a:ln w="7620">
            <a:solidFill>
              <a:srgbClr val="BBC2DC"/>
            </a:solidFill>
            <a:prstDash val="solid"/>
          </a:ln>
        </p:spPr>
      </p:sp>
      <p:sp>
        <p:nvSpPr>
          <p:cNvPr id="11" name="Text 8"/>
          <p:cNvSpPr/>
          <p:nvPr/>
        </p:nvSpPr>
        <p:spPr>
          <a:xfrm>
            <a:off x="982504" y="5486162"/>
            <a:ext cx="2850713" cy="356235"/>
          </a:xfrm>
          <a:prstGeom prst="rect">
            <a:avLst/>
          </a:prstGeom>
          <a:noFill/>
          <a:ln/>
        </p:spPr>
        <p:txBody>
          <a:bodyPr wrap="none" lIns="0" tIns="0" rIns="0" bIns="0" rtlCol="0" anchor="t"/>
          <a:lstStyle/>
          <a:p>
            <a:pPr marL="0" indent="0">
              <a:lnSpc>
                <a:spcPts val="2800"/>
              </a:lnSpc>
              <a:buNone/>
            </a:pPr>
            <a:r>
              <a:rPr lang="en-US" sz="2400" dirty="0">
                <a:latin typeface="Times New Roman" panose="02020603050405020304" pitchFamily="18" charset="0"/>
                <a:ea typeface="Alexandria Semi Bold" pitchFamily="34" charset="-122"/>
                <a:cs typeface="Times New Roman" panose="02020603050405020304" pitchFamily="18" charset="0"/>
              </a:rPr>
              <a:t>Workflows</a:t>
            </a:r>
            <a:endParaRPr lang="en-US" sz="2400" dirty="0">
              <a:latin typeface="Times New Roman" panose="02020603050405020304" pitchFamily="18" charset="0"/>
              <a:cs typeface="Times New Roman" panose="02020603050405020304" pitchFamily="18" charset="0"/>
            </a:endParaRPr>
          </a:p>
        </p:txBody>
      </p:sp>
      <p:sp>
        <p:nvSpPr>
          <p:cNvPr id="12" name="Text 9"/>
          <p:cNvSpPr/>
          <p:nvPr/>
        </p:nvSpPr>
        <p:spPr>
          <a:xfrm>
            <a:off x="982504" y="5972294"/>
            <a:ext cx="7178993" cy="1386840"/>
          </a:xfrm>
          <a:prstGeom prst="rect">
            <a:avLst/>
          </a:prstGeom>
          <a:noFill/>
          <a:ln/>
        </p:spPr>
        <p:txBody>
          <a:bodyPr wrap="square" lIns="0" tIns="0" rIns="0" bIns="0" rtlCol="0" anchor="t"/>
          <a:lstStyle/>
          <a:p>
            <a:pPr marL="0" indent="0">
              <a:lnSpc>
                <a:spcPts val="2700"/>
              </a:lnSpc>
              <a:buNone/>
            </a:pPr>
            <a:r>
              <a:rPr lang="en-US" sz="1700" dirty="0">
                <a:latin typeface="Times New Roman" panose="02020603050405020304" pitchFamily="18" charset="0"/>
                <a:ea typeface="Sora Light" pitchFamily="34" charset="-122"/>
                <a:cs typeface="Times New Roman" panose="02020603050405020304" pitchFamily="18" charset="0"/>
              </a:rPr>
              <a:t>Workflows like Gitflow and GitHub Flow organize branch management. Gitflow uses separate branches for different tasks, while GitHub Flow uses the main branch more frequently. The best workflow depends on your project.</a:t>
            </a:r>
            <a:endParaRPr 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58309" y="1180624"/>
            <a:ext cx="8715256" cy="712708"/>
          </a:xfrm>
          <a:prstGeom prst="rect">
            <a:avLst/>
          </a:prstGeom>
          <a:noFill/>
          <a:ln/>
        </p:spPr>
        <p:txBody>
          <a:bodyPr wrap="none" lIns="0" tIns="0" rIns="0" bIns="0" rtlCol="0" anchor="t"/>
          <a:lstStyle/>
          <a:p>
            <a:pPr marL="0" indent="0">
              <a:lnSpc>
                <a:spcPts val="5600"/>
              </a:lnSpc>
              <a:buNone/>
            </a:pPr>
            <a:r>
              <a:rPr lang="en-US" sz="4450" dirty="0">
                <a:latin typeface="Times New Roman" panose="02020603050405020304" pitchFamily="18" charset="0"/>
                <a:ea typeface="Alexandria Semi Bold" pitchFamily="34" charset="-122"/>
                <a:cs typeface="Times New Roman" panose="02020603050405020304" pitchFamily="18" charset="0"/>
              </a:rPr>
              <a:t>Small Example: Setting Up Git</a:t>
            </a:r>
            <a:endParaRPr lang="en-US" sz="4450" dirty="0">
              <a:latin typeface="Times New Roman" panose="02020603050405020304" pitchFamily="18" charset="0"/>
              <a:cs typeface="Times New Roman" panose="02020603050405020304" pitchFamily="18" charset="0"/>
            </a:endParaRPr>
          </a:p>
        </p:txBody>
      </p:sp>
      <p:pic>
        <p:nvPicPr>
          <p:cNvPr id="3" name="Image 0" descr="preencoded.png"/>
          <p:cNvPicPr>
            <a:picLocks noChangeAspect="1"/>
          </p:cNvPicPr>
          <p:nvPr/>
        </p:nvPicPr>
        <p:blipFill>
          <a:blip r:embed="rId3"/>
          <a:stretch>
            <a:fillRect/>
          </a:stretch>
        </p:blipFill>
        <p:spPr>
          <a:xfrm>
            <a:off x="758309" y="2326600"/>
            <a:ext cx="3034665" cy="1875473"/>
          </a:xfrm>
          <a:prstGeom prst="rect">
            <a:avLst/>
          </a:prstGeom>
        </p:spPr>
      </p:pic>
      <p:sp>
        <p:nvSpPr>
          <p:cNvPr id="4" name="Text 1"/>
          <p:cNvSpPr/>
          <p:nvPr/>
        </p:nvSpPr>
        <p:spPr>
          <a:xfrm>
            <a:off x="758309" y="4472821"/>
            <a:ext cx="3034665" cy="712470"/>
          </a:xfrm>
          <a:prstGeom prst="rect">
            <a:avLst/>
          </a:prstGeom>
          <a:noFill/>
          <a:ln/>
        </p:spPr>
        <p:txBody>
          <a:bodyPr wrap="square" lIns="0" tIns="0" rIns="0" bIns="0" rtlCol="0" anchor="t"/>
          <a:lstStyle/>
          <a:p>
            <a:pPr marL="0" indent="0" algn="l">
              <a:lnSpc>
                <a:spcPts val="2800"/>
              </a:lnSpc>
              <a:buNone/>
            </a:pPr>
            <a:r>
              <a:rPr lang="en-US" sz="2400" dirty="0">
                <a:latin typeface="Times New Roman" panose="02020603050405020304" pitchFamily="18" charset="0"/>
                <a:ea typeface="Alexandria Semi Bold" pitchFamily="34" charset="-122"/>
                <a:cs typeface="Times New Roman" panose="02020603050405020304" pitchFamily="18" charset="0"/>
              </a:rPr>
              <a:t>Initializing a Repository</a:t>
            </a:r>
            <a:endParaRPr lang="en-US" sz="2400" dirty="0">
              <a:latin typeface="Times New Roman" panose="02020603050405020304" pitchFamily="18" charset="0"/>
              <a:cs typeface="Times New Roman" panose="02020603050405020304" pitchFamily="18" charset="0"/>
            </a:endParaRPr>
          </a:p>
        </p:txBody>
      </p:sp>
      <p:sp>
        <p:nvSpPr>
          <p:cNvPr id="5" name="Text 2"/>
          <p:cNvSpPr/>
          <p:nvPr/>
        </p:nvSpPr>
        <p:spPr>
          <a:xfrm>
            <a:off x="758309" y="5315188"/>
            <a:ext cx="3034665" cy="1733550"/>
          </a:xfrm>
          <a:prstGeom prst="rect">
            <a:avLst/>
          </a:prstGeom>
          <a:noFill/>
          <a:ln/>
        </p:spPr>
        <p:txBody>
          <a:bodyPr wrap="square" lIns="0" tIns="0" rIns="0" bIns="0" rtlCol="0" anchor="t"/>
          <a:lstStyle/>
          <a:p>
            <a:pPr marL="0" indent="0" algn="l">
              <a:lnSpc>
                <a:spcPts val="2700"/>
              </a:lnSpc>
              <a:buNone/>
            </a:pPr>
            <a:r>
              <a:rPr lang="en-US" sz="1700" dirty="0">
                <a:latin typeface="Times New Roman" panose="02020603050405020304" pitchFamily="18" charset="0"/>
                <a:ea typeface="Sora Light" pitchFamily="34" charset="-122"/>
                <a:cs typeface="Times New Roman" panose="02020603050405020304" pitchFamily="18" charset="0"/>
              </a:rPr>
              <a:t>The first step is creating a Git repository. The \`git init\` command sets up the repository in your project's folder.</a:t>
            </a:r>
            <a:endParaRPr lang="en-US" sz="1700" dirty="0">
              <a:latin typeface="Times New Roman" panose="02020603050405020304" pitchFamily="18" charset="0"/>
              <a:cs typeface="Times New Roman" panose="02020603050405020304" pitchFamily="18" charset="0"/>
            </a:endParaRPr>
          </a:p>
        </p:txBody>
      </p:sp>
      <p:pic>
        <p:nvPicPr>
          <p:cNvPr id="6" name="Image 1" descr="preencoded.png"/>
          <p:cNvPicPr>
            <a:picLocks noChangeAspect="1"/>
          </p:cNvPicPr>
          <p:nvPr/>
        </p:nvPicPr>
        <p:blipFill>
          <a:blip r:embed="rId4"/>
          <a:stretch>
            <a:fillRect/>
          </a:stretch>
        </p:blipFill>
        <p:spPr>
          <a:xfrm>
            <a:off x="4117896" y="2326600"/>
            <a:ext cx="3034784" cy="1875592"/>
          </a:xfrm>
          <a:prstGeom prst="rect">
            <a:avLst/>
          </a:prstGeom>
        </p:spPr>
      </p:pic>
      <p:sp>
        <p:nvSpPr>
          <p:cNvPr id="7" name="Text 3"/>
          <p:cNvSpPr/>
          <p:nvPr/>
        </p:nvSpPr>
        <p:spPr>
          <a:xfrm>
            <a:off x="4117896" y="4472940"/>
            <a:ext cx="3034784" cy="712470"/>
          </a:xfrm>
          <a:prstGeom prst="rect">
            <a:avLst/>
          </a:prstGeom>
          <a:noFill/>
          <a:ln/>
        </p:spPr>
        <p:txBody>
          <a:bodyPr wrap="square" lIns="0" tIns="0" rIns="0" bIns="0" rtlCol="0" anchor="t"/>
          <a:lstStyle/>
          <a:p>
            <a:pPr marL="0" indent="0" algn="l">
              <a:lnSpc>
                <a:spcPts val="2800"/>
              </a:lnSpc>
              <a:buNone/>
            </a:pPr>
            <a:r>
              <a:rPr lang="en-US" sz="2400" dirty="0">
                <a:latin typeface="Times New Roman" panose="02020603050405020304" pitchFamily="18" charset="0"/>
                <a:ea typeface="Alexandria Semi Bold" pitchFamily="34" charset="-122"/>
                <a:cs typeface="Times New Roman" panose="02020603050405020304" pitchFamily="18" charset="0"/>
              </a:rPr>
              <a:t>Create a README File</a:t>
            </a:r>
            <a:endParaRPr lang="en-US" sz="2400" dirty="0">
              <a:latin typeface="Times New Roman" panose="02020603050405020304" pitchFamily="18" charset="0"/>
              <a:cs typeface="Times New Roman" panose="02020603050405020304" pitchFamily="18" charset="0"/>
            </a:endParaRPr>
          </a:p>
        </p:txBody>
      </p:sp>
      <p:sp>
        <p:nvSpPr>
          <p:cNvPr id="8" name="Text 4"/>
          <p:cNvSpPr/>
          <p:nvPr/>
        </p:nvSpPr>
        <p:spPr>
          <a:xfrm>
            <a:off x="4117896" y="5315307"/>
            <a:ext cx="3034784" cy="1733550"/>
          </a:xfrm>
          <a:prstGeom prst="rect">
            <a:avLst/>
          </a:prstGeom>
          <a:noFill/>
          <a:ln/>
        </p:spPr>
        <p:txBody>
          <a:bodyPr wrap="square" lIns="0" tIns="0" rIns="0" bIns="0" rtlCol="0" anchor="t"/>
          <a:lstStyle/>
          <a:p>
            <a:pPr marL="0" indent="0" algn="l">
              <a:lnSpc>
                <a:spcPts val="2700"/>
              </a:lnSpc>
              <a:buNone/>
            </a:pPr>
            <a:r>
              <a:rPr lang="en-US" sz="1700" dirty="0">
                <a:latin typeface="Times New Roman" panose="02020603050405020304" pitchFamily="18" charset="0"/>
                <a:ea typeface="Sora Light" pitchFamily="34" charset="-122"/>
                <a:cs typeface="Times New Roman" panose="02020603050405020304" pitchFamily="18" charset="0"/>
              </a:rPr>
              <a:t>Create a simple \`README.md\` file with basic project information. This file is useful for documenting your project.</a:t>
            </a:r>
            <a:endParaRPr lang="en-US" sz="1700" dirty="0">
              <a:latin typeface="Times New Roman" panose="02020603050405020304" pitchFamily="18" charset="0"/>
              <a:cs typeface="Times New Roman" panose="02020603050405020304" pitchFamily="18" charset="0"/>
            </a:endParaRPr>
          </a:p>
        </p:txBody>
      </p:sp>
      <p:pic>
        <p:nvPicPr>
          <p:cNvPr id="9" name="Image 2" descr="preencoded.png"/>
          <p:cNvPicPr>
            <a:picLocks noChangeAspect="1"/>
          </p:cNvPicPr>
          <p:nvPr/>
        </p:nvPicPr>
        <p:blipFill>
          <a:blip r:embed="rId5"/>
          <a:stretch>
            <a:fillRect/>
          </a:stretch>
        </p:blipFill>
        <p:spPr>
          <a:xfrm>
            <a:off x="7477601" y="2326600"/>
            <a:ext cx="3034784" cy="1875592"/>
          </a:xfrm>
          <a:prstGeom prst="rect">
            <a:avLst/>
          </a:prstGeom>
        </p:spPr>
      </p:pic>
      <p:sp>
        <p:nvSpPr>
          <p:cNvPr id="10" name="Text 5"/>
          <p:cNvSpPr/>
          <p:nvPr/>
        </p:nvSpPr>
        <p:spPr>
          <a:xfrm>
            <a:off x="7477601" y="4472940"/>
            <a:ext cx="2850713" cy="356235"/>
          </a:xfrm>
          <a:prstGeom prst="rect">
            <a:avLst/>
          </a:prstGeom>
          <a:noFill/>
          <a:ln/>
        </p:spPr>
        <p:txBody>
          <a:bodyPr wrap="none" lIns="0" tIns="0" rIns="0" bIns="0" rtlCol="0" anchor="t"/>
          <a:lstStyle/>
          <a:p>
            <a:pPr marL="0" indent="0" algn="l">
              <a:lnSpc>
                <a:spcPts val="2800"/>
              </a:lnSpc>
              <a:buNone/>
            </a:pPr>
            <a:r>
              <a:rPr lang="en-US" sz="2400" dirty="0">
                <a:latin typeface="Times New Roman" panose="02020603050405020304" pitchFamily="18" charset="0"/>
                <a:ea typeface="Alexandria Semi Bold" pitchFamily="34" charset="-122"/>
                <a:cs typeface="Times New Roman" panose="02020603050405020304" pitchFamily="18" charset="0"/>
              </a:rPr>
              <a:t>Stage Changes</a:t>
            </a:r>
            <a:endParaRPr lang="en-US" sz="2400" dirty="0">
              <a:latin typeface="Times New Roman" panose="02020603050405020304" pitchFamily="18" charset="0"/>
              <a:cs typeface="Times New Roman" panose="02020603050405020304" pitchFamily="18" charset="0"/>
            </a:endParaRPr>
          </a:p>
        </p:txBody>
      </p:sp>
      <p:sp>
        <p:nvSpPr>
          <p:cNvPr id="11" name="Text 6"/>
          <p:cNvSpPr/>
          <p:nvPr/>
        </p:nvSpPr>
        <p:spPr>
          <a:xfrm>
            <a:off x="7477601" y="4959072"/>
            <a:ext cx="3034784" cy="1733550"/>
          </a:xfrm>
          <a:prstGeom prst="rect">
            <a:avLst/>
          </a:prstGeom>
          <a:noFill/>
          <a:ln/>
        </p:spPr>
        <p:txBody>
          <a:bodyPr wrap="square" lIns="0" tIns="0" rIns="0" bIns="0" rtlCol="0" anchor="t"/>
          <a:lstStyle/>
          <a:p>
            <a:pPr marL="0" indent="0" algn="l">
              <a:lnSpc>
                <a:spcPts val="2700"/>
              </a:lnSpc>
              <a:buNone/>
            </a:pPr>
            <a:r>
              <a:rPr lang="en-US" sz="1700" dirty="0">
                <a:latin typeface="Times New Roman" panose="02020603050405020304" pitchFamily="18" charset="0"/>
                <a:ea typeface="Sora Light" pitchFamily="34" charset="-122"/>
                <a:cs typeface="Times New Roman" panose="02020603050405020304" pitchFamily="18" charset="0"/>
              </a:rPr>
              <a:t>Use \`git add .\` to stage your changes. This tells Git which files you want to include in your next commit.</a:t>
            </a:r>
            <a:endParaRPr lang="en-US" sz="1700" dirty="0">
              <a:latin typeface="Times New Roman" panose="02020603050405020304" pitchFamily="18" charset="0"/>
              <a:cs typeface="Times New Roman" panose="02020603050405020304" pitchFamily="18" charset="0"/>
            </a:endParaRPr>
          </a:p>
        </p:txBody>
      </p:sp>
      <p:pic>
        <p:nvPicPr>
          <p:cNvPr id="12" name="Image 3" descr="preencoded.png"/>
          <p:cNvPicPr>
            <a:picLocks noChangeAspect="1"/>
          </p:cNvPicPr>
          <p:nvPr/>
        </p:nvPicPr>
        <p:blipFill>
          <a:blip r:embed="rId6"/>
          <a:stretch>
            <a:fillRect/>
          </a:stretch>
        </p:blipFill>
        <p:spPr>
          <a:xfrm>
            <a:off x="10837307" y="2326600"/>
            <a:ext cx="3034784" cy="1875592"/>
          </a:xfrm>
          <a:prstGeom prst="rect">
            <a:avLst/>
          </a:prstGeom>
        </p:spPr>
      </p:pic>
      <p:sp>
        <p:nvSpPr>
          <p:cNvPr id="13" name="Text 7"/>
          <p:cNvSpPr/>
          <p:nvPr/>
        </p:nvSpPr>
        <p:spPr>
          <a:xfrm>
            <a:off x="10837307" y="4472940"/>
            <a:ext cx="2850713" cy="356235"/>
          </a:xfrm>
          <a:prstGeom prst="rect">
            <a:avLst/>
          </a:prstGeom>
          <a:noFill/>
          <a:ln/>
        </p:spPr>
        <p:txBody>
          <a:bodyPr wrap="none" lIns="0" tIns="0" rIns="0" bIns="0" rtlCol="0" anchor="t"/>
          <a:lstStyle/>
          <a:p>
            <a:pPr marL="0" indent="0" algn="l">
              <a:lnSpc>
                <a:spcPts val="2800"/>
              </a:lnSpc>
              <a:buNone/>
            </a:pPr>
            <a:r>
              <a:rPr lang="en-US" sz="2400" dirty="0">
                <a:latin typeface="Times New Roman" panose="02020603050405020304" pitchFamily="18" charset="0"/>
                <a:ea typeface="Alexandria Semi Bold" pitchFamily="34" charset="-122"/>
                <a:cs typeface="Times New Roman" panose="02020603050405020304" pitchFamily="18" charset="0"/>
              </a:rPr>
              <a:t>Commit Changes</a:t>
            </a:r>
            <a:endParaRPr lang="en-US" sz="2400" dirty="0">
              <a:latin typeface="Times New Roman" panose="02020603050405020304" pitchFamily="18" charset="0"/>
              <a:cs typeface="Times New Roman" panose="02020603050405020304" pitchFamily="18" charset="0"/>
            </a:endParaRPr>
          </a:p>
        </p:txBody>
      </p:sp>
      <p:sp>
        <p:nvSpPr>
          <p:cNvPr id="14" name="Text 8"/>
          <p:cNvSpPr/>
          <p:nvPr/>
        </p:nvSpPr>
        <p:spPr>
          <a:xfrm>
            <a:off x="10837307" y="4959072"/>
            <a:ext cx="3034784" cy="1733550"/>
          </a:xfrm>
          <a:prstGeom prst="rect">
            <a:avLst/>
          </a:prstGeom>
          <a:noFill/>
          <a:ln/>
        </p:spPr>
        <p:txBody>
          <a:bodyPr wrap="square" lIns="0" tIns="0" rIns="0" bIns="0" rtlCol="0" anchor="t"/>
          <a:lstStyle/>
          <a:p>
            <a:pPr marL="0" indent="0" algn="l">
              <a:lnSpc>
                <a:spcPts val="2700"/>
              </a:lnSpc>
              <a:buNone/>
            </a:pPr>
            <a:r>
              <a:rPr lang="en-US" sz="1700" dirty="0">
                <a:latin typeface="Times New Roman" panose="02020603050405020304" pitchFamily="18" charset="0"/>
                <a:ea typeface="Sora Light" pitchFamily="34" charset="-122"/>
                <a:cs typeface="Times New Roman" panose="02020603050405020304" pitchFamily="18" charset="0"/>
              </a:rPr>
              <a:t>Finally, use \`git commit -m "Initial commit"\` to create the initial commit. This saves a snapshot of your project at this point in time.</a:t>
            </a:r>
            <a:endParaRPr 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974</Words>
  <Application>Microsoft Office PowerPoint</Application>
  <PresentationFormat>Custom</PresentationFormat>
  <Paragraphs>107</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Alexandria Semi Bold</vt:lpstr>
      <vt:lpstr>Sora Light</vt:lpstr>
      <vt:lpstr>Sora Bold</vt:lpstr>
      <vt:lpstr>Calibri</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ISM</cp:lastModifiedBy>
  <cp:revision>5</cp:revision>
  <dcterms:created xsi:type="dcterms:W3CDTF">2024-12-09T06:40:04Z</dcterms:created>
  <dcterms:modified xsi:type="dcterms:W3CDTF">2024-12-09T06:55:03Z</dcterms:modified>
</cp:coreProperties>
</file>