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32" d="100"/>
          <a:sy n="132" d="100"/>
        </p:scale>
        <p:origin x="10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38c10df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38c10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8c10df55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8c10df5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8c10df5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8c10df5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8c10df55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8c10df5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8c10df55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8c10df5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38c10df55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38c10df55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sv"/>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pi.storytel.net/search?query=harr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pi.storytel.net/search?query=harry&amp;page=10"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v"/>
              <a:t>Programming exercise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iOS developer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015200" y="651600"/>
            <a:ext cx="7113600" cy="39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sv" sz="1200"/>
              <a:t>Your mission is to create a new iOS app from scratch (in Swift). The app should contain one screen only, displaying a list of books and a header for the list.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sv" sz="1200"/>
              <a:t>To get the data your app should use this api:</a:t>
            </a:r>
            <a:endParaRPr sz="1200"/>
          </a:p>
          <a:p>
            <a:pPr marL="0" lvl="0" indent="0" algn="l" rtl="0">
              <a:lnSpc>
                <a:spcPct val="115000"/>
              </a:lnSpc>
              <a:spcBef>
                <a:spcPts val="0"/>
              </a:spcBef>
              <a:spcAft>
                <a:spcPts val="0"/>
              </a:spcAft>
              <a:buNone/>
            </a:pPr>
            <a:r>
              <a:rPr lang="sv" sz="1200" u="sng">
                <a:solidFill>
                  <a:schemeClr val="hlink"/>
                </a:solidFill>
                <a:hlinkClick r:id="rId3"/>
              </a:rPr>
              <a:t>https://api.storytel.net/search?query=harry</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None/>
            </a:pPr>
            <a:endParaRPr sz="1200"/>
          </a:p>
        </p:txBody>
      </p:sp>
      <p:sp>
        <p:nvSpPr>
          <p:cNvPr id="61" name="Google Shape;61;p14"/>
          <p:cNvSpPr txBox="1"/>
          <p:nvPr/>
        </p:nvSpPr>
        <p:spPr>
          <a:xfrm>
            <a:off x="3352800" y="2238375"/>
            <a:ext cx="4695300" cy="5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3490025" y="680250"/>
            <a:ext cx="5040000" cy="3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sv" sz="1200"/>
              <a:t>The JSON response from the api contains information to provide the list of books and the information header that you see in the image to the left.</a:t>
            </a:r>
            <a:endParaRPr sz="1200"/>
          </a:p>
          <a:p>
            <a:pPr marL="0" lvl="0" indent="0" algn="l" rtl="0">
              <a:spcBef>
                <a:spcPts val="0"/>
              </a:spcBef>
              <a:spcAft>
                <a:spcPts val="0"/>
              </a:spcAft>
              <a:buNone/>
            </a:pPr>
            <a:endParaRPr sz="1200"/>
          </a:p>
          <a:p>
            <a:pPr marL="0" lvl="0" indent="0" algn="l" rtl="0">
              <a:spcBef>
                <a:spcPts val="0"/>
              </a:spcBef>
              <a:spcAft>
                <a:spcPts val="0"/>
              </a:spcAft>
              <a:buClr>
                <a:schemeClr val="dk1"/>
              </a:buClr>
              <a:buSzPts val="1100"/>
              <a:buFont typeface="Arial"/>
              <a:buNone/>
            </a:pPr>
            <a:r>
              <a:rPr lang="sv" sz="1200">
                <a:solidFill>
                  <a:schemeClr val="dk1"/>
                </a:solidFill>
              </a:rPr>
              <a:t>Each book cell should contain a book cover image, a title, and two more labels.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sv" sz="1200">
                <a:solidFill>
                  <a:schemeClr val="dk1"/>
                </a:solidFill>
              </a:rPr>
              <a:t>One containing the list of author names, prepended with “By: “ and comma separated (if there are multiple)</a:t>
            </a:r>
            <a:br>
              <a:rPr lang="sv" sz="1200">
                <a:solidFill>
                  <a:schemeClr val="dk1"/>
                </a:solidFill>
              </a:rPr>
            </a:br>
            <a:r>
              <a:rPr lang="sv" sz="1200">
                <a:solidFill>
                  <a:schemeClr val="dk1"/>
                </a:solidFill>
              </a:rPr>
              <a:t>The second label should contain the list of narrator names, prepended with “With: ” and also comma separated. </a:t>
            </a:r>
            <a:br>
              <a:rPr lang="sv" sz="1200">
                <a:solidFill>
                  <a:schemeClr val="dk1"/>
                </a:solidFill>
              </a:rPr>
            </a:br>
            <a:r>
              <a:rPr lang="sv" sz="1200">
                <a:solidFill>
                  <a:schemeClr val="dk1"/>
                </a:solidFill>
              </a:rPr>
              <a:t>Each label should only use one row and truncate when the string becomes too long.</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67" name="Google Shape;67;p15"/>
          <p:cNvPicPr preferRelativeResize="0"/>
          <p:nvPr/>
        </p:nvPicPr>
        <p:blipFill>
          <a:blip r:embed="rId3">
            <a:alphaModFix/>
          </a:blip>
          <a:stretch>
            <a:fillRect/>
          </a:stretch>
        </p:blipFill>
        <p:spPr>
          <a:xfrm>
            <a:off x="533000" y="152400"/>
            <a:ext cx="2385824" cy="48386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4980375" y="306950"/>
            <a:ext cx="837000" cy="40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3" name="Google Shape;73;p16"/>
          <p:cNvSpPr txBox="1"/>
          <p:nvPr/>
        </p:nvSpPr>
        <p:spPr>
          <a:xfrm>
            <a:off x="3488400" y="230400"/>
            <a:ext cx="5040000" cy="46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sv" sz="1800">
                <a:solidFill>
                  <a:schemeClr val="dk1"/>
                </a:solidFill>
              </a:rPr>
              <a:t>Scrolling down + pagination</a:t>
            </a:r>
            <a:endParaRPr sz="18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sv" sz="1200"/>
              <a:t>When scrolling down, the query info area should just disappear with the rest of the page.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sv" sz="1200"/>
              <a:t>When reaching the bottom of the list, a new request should be sent to load more books to the current list. You should do that by appending a query parameter “&amp;page=xxx” where “xxx” will be given to you in the api response (see root of json, look for the field called “nextPageToken”). So, if “nextPageToken” is “10”, the next request you send should be towards</a:t>
            </a:r>
            <a:endParaRPr sz="1200"/>
          </a:p>
          <a:p>
            <a:pPr marL="0" lvl="0" indent="0" algn="l" rtl="0">
              <a:spcBef>
                <a:spcPts val="0"/>
              </a:spcBef>
              <a:spcAft>
                <a:spcPts val="0"/>
              </a:spcAft>
              <a:buClr>
                <a:schemeClr val="dk1"/>
              </a:buClr>
              <a:buSzPts val="1100"/>
              <a:buFont typeface="Arial"/>
              <a:buNone/>
            </a:pPr>
            <a:r>
              <a:rPr lang="sv" sz="1200" u="sng">
                <a:solidFill>
                  <a:schemeClr val="hlink"/>
                </a:solidFill>
                <a:hlinkClick r:id="rId3"/>
              </a:rPr>
              <a:t>https://api.storytel.net/search?query=harry&amp;page=10</a:t>
            </a:r>
            <a:r>
              <a:rPr lang="sv" sz="1200">
                <a:solidFill>
                  <a:schemeClr val="dk1"/>
                </a:solidFill>
              </a:rPr>
              <a:t>.</a:t>
            </a:r>
            <a:endParaRPr sz="1200">
              <a:solidFill>
                <a:schemeClr val="dk1"/>
              </a:solidFill>
            </a:endParaRPr>
          </a:p>
          <a:p>
            <a:pPr marL="0" lvl="0" indent="0" algn="l" rtl="0">
              <a:spcBef>
                <a:spcPts val="0"/>
              </a:spcBef>
              <a:spcAft>
                <a:spcPts val="0"/>
              </a:spcAft>
              <a:buNone/>
            </a:pPr>
            <a:endParaRPr sz="1200"/>
          </a:p>
          <a:p>
            <a:pPr marL="0" lvl="0" indent="0" algn="l" rtl="0">
              <a:spcBef>
                <a:spcPts val="0"/>
              </a:spcBef>
              <a:spcAft>
                <a:spcPts val="0"/>
              </a:spcAft>
              <a:buNone/>
            </a:pPr>
            <a:r>
              <a:rPr lang="sv" sz="1200"/>
              <a:t>While the request is loading you should show a spinner just below the last list cell.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sv" sz="1200"/>
              <a:t>When the response arrives, you should append the list of books to the list you already loaded.</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74" name="Google Shape;74;p16"/>
          <p:cNvPicPr preferRelativeResize="0"/>
          <p:nvPr/>
        </p:nvPicPr>
        <p:blipFill>
          <a:blip r:embed="rId4">
            <a:alphaModFix/>
          </a:blip>
          <a:stretch>
            <a:fillRect/>
          </a:stretch>
        </p:blipFill>
        <p:spPr>
          <a:xfrm>
            <a:off x="532800" y="152400"/>
            <a:ext cx="2385824" cy="48386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14450" y="652900"/>
            <a:ext cx="7115100" cy="39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v" sz="1800" dirty="0">
                <a:solidFill>
                  <a:schemeClr val="dk1"/>
                </a:solidFill>
              </a:rPr>
              <a:t>What to consider</a:t>
            </a:r>
            <a:endParaRPr sz="1800" b="1" dirty="0">
              <a:solidFill>
                <a:schemeClr val="dk1"/>
              </a:solidFill>
            </a:endParaRPr>
          </a:p>
          <a:p>
            <a:pPr marL="0" lvl="0" indent="0" algn="l" rtl="0">
              <a:lnSpc>
                <a:spcPct val="100000"/>
              </a:lnSpc>
              <a:spcBef>
                <a:spcPts val="0"/>
              </a:spcBef>
              <a:spcAft>
                <a:spcPts val="0"/>
              </a:spcAft>
              <a:buNone/>
            </a:pPr>
            <a:endParaRPr sz="1200" dirty="0"/>
          </a:p>
          <a:p>
            <a:pPr marL="457200" lvl="0" indent="-304800" algn="l" rtl="0">
              <a:lnSpc>
                <a:spcPct val="100000"/>
              </a:lnSpc>
              <a:spcBef>
                <a:spcPts val="700"/>
              </a:spcBef>
              <a:spcAft>
                <a:spcPts val="0"/>
              </a:spcAft>
              <a:buSzPts val="1200"/>
              <a:buChar char="-"/>
            </a:pPr>
            <a:r>
              <a:rPr lang="sv" sz="1200" dirty="0"/>
              <a:t>Write clean, readable and testable code. Also write unit tests where it makes sense.</a:t>
            </a:r>
            <a:endParaRPr sz="1200" dirty="0"/>
          </a:p>
          <a:p>
            <a:pPr marL="457200" lvl="0" indent="-304800" algn="l" rtl="0">
              <a:lnSpc>
                <a:spcPct val="100000"/>
              </a:lnSpc>
              <a:spcBef>
                <a:spcPts val="700"/>
              </a:spcBef>
              <a:spcAft>
                <a:spcPts val="0"/>
              </a:spcAft>
              <a:buClr>
                <a:schemeClr val="dk1"/>
              </a:buClr>
              <a:buSzPts val="1200"/>
              <a:buChar char="-"/>
            </a:pPr>
            <a:r>
              <a:rPr lang="sv" sz="1200" dirty="0">
                <a:solidFill>
                  <a:schemeClr val="dk1"/>
                </a:solidFill>
              </a:rPr>
              <a:t>Take the opportunity to showcase your coding style and use whatever design pattern you would normally use for this kind of task.</a:t>
            </a:r>
            <a:endParaRPr sz="1200" dirty="0">
              <a:solidFill>
                <a:schemeClr val="dk1"/>
              </a:solidFill>
            </a:endParaRPr>
          </a:p>
          <a:p>
            <a:pPr marL="457200" lvl="0" indent="-304800" algn="l" rtl="0">
              <a:lnSpc>
                <a:spcPct val="100000"/>
              </a:lnSpc>
              <a:spcBef>
                <a:spcPts val="700"/>
              </a:spcBef>
              <a:spcAft>
                <a:spcPts val="0"/>
              </a:spcAft>
              <a:buClr>
                <a:schemeClr val="dk1"/>
              </a:buClr>
              <a:buSzPts val="1200"/>
              <a:buChar char="-"/>
            </a:pPr>
            <a:r>
              <a:rPr lang="sv" sz="1200" dirty="0">
                <a:solidFill>
                  <a:schemeClr val="dk1"/>
                </a:solidFill>
              </a:rPr>
              <a:t>You are free to use whatever network library, dependency management, etc that you prefer (if any). But we ask you to limit the amount of libraries you use, and focus on showcasing your own skills. We kindly ask you not to use RxSwift or ReactiveSwift libraries.</a:t>
            </a:r>
            <a:endParaRPr sz="1200" dirty="0"/>
          </a:p>
          <a:p>
            <a:pPr marL="457200" lvl="0" indent="-304800" algn="l" rtl="0">
              <a:lnSpc>
                <a:spcPct val="100000"/>
              </a:lnSpc>
              <a:spcBef>
                <a:spcPts val="700"/>
              </a:spcBef>
              <a:spcAft>
                <a:spcPts val="0"/>
              </a:spcAft>
              <a:buSzPts val="1200"/>
              <a:buChar char="-"/>
            </a:pPr>
            <a:r>
              <a:rPr lang="sv" sz="1200" dirty="0"/>
              <a:t>Use Auto Layout</a:t>
            </a:r>
          </a:p>
          <a:p>
            <a:pPr marL="457200" lvl="0" indent="-304800">
              <a:spcBef>
                <a:spcPts val="700"/>
              </a:spcBef>
              <a:buSzPts val="1200"/>
              <a:buChar char="-"/>
            </a:pPr>
            <a:r>
              <a:rPr lang="sv-SE" sz="1200" dirty="0"/>
              <a:t>Minimum </a:t>
            </a:r>
            <a:r>
              <a:rPr lang="sv-SE" sz="1200" dirty="0" err="1"/>
              <a:t>iOS</a:t>
            </a:r>
            <a:r>
              <a:rPr lang="sv-SE" sz="1200" dirty="0"/>
              <a:t> </a:t>
            </a:r>
            <a:r>
              <a:rPr lang="sv-SE" sz="1200" dirty="0" err="1"/>
              <a:t>target</a:t>
            </a:r>
            <a:r>
              <a:rPr lang="sv-SE" sz="1200" dirty="0"/>
              <a:t> version </a:t>
            </a:r>
            <a:r>
              <a:rPr lang="sv-SE" sz="1200" dirty="0" err="1"/>
              <a:t>should</a:t>
            </a:r>
            <a:r>
              <a:rPr lang="sv-SE" sz="1200" dirty="0"/>
              <a:t> be 11. </a:t>
            </a:r>
            <a:r>
              <a:rPr lang="sv-SE" sz="1200" dirty="0" err="1"/>
              <a:t>We</a:t>
            </a:r>
            <a:r>
              <a:rPr lang="sv-SE" sz="1200" dirty="0"/>
              <a:t> </a:t>
            </a:r>
            <a:r>
              <a:rPr lang="sv-SE" sz="1200" dirty="0" err="1"/>
              <a:t>suggest</a:t>
            </a:r>
            <a:r>
              <a:rPr lang="sv-SE" sz="1200" dirty="0"/>
              <a:t> </a:t>
            </a:r>
            <a:r>
              <a:rPr lang="sv-SE" sz="1200" dirty="0" err="1"/>
              <a:t>avoiding</a:t>
            </a:r>
            <a:r>
              <a:rPr lang="sv-SE" sz="1200" dirty="0"/>
              <a:t> modern </a:t>
            </a:r>
            <a:r>
              <a:rPr lang="sv-SE" sz="1200" dirty="0" err="1"/>
              <a:t>frameworks</a:t>
            </a:r>
            <a:r>
              <a:rPr lang="sv-SE" sz="1200" dirty="0"/>
              <a:t> like </a:t>
            </a:r>
            <a:r>
              <a:rPr lang="sv-SE" sz="1200" dirty="0" err="1"/>
              <a:t>SwiftUI</a:t>
            </a:r>
            <a:r>
              <a:rPr lang="sv-SE" sz="1200" dirty="0"/>
              <a:t> and </a:t>
            </a:r>
            <a:r>
              <a:rPr lang="sv-SE" sz="1200" dirty="0" err="1"/>
              <a:t>Combine</a:t>
            </a:r>
            <a:r>
              <a:rPr lang="sv-SE" sz="1200" dirty="0"/>
              <a:t>.</a:t>
            </a:r>
          </a:p>
          <a:p>
            <a:pPr marL="457200" lvl="0" indent="-304800">
              <a:spcBef>
                <a:spcPts val="700"/>
              </a:spcBef>
              <a:buSzPts val="1200"/>
              <a:buChar char="-"/>
            </a:pPr>
            <a:r>
              <a:rPr lang="sv" sz="1200" dirty="0"/>
              <a:t>We would like you to </a:t>
            </a:r>
            <a:r>
              <a:rPr lang="sv" sz="1200" b="1" dirty="0"/>
              <a:t>not</a:t>
            </a:r>
            <a:r>
              <a:rPr lang="sv" sz="1200" dirty="0"/>
              <a:t> create your view controller(s) using storyboard(s) or xibs but instead set those up programmatically in order for us to have an easier time reviewing your solution and assessing your skills.</a:t>
            </a:r>
            <a:endParaRPr sz="1200" dirty="0"/>
          </a:p>
          <a:p>
            <a:pPr marL="457200" lvl="0" indent="-304800" algn="l" rtl="0">
              <a:spcBef>
                <a:spcPts val="700"/>
              </a:spcBef>
              <a:spcAft>
                <a:spcPts val="0"/>
              </a:spcAft>
              <a:buClr>
                <a:schemeClr val="dk1"/>
              </a:buClr>
              <a:buSzPts val="1200"/>
              <a:buChar char="-"/>
            </a:pPr>
            <a:r>
              <a:rPr lang="sv" sz="1200" dirty="0">
                <a:solidFill>
                  <a:schemeClr val="dk1"/>
                </a:solidFill>
              </a:rPr>
              <a:t>It’s preferred that you use standard UI elements and follow HIG.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1015200" y="2268900"/>
            <a:ext cx="7115400" cy="6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v" sz="1200"/>
              <a:t>To send in your solution you should create a zip file containing the project and send that back to us, or send a link to a GitHub repository containing your solution.</a:t>
            </a:r>
            <a:endParaRPr sz="1200"/>
          </a:p>
        </p:txBody>
      </p:sp>
      <p:sp>
        <p:nvSpPr>
          <p:cNvPr id="85" name="Google Shape;85;p18"/>
          <p:cNvSpPr txBox="1"/>
          <p:nvPr/>
        </p:nvSpPr>
        <p:spPr>
          <a:xfrm>
            <a:off x="1746000" y="2874600"/>
            <a:ext cx="5653800" cy="65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v"/>
              <a:t>Good luck!</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Macintosh PowerPoint</Application>
  <PresentationFormat>Bildspel på skärmen (16:9)</PresentationFormat>
  <Paragraphs>36</Paragraphs>
  <Slides>6</Slides>
  <Notes>6</Notes>
  <HiddenSlides>0</HiddenSlides>
  <MMClips>0</MMClips>
  <ScaleCrop>false</ScaleCrop>
  <HeadingPairs>
    <vt:vector size="6" baseType="variant">
      <vt:variant>
        <vt:lpstr>Använt teckensnitt</vt:lpstr>
      </vt:variant>
      <vt:variant>
        <vt:i4>1</vt:i4>
      </vt:variant>
      <vt:variant>
        <vt:lpstr>Tema</vt:lpstr>
      </vt:variant>
      <vt:variant>
        <vt:i4>1</vt:i4>
      </vt:variant>
      <vt:variant>
        <vt:lpstr>Bildrubriker</vt:lpstr>
      </vt:variant>
      <vt:variant>
        <vt:i4>6</vt:i4>
      </vt:variant>
    </vt:vector>
  </HeadingPairs>
  <TitlesOfParts>
    <vt:vector size="8" baseType="lpstr">
      <vt:lpstr>Arial</vt:lpstr>
      <vt:lpstr>Simple Light</vt:lpstr>
      <vt:lpstr>Programming exercise</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exercise</dc:title>
  <cp:lastModifiedBy>Emanuel Svensson</cp:lastModifiedBy>
  <cp:revision>1</cp:revision>
  <dcterms:modified xsi:type="dcterms:W3CDTF">2021-02-25T13:24:39Z</dcterms:modified>
</cp:coreProperties>
</file>