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67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0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0B15-8928-4582-90B9-FB66F537D6F0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A47F-422B-43E7-8B13-92233F7F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50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400800" cy="1676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21" y="495300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3581400"/>
            <a:ext cx="77724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85800" y="214505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3763" y="289560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Diffused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54" b="4709"/>
          <a:stretch/>
        </p:blipFill>
        <p:spPr bwMode="auto">
          <a:xfrm>
            <a:off x="-1" y="0"/>
            <a:ext cx="91236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49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28650"/>
            <a:ext cx="8610600" cy="577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008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pfxtea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taticvoidmain" TargetMode="External"/><Relationship Id="rId2" Type="http://schemas.openxmlformats.org/officeDocument/2006/relationships/hyperlink" Target="http://smugdeveloper.wordpres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7"/>
            <a:ext cx="7772400" cy="1298576"/>
          </a:xfrm>
        </p:spPr>
        <p:txBody>
          <a:bodyPr/>
          <a:lstStyle/>
          <a:p>
            <a:r>
              <a:rPr lang="en-US" sz="2800" dirty="0" smtClean="0"/>
              <a:t>Talladega Nights: The Ballad of Concurrent Programming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Presenter: Ross  Jennings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0"/>
            <a:ext cx="4800600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#2: Who moved my cheese?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demo illustrates some basic concurrency problems and how to mitigate them.</a:t>
            </a:r>
          </a:p>
          <a:p>
            <a:endParaRPr lang="en-US" dirty="0"/>
          </a:p>
          <a:p>
            <a:r>
              <a:rPr lang="en-US" dirty="0" smtClean="0"/>
              <a:t>Synchronization primitives:</a:t>
            </a:r>
          </a:p>
          <a:p>
            <a:pPr lvl="1"/>
            <a:r>
              <a:rPr lang="en-US" dirty="0" smtClean="0"/>
              <a:t>Locks (</a:t>
            </a:r>
            <a:r>
              <a:rPr lang="en-US" dirty="0" err="1" smtClean="0"/>
              <a:t>Mutex</a:t>
            </a:r>
            <a:r>
              <a:rPr lang="en-US" dirty="0" smtClean="0"/>
              <a:t>) – </a:t>
            </a:r>
            <a:r>
              <a:rPr lang="en-US" b="1" dirty="0" smtClean="0"/>
              <a:t>Mut</a:t>
            </a:r>
            <a:r>
              <a:rPr lang="en-US" dirty="0" smtClean="0"/>
              <a:t>ual </a:t>
            </a:r>
            <a:r>
              <a:rPr lang="en-US" b="1" dirty="0" smtClean="0"/>
              <a:t>Ex</a:t>
            </a:r>
            <a:r>
              <a:rPr lang="en-US" dirty="0" smtClean="0"/>
              <a:t>clusion primitive. Only one thread can own the block at any one time.</a:t>
            </a:r>
            <a:endParaRPr lang="en-US" b="1" dirty="0" smtClean="0"/>
          </a:p>
          <a:p>
            <a:pPr lvl="1"/>
            <a:r>
              <a:rPr lang="en-US" dirty="0" err="1" smtClean="0"/>
              <a:t>ReaderWriterLockSlim</a:t>
            </a:r>
            <a:r>
              <a:rPr lang="en-US" dirty="0" smtClean="0"/>
              <a:t> – Different locking levels based on intent. Readers won’t block other readers, but writers will block both readers and other writers.</a:t>
            </a:r>
          </a:p>
          <a:p>
            <a:pPr lvl="1"/>
            <a:r>
              <a:rPr lang="en-US" dirty="0" err="1" smtClean="0"/>
              <a:t>SemaphoreSlim</a:t>
            </a:r>
            <a:r>
              <a:rPr lang="en-US" dirty="0" smtClean="0"/>
              <a:t> – Restricts the number of concurrent </a:t>
            </a:r>
          </a:p>
          <a:p>
            <a:pPr lvl="1"/>
            <a:r>
              <a:rPr lang="en-US" dirty="0" err="1" smtClean="0"/>
              <a:t>SpinWait</a:t>
            </a:r>
            <a:r>
              <a:rPr lang="en-US" dirty="0" smtClean="0"/>
              <a:t> – Busy-wait instead of yielding a processor time-slice to another thread.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lots more, but these are the most common.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#3: SPEEEEEEEED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Hopefully this demo doesn’t break. I threw it together in two days and I may have been trying to hit the </a:t>
            </a:r>
            <a:r>
              <a:rPr lang="en-US" dirty="0" smtClean="0"/>
              <a:t>B</a:t>
            </a:r>
            <a:r>
              <a:rPr lang="en-US" dirty="0" smtClean="0"/>
              <a:t>allmer peak during most of it.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30678"/>
            <a:ext cx="8991600" cy="60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267200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Special thanks to Steve Youmans for writing so much slow code I decided to become a performance nerd!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914400"/>
            <a:ext cx="49872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For further reading, check out the PFX team blog: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6488" y="1402318"/>
            <a:ext cx="463188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>
                <a:hlinkClick r:id="rId2"/>
              </a:rPr>
              <a:t>http://blogs.msdn.com/b/pfxteam/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7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me.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14400"/>
            <a:ext cx="5029200" cy="5029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953000"/>
            <a:ext cx="4051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Edward Snowden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1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Clearly, very different people.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62000"/>
            <a:ext cx="5486400" cy="5486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5285509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Ross Jennings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2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So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My name is Ross Jennings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an architect here at Santander Consumer USA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blog here: </a:t>
            </a:r>
            <a:r>
              <a:rPr lang="en-US" dirty="0" smtClean="0">
                <a:hlinkClick r:id="rId2"/>
              </a:rPr>
              <a:t>http://smugdeveloper.wordpress.com</a:t>
            </a: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(my friends in marketing will note the irony here since I fought so valiantly against using </a:t>
            </a:r>
            <a:r>
              <a:rPr lang="en-US" sz="1200" dirty="0" err="1" smtClean="0"/>
              <a:t>Wordpress</a:t>
            </a:r>
            <a:r>
              <a:rPr lang="en-US" sz="1200" dirty="0" smtClean="0"/>
              <a:t> in the enterprise)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 code (and these slides) goes here: </a:t>
            </a:r>
            <a:r>
              <a:rPr lang="en-US" dirty="0" smtClean="0">
                <a:hlinkClick r:id="rId3"/>
              </a:rPr>
              <a:t>http://github.com/staticvoidmain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Obligatory slides about Moore’s law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really a “law”, but it has become the de-facto standard for microprocessor manufacturers.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Named after Gordon E. Moore of (a co-founder of Intel) who described a steady trend in the number of transistors on a microprocessor.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Moore’s law essentially states that the number of transistors on a chip will </a:t>
            </a:r>
            <a:r>
              <a:rPr lang="en-US" b="1" dirty="0" smtClean="0"/>
              <a:t>double</a:t>
            </a:r>
            <a:r>
              <a:rPr lang="en-US" dirty="0" smtClean="0"/>
              <a:t> every 18 months.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Moore</a:t>
            </a:r>
            <a:r>
              <a:rPr lang="en-US" dirty="0" smtClean="0"/>
              <a:t> transistors means </a:t>
            </a:r>
            <a:r>
              <a:rPr lang="en-US" sz="2400" dirty="0" smtClean="0"/>
              <a:t>more </a:t>
            </a:r>
            <a:r>
              <a:rPr lang="en-US" dirty="0" smtClean="0"/>
              <a:t>performance. (See what I did there?)</a:t>
            </a:r>
          </a:p>
        </p:txBody>
      </p:sp>
    </p:spTree>
    <p:extLst>
      <p:ext uri="{BB962C8B-B14F-4D97-AF65-F5344CB8AC3E}">
        <p14:creationId xmlns:p14="http://schemas.microsoft.com/office/powerpoint/2010/main" val="17579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Obligatory picture illustrating Moore’s Law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2000"/>
            <a:ext cx="91440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 more free lunch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Much to the dismay of programmers everywhere, in 2003 the ability to add smaller and smaller transistors started to dry up. Due to something called “Physics”…</a:t>
            </a:r>
          </a:p>
          <a:p>
            <a:pPr lvl="1"/>
            <a:r>
              <a:rPr lang="en-US" dirty="0" smtClean="0"/>
              <a:t>Specifically: Heat dispersion, power consumption, and quantum tunneling.</a:t>
            </a:r>
          </a:p>
          <a:p>
            <a:endParaRPr lang="en-US" dirty="0"/>
          </a:p>
          <a:p>
            <a:r>
              <a:rPr lang="en-US" dirty="0" smtClean="0"/>
              <a:t>What’s better than one processor with lots of transistors? </a:t>
            </a:r>
            <a:r>
              <a:rPr lang="en-US" b="1" dirty="0" smtClean="0"/>
              <a:t>Lots of processors with lots of transistors. </a:t>
            </a:r>
            <a:r>
              <a:rPr lang="en-US" dirty="0" smtClean="0"/>
              <a:t>Moore’s law was saved! (</a:t>
            </a:r>
            <a:r>
              <a:rPr lang="en-US" dirty="0" err="1" smtClean="0"/>
              <a:t>Kinda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We can no longer expect </a:t>
            </a:r>
            <a:r>
              <a:rPr lang="en-US" b="1" dirty="0" smtClean="0"/>
              <a:t>exponential speedups </a:t>
            </a:r>
            <a:r>
              <a:rPr lang="en-US" dirty="0" smtClean="0"/>
              <a:t>in our single-threaded software simply by improving hardware.</a:t>
            </a:r>
          </a:p>
          <a:p>
            <a:endParaRPr lang="en-US" dirty="0"/>
          </a:p>
          <a:p>
            <a:r>
              <a:rPr lang="en-US" dirty="0" smtClean="0"/>
              <a:t>If we want peak performance, we have to start issuing work to more than one 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#1: Enter the Task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Microsoft has done a lot of research in this space and produced a number of libraries and compiler features which aim to make concurrent programming easier.</a:t>
            </a:r>
          </a:p>
          <a:p>
            <a:endParaRPr lang="en-US" dirty="0"/>
          </a:p>
          <a:p>
            <a:r>
              <a:rPr lang="en-US" dirty="0" smtClean="0"/>
              <a:t>Starting in </a:t>
            </a:r>
            <a:r>
              <a:rPr lang="en-US" dirty="0" err="1" smtClean="0"/>
              <a:t>.Net</a:t>
            </a:r>
            <a:r>
              <a:rPr lang="en-US" dirty="0" smtClean="0"/>
              <a:t> 4.0 we’ve seen the introduction of “Parallel Extensions” to the base class library, which is comprised of the Task Parallel Library (TPL) and Parallel LINQ (PLINQ) to enhance support for parallel applications.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.Net</a:t>
            </a:r>
            <a:r>
              <a:rPr lang="en-US" dirty="0" smtClean="0"/>
              <a:t> 4.5 Microsoft introduced the </a:t>
            </a:r>
            <a:r>
              <a:rPr lang="en-US" dirty="0" err="1" smtClean="0">
                <a:solidFill>
                  <a:srgbClr val="0070C0"/>
                </a:solidFill>
              </a:rPr>
              <a:t>async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await</a:t>
            </a:r>
            <a:r>
              <a:rPr lang="en-US" dirty="0" smtClean="0"/>
              <a:t> keywords to C# to make writing asynchronous code less annoying.</a:t>
            </a:r>
          </a:p>
          <a:p>
            <a:pPr lvl="1"/>
            <a:r>
              <a:rPr lang="en-US" dirty="0" smtClean="0"/>
              <a:t>Traditional </a:t>
            </a:r>
            <a:r>
              <a:rPr lang="en-US" dirty="0" err="1" smtClean="0"/>
              <a:t>async</a:t>
            </a:r>
            <a:r>
              <a:rPr lang="en-US" dirty="0" smtClean="0"/>
              <a:t> programming on </a:t>
            </a:r>
            <a:r>
              <a:rPr lang="en-US" dirty="0" err="1" smtClean="0"/>
              <a:t>.Net</a:t>
            </a:r>
            <a:r>
              <a:rPr lang="en-US" dirty="0" smtClean="0"/>
              <a:t> involved lots of Begin/End continuation passing code which was hard to follow. The </a:t>
            </a:r>
            <a:r>
              <a:rPr lang="en-US" dirty="0" err="1" smtClean="0"/>
              <a:t>async</a:t>
            </a:r>
            <a:r>
              <a:rPr lang="en-US" dirty="0" smtClean="0"/>
              <a:t>/await keywords allow you to write your code with normal control flow, and allow the compiler to rewrite the code to run asynchronously.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 Will Robinson, danger!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 now, a joke:</a:t>
            </a:r>
          </a:p>
          <a:p>
            <a:pPr lvl="1"/>
            <a:r>
              <a:rPr lang="en-US" dirty="0" smtClean="0"/>
              <a:t>Some people, when presented with a problem think “I know! I’ll use threads”; now two they have problems.</a:t>
            </a:r>
          </a:p>
          <a:p>
            <a:pPr lvl="2"/>
            <a:r>
              <a:rPr lang="en-US" dirty="0" smtClean="0"/>
              <a:t>Ha, ha it’s a race condition which causes the order of the words to get mixed up! Get it?</a:t>
            </a:r>
          </a:p>
          <a:p>
            <a:endParaRPr lang="en-US" dirty="0"/>
          </a:p>
          <a:p>
            <a:r>
              <a:rPr lang="en-US" dirty="0" smtClean="0"/>
              <a:t>One of the biggest hazards when writing multi-threaded code is what is known as a </a:t>
            </a:r>
            <a:r>
              <a:rPr lang="en-US" b="1" dirty="0" smtClean="0"/>
              <a:t>race 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Code which is prone to race conditions can:</a:t>
            </a:r>
          </a:p>
          <a:p>
            <a:pPr lvl="2"/>
            <a:r>
              <a:rPr lang="en-US" dirty="0" smtClean="0"/>
              <a:t>Cause your program to crash</a:t>
            </a:r>
          </a:p>
          <a:p>
            <a:pPr lvl="2"/>
            <a:r>
              <a:rPr lang="en-US" dirty="0" smtClean="0"/>
              <a:t>Mutate shared variables in undefined ways</a:t>
            </a:r>
          </a:p>
          <a:p>
            <a:pPr lvl="2"/>
            <a:r>
              <a:rPr lang="en-US" dirty="0" smtClean="0"/>
              <a:t>Report incorrect results</a:t>
            </a:r>
          </a:p>
          <a:p>
            <a:pPr lvl="2"/>
            <a:r>
              <a:rPr lang="en-US" dirty="0" smtClean="0"/>
              <a:t>Be </a:t>
            </a:r>
            <a:r>
              <a:rPr lang="en-US" b="1" dirty="0" smtClean="0"/>
              <a:t>very </a:t>
            </a:r>
            <a:r>
              <a:rPr lang="en-US" dirty="0" smtClean="0"/>
              <a:t>difficult to debug, due to their non-deterministic nature.</a:t>
            </a:r>
          </a:p>
          <a:p>
            <a:endParaRPr lang="en-US" dirty="0" smtClean="0"/>
          </a:p>
          <a:p>
            <a:r>
              <a:rPr lang="en-US" dirty="0" smtClean="0"/>
              <a:t>Generally</a:t>
            </a:r>
            <a:r>
              <a:rPr lang="en-US" dirty="0"/>
              <a:t>, crashing preferable to silent data </a:t>
            </a:r>
            <a:r>
              <a:rPr lang="en-US" dirty="0" smtClean="0"/>
              <a:t>corruption, but it doesn’t always happen that way.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E0E3E9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3E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731</Words>
  <Application>Microsoft Office PowerPoint</Application>
  <PresentationFormat>Letter Paper (8.5x11 in)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Talladega Nights: The Ballad of Concurrent Programming</vt:lpstr>
      <vt:lpstr>This is not me.</vt:lpstr>
      <vt:lpstr>Clearly, very different people.</vt:lpstr>
      <vt:lpstr>So who am I?</vt:lpstr>
      <vt:lpstr>Obligatory slides about Moore’s law</vt:lpstr>
      <vt:lpstr>Obligatory picture illustrating Moore’s Law</vt:lpstr>
      <vt:lpstr>No more free lunch</vt:lpstr>
      <vt:lpstr>Demo #1: Enter the Task </vt:lpstr>
      <vt:lpstr>Danger Will Robinson, danger!</vt:lpstr>
      <vt:lpstr>Demo #2: Who moved my cheese?</vt:lpstr>
      <vt:lpstr>Demo #3: SPEEEEEEEED</vt:lpstr>
      <vt:lpstr>PowerPoint Presentation</vt:lpstr>
    </vt:vector>
  </TitlesOfParts>
  <Company>SCUSA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Kant</dc:creator>
  <cp:lastModifiedBy>Ross Jennings</cp:lastModifiedBy>
  <cp:revision>41</cp:revision>
  <dcterms:created xsi:type="dcterms:W3CDTF">2013-07-22T15:58:10Z</dcterms:created>
  <dcterms:modified xsi:type="dcterms:W3CDTF">2013-07-26T02:51:37Z</dcterms:modified>
</cp:coreProperties>
</file>