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60" r:id="rId12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80B15-8928-4582-90B9-FB66F537D6F0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9A47F-422B-43E7-8B13-92233F7FF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38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50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57600"/>
            <a:ext cx="6400800" cy="16764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8421" y="4953002"/>
            <a:ext cx="2133600" cy="365125"/>
          </a:xfrm>
          <a:prstGeom prst="rect">
            <a:avLst/>
          </a:prstGeom>
        </p:spPr>
        <p:txBody>
          <a:bodyPr anchor="b"/>
          <a:lstStyle>
            <a:lvl1pPr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85800" y="3581400"/>
            <a:ext cx="7772400" cy="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14300"/>
            <a:ext cx="1594005" cy="440788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85800" y="2145056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scusaConf_2013</a:t>
            </a:r>
            <a:endParaRPr lang="en-US" sz="24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82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411969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FCCE2D2B-FBD0-49C3-932E-69727B9D4F2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477000"/>
            <a:ext cx="796926" cy="235064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848600" y="6484144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scusaConf_2013</a:t>
            </a:r>
            <a:endParaRPr lang="en-US" sz="1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93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400" b="0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713763" y="2895600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scusaConf_2013</a:t>
            </a:r>
            <a:endParaRPr lang="en-US" sz="24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14300"/>
            <a:ext cx="1594005" cy="44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60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28651"/>
            <a:ext cx="4038600" cy="54975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28651"/>
            <a:ext cx="4038600" cy="54975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477000"/>
            <a:ext cx="796926" cy="23506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411969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FCCE2D2B-FBD0-49C3-932E-69727B9D4F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848600" y="6484144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scusaConf_2013</a:t>
            </a:r>
            <a:endParaRPr lang="en-US" sz="1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339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477000"/>
            <a:ext cx="796926" cy="235064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411969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FCCE2D2B-FBD0-49C3-932E-69727B9D4F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848600" y="6484144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scusaConf_2013</a:t>
            </a:r>
            <a:endParaRPr lang="en-US" sz="1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34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477000"/>
            <a:ext cx="796926" cy="235064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848600" y="6484144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scusaConf_2013</a:t>
            </a:r>
            <a:endParaRPr lang="en-US" sz="1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24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477000"/>
            <a:ext cx="796926" cy="23506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411969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FCCE2D2B-FBD0-49C3-932E-69727B9D4F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848600" y="6484144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scusaConf_2013</a:t>
            </a:r>
            <a:endParaRPr lang="en-US" sz="1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02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GlowDiffused/>
                    </a14:imgEffect>
                    <a14:imgEffect>
                      <a14:saturation sat="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854" b="4709"/>
          <a:stretch/>
        </p:blipFill>
        <p:spPr bwMode="auto">
          <a:xfrm>
            <a:off x="-1" y="0"/>
            <a:ext cx="912365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4953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628650"/>
            <a:ext cx="8610600" cy="5772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0080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E2D2B-FBD0-49C3-932E-69727B9D4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9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0" kern="1200">
          <a:solidFill>
            <a:schemeClr val="accent4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ayende.com/blog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6627"/>
            <a:ext cx="7772400" cy="1298576"/>
          </a:xfrm>
        </p:spPr>
        <p:txBody>
          <a:bodyPr/>
          <a:lstStyle/>
          <a:p>
            <a:r>
              <a:rPr lang="en-US" sz="2800" dirty="0" smtClean="0"/>
              <a:t>New World Ninja 2: </a:t>
            </a:r>
            <a:r>
              <a:rPr lang="en-US" sz="2800" dirty="0" err="1" smtClean="0"/>
              <a:t>NoSQL</a:t>
            </a:r>
            <a:r>
              <a:rPr lang="en-US" sz="2800" dirty="0" smtClean="0"/>
              <a:t> </a:t>
            </a:r>
            <a:r>
              <a:rPr lang="en-US" sz="2800" dirty="0" err="1" smtClean="0"/>
              <a:t>Jutsu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Presenter: Ross  Jennings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733800"/>
            <a:ext cx="40005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3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RavenDB</a:t>
            </a:r>
            <a:r>
              <a:rPr lang="en-US" dirty="0" smtClean="0"/>
              <a:t>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Some benefits:</a:t>
            </a:r>
          </a:p>
          <a:p>
            <a:pPr lvl="1"/>
            <a:r>
              <a:rPr lang="en-US" dirty="0" smtClean="0"/>
              <a:t>Works with plain-old C# object (POCO) types.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sql</a:t>
            </a:r>
            <a:r>
              <a:rPr lang="en-US" dirty="0" smtClean="0"/>
              <a:t>-specific decoration for column names.</a:t>
            </a:r>
          </a:p>
          <a:p>
            <a:pPr lvl="1"/>
            <a:r>
              <a:rPr lang="en-US" dirty="0" smtClean="0"/>
              <a:t>No inline SQL </a:t>
            </a:r>
            <a:r>
              <a:rPr lang="en-US" b="1" dirty="0" smtClean="0"/>
              <a:t>ever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Safe by default.</a:t>
            </a:r>
          </a:p>
          <a:p>
            <a:pPr lvl="2"/>
            <a:r>
              <a:rPr lang="en-US" dirty="0" smtClean="0"/>
              <a:t>No unbounded results.</a:t>
            </a:r>
          </a:p>
          <a:p>
            <a:pPr lvl="2"/>
            <a:r>
              <a:rPr lang="en-US" dirty="0" smtClean="0"/>
              <a:t>No frequent chatty requests back to the server for more data.</a:t>
            </a:r>
          </a:p>
          <a:p>
            <a:pPr lvl="1"/>
            <a:r>
              <a:rPr lang="en-US" dirty="0" smtClean="0"/>
              <a:t>Asynchronous write support. No blocking!</a:t>
            </a:r>
          </a:p>
          <a:p>
            <a:pPr lvl="1"/>
            <a:r>
              <a:rPr lang="en-US" dirty="0" smtClean="0"/>
              <a:t>DML? Nope. </a:t>
            </a:r>
          </a:p>
          <a:p>
            <a:pPr lvl="2"/>
            <a:r>
              <a:rPr lang="en-US" dirty="0" smtClean="0"/>
              <a:t>All document updates happen in C#.</a:t>
            </a:r>
          </a:p>
          <a:p>
            <a:pPr lvl="1"/>
            <a:r>
              <a:rPr lang="en-US" dirty="0" smtClean="0"/>
              <a:t>Queries? </a:t>
            </a:r>
          </a:p>
          <a:p>
            <a:pPr lvl="2"/>
            <a:r>
              <a:rPr lang="en-US" dirty="0" smtClean="0"/>
              <a:t>Written entirely in C#</a:t>
            </a:r>
          </a:p>
          <a:p>
            <a:pPr lvl="1"/>
            <a:r>
              <a:rPr lang="en-US" dirty="0" smtClean="0"/>
              <a:t>Indexes, surely indexes.</a:t>
            </a:r>
          </a:p>
          <a:p>
            <a:pPr lvl="2"/>
            <a:r>
              <a:rPr lang="en-US" dirty="0" smtClean="0"/>
              <a:t>Nope, those are C#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2D2B-FBD0-49C3-932E-69727B9D4F2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69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67037" y="4114800"/>
            <a:ext cx="29290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accent4">
                    <a:lumMod val="75000"/>
                  </a:schemeClr>
                </a:solidFill>
              </a:rPr>
              <a:t>Thanks!</a:t>
            </a:r>
            <a:endParaRPr lang="en-US" sz="6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8800" y="1786414"/>
            <a:ext cx="457785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 smtClean="0"/>
              <a:t>For further reading, check out </a:t>
            </a:r>
            <a:r>
              <a:rPr lang="en-US" dirty="0" err="1" smtClean="0"/>
              <a:t>Ayende’s</a:t>
            </a:r>
            <a:r>
              <a:rPr lang="en-US" dirty="0" smtClean="0"/>
              <a:t> blog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06488" y="2274332"/>
            <a:ext cx="4631885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400" dirty="0" smtClean="0">
                <a:hlinkClick r:id="rId2"/>
              </a:rPr>
              <a:t>http://ayende.com/blog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677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mystic art of </a:t>
            </a:r>
            <a:r>
              <a:rPr lang="en-US" dirty="0" err="1" smtClean="0"/>
              <a:t>NoSQL</a:t>
            </a:r>
            <a:r>
              <a:rPr lang="en-US" dirty="0" smtClean="0"/>
              <a:t> is </a:t>
            </a:r>
            <a:r>
              <a:rPr lang="en-US" b="1" dirty="0" smtClean="0"/>
              <a:t>not</a:t>
            </a:r>
            <a:r>
              <a:rPr lang="en-US" dirty="0" smtClean="0"/>
              <a:t> a new style as some believe it to be.</a:t>
            </a:r>
          </a:p>
          <a:p>
            <a:endParaRPr lang="en-US" dirty="0" smtClean="0"/>
          </a:p>
          <a:p>
            <a:r>
              <a:rPr lang="en-US" dirty="0" smtClean="0"/>
              <a:t>Practitioners of </a:t>
            </a:r>
            <a:r>
              <a:rPr lang="en-US" dirty="0" err="1" smtClean="0"/>
              <a:t>NoSQL</a:t>
            </a:r>
            <a:r>
              <a:rPr lang="en-US" dirty="0" smtClean="0"/>
              <a:t> have been training in secret using the fighting manuals describing a technique called </a:t>
            </a:r>
            <a:r>
              <a:rPr lang="en-US" dirty="0" err="1" smtClean="0"/>
              <a:t>BerkelyDB</a:t>
            </a:r>
            <a:r>
              <a:rPr lang="en-US" dirty="0" smtClean="0"/>
              <a:t> since 1986.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BerkelyDB</a:t>
            </a:r>
            <a:r>
              <a:rPr lang="en-US" dirty="0" smtClean="0"/>
              <a:t> fighting style does not involve relations, and thus can be employed freely and without restraint.</a:t>
            </a:r>
          </a:p>
          <a:p>
            <a:endParaRPr lang="en-US" dirty="0"/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don’t have enough time to carry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with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ninja premise, so I’m just going to shoot some facts at you now.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2D2B-FBD0-49C3-932E-69727B9D4F2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8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NoSQL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NoSQL</a:t>
            </a:r>
            <a:r>
              <a:rPr lang="en-US" dirty="0" smtClean="0"/>
              <a:t> is just as the name implies, any data-store which is </a:t>
            </a:r>
            <a:r>
              <a:rPr lang="en-US" b="1" dirty="0" smtClean="0"/>
              <a:t>not</a:t>
            </a:r>
            <a:r>
              <a:rPr lang="en-US" dirty="0" smtClean="0"/>
              <a:t> relational.</a:t>
            </a:r>
          </a:p>
          <a:p>
            <a:endParaRPr lang="en-US" dirty="0" smtClean="0"/>
          </a:p>
          <a:p>
            <a:r>
              <a:rPr lang="en-US" dirty="0" smtClean="0"/>
              <a:t>It has been perhaps overly-hyped by some to imply that it is the best thing since C++ and the only way to achieve “big scale”.</a:t>
            </a:r>
          </a:p>
          <a:p>
            <a:endParaRPr lang="en-US" dirty="0" smtClean="0"/>
          </a:p>
          <a:p>
            <a:r>
              <a:rPr lang="en-US" dirty="0" err="1" smtClean="0"/>
              <a:t>NoSQL</a:t>
            </a:r>
            <a:r>
              <a:rPr lang="en-US" dirty="0" smtClean="0"/>
              <a:t> Databases </a:t>
            </a:r>
            <a:r>
              <a:rPr lang="en-US" b="1" dirty="0" smtClean="0"/>
              <a:t>are</a:t>
            </a:r>
            <a:r>
              <a:rPr lang="en-US" dirty="0" smtClean="0"/>
              <a:t> deployed by some big technology companies, and it does tend to scale well, but </a:t>
            </a:r>
            <a:r>
              <a:rPr lang="en-US" b="1" dirty="0" smtClean="0"/>
              <a:t>it is not a magic bullet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Google uses </a:t>
            </a:r>
            <a:r>
              <a:rPr lang="en-US" dirty="0" err="1" smtClean="0"/>
              <a:t>BigTable</a:t>
            </a:r>
            <a:endParaRPr lang="en-US" dirty="0" smtClean="0"/>
          </a:p>
          <a:p>
            <a:pPr lvl="1"/>
            <a:r>
              <a:rPr lang="en-US" dirty="0" smtClean="0"/>
              <a:t>Facebook uses Cassandra</a:t>
            </a:r>
          </a:p>
          <a:p>
            <a:pPr lvl="1"/>
            <a:r>
              <a:rPr lang="en-US" dirty="0" smtClean="0"/>
              <a:t>Amazon uses </a:t>
            </a:r>
            <a:r>
              <a:rPr lang="en-US" dirty="0" err="1" smtClean="0"/>
              <a:t>DyanamoDb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No shortage </a:t>
            </a:r>
            <a:r>
              <a:rPr lang="en-US" dirty="0" err="1" smtClean="0"/>
              <a:t>NoSQL</a:t>
            </a:r>
            <a:r>
              <a:rPr lang="en-US" dirty="0" smtClean="0"/>
              <a:t> databases to choose from.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2D2B-FBD0-49C3-932E-69727B9D4F2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what’s wrong with SQL?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75588"/>
            <a:ext cx="7620000" cy="542041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2D2B-FBD0-49C3-932E-69727B9D4F2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9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what’s wrong with SQL?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It’s not that </a:t>
            </a:r>
            <a:r>
              <a:rPr lang="en-US" dirty="0" err="1" smtClean="0"/>
              <a:t>NoSQL</a:t>
            </a:r>
            <a:r>
              <a:rPr lang="en-US" dirty="0" smtClean="0"/>
              <a:t> is a reaction to SQL being “broken”, but rather that there are some design goals which don’t map nicely to flat tables.</a:t>
            </a:r>
          </a:p>
          <a:p>
            <a:endParaRPr lang="en-US" dirty="0" smtClean="0"/>
          </a:p>
          <a:p>
            <a:r>
              <a:rPr lang="en-US" dirty="0" smtClean="0"/>
              <a:t>There is a concept called “the object-relational impedance mismatch”. (Try saying that five times fast)</a:t>
            </a:r>
          </a:p>
          <a:p>
            <a:pPr lvl="1"/>
            <a:r>
              <a:rPr lang="en-US" dirty="0" smtClean="0"/>
              <a:t>Objects have </a:t>
            </a:r>
            <a:r>
              <a:rPr lang="en-US" b="1" dirty="0" smtClean="0"/>
              <a:t>structure</a:t>
            </a:r>
            <a:r>
              <a:rPr lang="en-US" dirty="0" smtClean="0"/>
              <a:t>, they have </a:t>
            </a:r>
            <a:r>
              <a:rPr lang="en-US" b="1" dirty="0" smtClean="0"/>
              <a:t>depth</a:t>
            </a:r>
            <a:r>
              <a:rPr lang="en-US" dirty="0" smtClean="0"/>
              <a:t>, they have weird a </a:t>
            </a:r>
            <a:r>
              <a:rPr lang="en-US" b="1" dirty="0" smtClean="0"/>
              <a:t>non-geometric</a:t>
            </a:r>
            <a:r>
              <a:rPr lang="en-US" dirty="0" smtClean="0"/>
              <a:t> </a:t>
            </a:r>
            <a:r>
              <a:rPr lang="en-US" b="1" dirty="0" smtClean="0"/>
              <a:t>shape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Tables by comparison are flat rectangles of data.</a:t>
            </a:r>
          </a:p>
          <a:p>
            <a:endParaRPr lang="en-US" dirty="0" smtClean="0"/>
          </a:p>
          <a:p>
            <a:r>
              <a:rPr lang="en-US" dirty="0" smtClean="0"/>
              <a:t>Because of the impedance mismatch, we invent these things called </a:t>
            </a:r>
            <a:r>
              <a:rPr lang="en-US" b="1" dirty="0" smtClean="0"/>
              <a:t>Object Relational Mappers (ORMs) </a:t>
            </a:r>
            <a:r>
              <a:rPr lang="en-US" dirty="0" smtClean="0"/>
              <a:t>to do the translation between the flat world of the RDBMS to the hierarchical land of objects.</a:t>
            </a:r>
          </a:p>
          <a:p>
            <a:endParaRPr lang="en-US" dirty="0" smtClean="0"/>
          </a:p>
          <a:p>
            <a:r>
              <a:rPr lang="en-US" dirty="0" smtClean="0"/>
              <a:t>There is a </a:t>
            </a:r>
            <a:r>
              <a:rPr lang="en-US" b="1" dirty="0" smtClean="0"/>
              <a:t>cost</a:t>
            </a:r>
            <a:r>
              <a:rPr lang="en-US" dirty="0" smtClean="0"/>
              <a:t> to doing these mappings and it manifests as the dreaded </a:t>
            </a:r>
            <a:r>
              <a:rPr lang="en-US" b="1" dirty="0" smtClean="0"/>
              <a:t>SELECT N+1 </a:t>
            </a:r>
            <a:r>
              <a:rPr lang="en-US" i="1" dirty="0" smtClean="0"/>
              <a:t>&lt;insert maniacal laughter&gt;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2D2B-FBD0-49C3-932E-69727B9D4F2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8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 all the things!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b="1" dirty="0" smtClean="0"/>
              <a:t>is</a:t>
            </a:r>
            <a:r>
              <a:rPr lang="en-US" dirty="0" smtClean="0"/>
              <a:t> SELECT N+1?</a:t>
            </a:r>
          </a:p>
          <a:p>
            <a:pPr marL="800100" lvl="2" indent="0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foreach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Thing</a:t>
            </a:r>
            <a:r>
              <a:rPr lang="en-US" dirty="0"/>
              <a:t> </a:t>
            </a:r>
            <a:r>
              <a:rPr lang="en-US" dirty="0" err="1"/>
              <a:t>thing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/>
              <a:t>FetchSomeThings</a:t>
            </a:r>
            <a:r>
              <a:rPr lang="en-US" dirty="0" smtClean="0"/>
              <a:t>()) // 1 select</a:t>
            </a:r>
            <a:endParaRPr lang="en-US" dirty="0"/>
          </a:p>
          <a:p>
            <a:pPr marL="800100" lvl="2" indent="0">
              <a:buNone/>
            </a:pPr>
            <a:r>
              <a:rPr lang="en-US" dirty="0" smtClean="0"/>
              <a:t>{</a:t>
            </a:r>
          </a:p>
          <a:p>
            <a:pPr marL="800100" lvl="2" indent="0">
              <a:buNone/>
            </a:pPr>
            <a:r>
              <a:rPr lang="en-US" dirty="0"/>
              <a:t> </a:t>
            </a:r>
            <a:r>
              <a:rPr lang="en-US" dirty="0" smtClean="0"/>
              <a:t>       // n more selects</a:t>
            </a:r>
            <a:endParaRPr lang="en-US" dirty="0"/>
          </a:p>
          <a:p>
            <a:pPr marL="800100" lvl="2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thing.RelatedThing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FetchARelatedThing</a:t>
            </a:r>
            <a:r>
              <a:rPr lang="en-US" dirty="0"/>
              <a:t>(</a:t>
            </a:r>
            <a:r>
              <a:rPr lang="en-US" dirty="0" err="1"/>
              <a:t>thing.Id</a:t>
            </a:r>
            <a:r>
              <a:rPr lang="en-US" dirty="0"/>
              <a:t>);</a:t>
            </a:r>
          </a:p>
          <a:p>
            <a:pPr marL="800100" lvl="2" indent="0">
              <a:buNone/>
            </a:pPr>
            <a:r>
              <a:rPr lang="en-US" dirty="0" smtClean="0"/>
              <a:t>}</a:t>
            </a:r>
          </a:p>
          <a:p>
            <a:pPr marL="800100" lvl="2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You might be saying to yourself: “So what Ross </a:t>
            </a:r>
            <a:r>
              <a:rPr lang="en-US" sz="2400" b="1" dirty="0" smtClean="0"/>
              <a:t>I do that every single day</a:t>
            </a:r>
            <a:r>
              <a:rPr lang="en-US" sz="2400" dirty="0" smtClean="0"/>
              <a:t>.”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Oh yeah? Well you’re doing it </a:t>
            </a:r>
            <a:r>
              <a:rPr lang="en-US" sz="2400" b="1" dirty="0" smtClean="0"/>
              <a:t>wrong</a:t>
            </a:r>
            <a:r>
              <a:rPr lang="en-US" sz="2400" dirty="0" smtClean="0"/>
              <a:t>. Each </a:t>
            </a:r>
            <a:r>
              <a:rPr lang="en-US" sz="2400" b="1" dirty="0" smtClean="0"/>
              <a:t>fetch </a:t>
            </a:r>
            <a:r>
              <a:rPr lang="en-US" sz="2400" dirty="0" smtClean="0"/>
              <a:t>incurs a separate TCP connection, parsing, execution, waiting on the result set from the network</a:t>
            </a:r>
            <a:r>
              <a:rPr lang="en-US" sz="2400" dirty="0" smtClean="0"/>
              <a:t>. Also, you didn’t specify how many things, so your result set could potentially be VERY large.</a:t>
            </a:r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All </a:t>
            </a:r>
            <a:r>
              <a:rPr lang="en-US" sz="2400" b="1" dirty="0" smtClean="0"/>
              <a:t>these things take time. Precious, precious </a:t>
            </a:r>
            <a:r>
              <a:rPr lang="en-US" sz="2400" b="1" dirty="0" smtClean="0"/>
              <a:t>time…</a:t>
            </a:r>
            <a:endParaRPr lang="en-US" sz="24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2D2B-FBD0-49C3-932E-69727B9D4F2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0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that ORM thing?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ORM is a </a:t>
            </a:r>
            <a:r>
              <a:rPr lang="en-US" b="1" dirty="0" smtClean="0"/>
              <a:t>workaround </a:t>
            </a:r>
            <a:r>
              <a:rPr lang="en-US" dirty="0" smtClean="0"/>
              <a:t>for </a:t>
            </a:r>
            <a:r>
              <a:rPr lang="en-US" dirty="0"/>
              <a:t>the impedance mismatch but it is not a complete solution.</a:t>
            </a:r>
          </a:p>
          <a:p>
            <a:endParaRPr lang="en-US" dirty="0" smtClean="0"/>
          </a:p>
          <a:p>
            <a:r>
              <a:rPr lang="en-US" dirty="0" smtClean="0"/>
              <a:t>ORMs </a:t>
            </a:r>
            <a:r>
              <a:rPr lang="en-US" dirty="0"/>
              <a:t>can do a better job at preventing </a:t>
            </a:r>
            <a:r>
              <a:rPr lang="en-US" b="1" dirty="0"/>
              <a:t>SELECT N+1</a:t>
            </a:r>
            <a:r>
              <a:rPr lang="en-US" dirty="0"/>
              <a:t> but they are only as good as the developer writing the query.</a:t>
            </a:r>
          </a:p>
          <a:p>
            <a:endParaRPr lang="en-US" b="1" dirty="0"/>
          </a:p>
          <a:p>
            <a:r>
              <a:rPr lang="en-US" dirty="0"/>
              <a:t>For example, to properly fetch the referenced entities the following would be required in Entity Framework: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using</a:t>
            </a:r>
            <a:r>
              <a:rPr lang="en-US" dirty="0"/>
              <a:t> (</a:t>
            </a:r>
            <a:r>
              <a:rPr lang="en-US" dirty="0" err="1">
                <a:solidFill>
                  <a:srgbClr val="0070C0"/>
                </a:solidFill>
              </a:rPr>
              <a:t>var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MyDbContext</a:t>
            </a:r>
            <a:r>
              <a:rPr lang="en-US" dirty="0"/>
              <a:t>()) 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0070C0"/>
                </a:solidFill>
              </a:rPr>
              <a:t>var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accounts = </a:t>
            </a:r>
            <a:r>
              <a:rPr lang="en-US" dirty="0" err="1"/>
              <a:t>db.Accounts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	.Include("</a:t>
            </a:r>
            <a:r>
              <a:rPr lang="en-US" dirty="0" err="1"/>
              <a:t>Customers.Contacts</a:t>
            </a:r>
            <a:r>
              <a:rPr lang="en-US" dirty="0"/>
              <a:t>")</a:t>
            </a:r>
          </a:p>
          <a:p>
            <a:pPr marL="457200" lvl="1" indent="0">
              <a:buNone/>
            </a:pPr>
            <a:r>
              <a:rPr lang="en-US" dirty="0"/>
              <a:t>		.Include("</a:t>
            </a:r>
            <a:r>
              <a:rPr lang="en-US" dirty="0" err="1"/>
              <a:t>BillingDetails</a:t>
            </a:r>
            <a:r>
              <a:rPr lang="en-US" dirty="0"/>
              <a:t>")</a:t>
            </a:r>
          </a:p>
          <a:p>
            <a:pPr marL="457200" lvl="1" indent="0">
              <a:buNone/>
            </a:pPr>
            <a:r>
              <a:rPr lang="en-US" dirty="0"/>
              <a:t>		.Top(25);</a:t>
            </a:r>
          </a:p>
          <a:p>
            <a:pPr marL="457200" lvl="1" indent="0">
              <a:buNone/>
            </a:pPr>
            <a:r>
              <a:rPr lang="en-US" dirty="0"/>
              <a:t>          </a:t>
            </a:r>
            <a:r>
              <a:rPr lang="en-US" dirty="0">
                <a:solidFill>
                  <a:srgbClr val="00B050"/>
                </a:solidFill>
              </a:rPr>
              <a:t>// do </a:t>
            </a:r>
            <a:r>
              <a:rPr lang="en-US" dirty="0" smtClean="0">
                <a:solidFill>
                  <a:srgbClr val="00B050"/>
                </a:solidFill>
              </a:rPr>
              <a:t>stuff with accounts</a:t>
            </a:r>
            <a:endParaRPr lang="en-US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2D2B-FBD0-49C3-932E-69727B9D4F2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7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that ORM thing? Part </a:t>
            </a:r>
            <a:r>
              <a:rPr lang="en-US" dirty="0" err="1" smtClean="0"/>
              <a:t>deux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 with this approach is that it has the potential to be </a:t>
            </a:r>
            <a:r>
              <a:rPr lang="en-US" b="1" dirty="0"/>
              <a:t>very inefficient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From the MSDN documentation:</a:t>
            </a:r>
          </a:p>
          <a:p>
            <a:pPr lvl="1"/>
            <a:r>
              <a:rPr lang="en-US" dirty="0"/>
              <a:t>Using query paths can result in </a:t>
            </a:r>
            <a:r>
              <a:rPr lang="en-US" b="1" dirty="0"/>
              <a:t>complex commands</a:t>
            </a:r>
            <a:r>
              <a:rPr lang="en-US" dirty="0"/>
              <a:t> being executed against the data source from seemingly simple object queries. </a:t>
            </a:r>
            <a:r>
              <a:rPr lang="en-US" b="1" u="sng" dirty="0"/>
              <a:t>This occurs because one or more joins are required to return related objects in a single query, which results in redundant data for each related entities being returned from the data source. </a:t>
            </a:r>
          </a:p>
          <a:p>
            <a:pPr lvl="1"/>
            <a:endParaRPr lang="en-US" b="1" u="sng" dirty="0"/>
          </a:p>
          <a:p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again, </a:t>
            </a:r>
            <a:r>
              <a:rPr lang="en-US" u="sng" dirty="0"/>
              <a:t>we’re stuck</a:t>
            </a:r>
            <a:r>
              <a:rPr lang="en-US" dirty="0"/>
              <a:t>. </a:t>
            </a:r>
            <a:r>
              <a:rPr lang="en-US" b="1" dirty="0"/>
              <a:t>Too many queries </a:t>
            </a:r>
            <a:r>
              <a:rPr lang="en-US" dirty="0"/>
              <a:t>or </a:t>
            </a:r>
            <a:r>
              <a:rPr lang="en-US" b="1" dirty="0"/>
              <a:t>one massive inefficient query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RavenDB</a:t>
            </a:r>
            <a:r>
              <a:rPr lang="en-US" dirty="0"/>
              <a:t>, take me </a:t>
            </a:r>
            <a:r>
              <a:rPr lang="en-US" dirty="0" err="1"/>
              <a:t>awaaaayyyyyyy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2D2B-FBD0-49C3-932E-69727B9D4F2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41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Raven 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2D2B-FBD0-49C3-932E-69727B9D4F2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" y="2133600"/>
            <a:ext cx="8839200" cy="4267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</a:t>
            </a:r>
            <a:r>
              <a:rPr lang="en-US" dirty="0" smtClean="0"/>
              <a:t>eveloped by Hibernating Rhinos LTD,  </a:t>
            </a:r>
            <a:r>
              <a:rPr lang="en-US" dirty="0" err="1" smtClean="0"/>
              <a:t>RavenDB</a:t>
            </a:r>
            <a:r>
              <a:rPr lang="en-US" dirty="0" smtClean="0"/>
              <a:t> is a native </a:t>
            </a:r>
            <a:r>
              <a:rPr lang="en-US" dirty="0" err="1" smtClean="0"/>
              <a:t>.Net</a:t>
            </a:r>
            <a:r>
              <a:rPr lang="en-US" dirty="0" smtClean="0"/>
              <a:t> database application with an emphasis on read performance and zero-cost indexing.</a:t>
            </a:r>
          </a:p>
          <a:p>
            <a:endParaRPr lang="en-US" dirty="0" smtClean="0"/>
          </a:p>
          <a:p>
            <a:r>
              <a:rPr lang="en-US" dirty="0" smtClean="0"/>
              <a:t>It was written by this man:</a:t>
            </a:r>
          </a:p>
          <a:p>
            <a:endParaRPr lang="en-US" dirty="0" smtClean="0"/>
          </a:p>
          <a:p>
            <a:r>
              <a:rPr lang="en-US" b="1" dirty="0" smtClean="0"/>
              <a:t>Actual name</a:t>
            </a:r>
            <a:r>
              <a:rPr lang="en-US" dirty="0" smtClean="0"/>
              <a:t>: Oren </a:t>
            </a:r>
            <a:r>
              <a:rPr lang="en-US" dirty="0" err="1" smtClean="0"/>
              <a:t>Eini</a:t>
            </a:r>
            <a:endParaRPr lang="en-US" dirty="0" smtClean="0"/>
          </a:p>
          <a:p>
            <a:r>
              <a:rPr lang="en-US" b="1" dirty="0" smtClean="0"/>
              <a:t>Alias</a:t>
            </a:r>
            <a:r>
              <a:rPr lang="en-US" dirty="0" smtClean="0"/>
              <a:t>: </a:t>
            </a:r>
            <a:r>
              <a:rPr lang="en-US" dirty="0" err="1" smtClean="0"/>
              <a:t>Ayende</a:t>
            </a:r>
            <a:r>
              <a:rPr lang="en-US" dirty="0" smtClean="0"/>
              <a:t> </a:t>
            </a:r>
            <a:r>
              <a:rPr lang="en-US" dirty="0" err="1" smtClean="0"/>
              <a:t>Rahien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He’s Israeli, and he means business. Don’t tell him Raven isn’t a “real” database or it might be very painful for you, physically </a:t>
            </a:r>
            <a:r>
              <a:rPr lang="en-US" b="1" dirty="0" smtClean="0"/>
              <a:t>and</a:t>
            </a:r>
            <a:r>
              <a:rPr lang="en-US" dirty="0" smtClean="0"/>
              <a:t> emotionally. </a:t>
            </a:r>
            <a:endParaRPr lang="en-US" dirty="0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85800"/>
            <a:ext cx="3429000" cy="1190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971800"/>
            <a:ext cx="2971800" cy="229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17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mposite">
      <a:dk1>
        <a:sysClr val="windowText" lastClr="000000"/>
      </a:dk1>
      <a:lt1>
        <a:sysClr val="window" lastClr="E0E3E9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ustom 1">
      <a:majorFont>
        <a:latin typeface="Century Gothic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E0E3E9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3162</TotalTime>
  <Words>794</Words>
  <Application>Microsoft Office PowerPoint</Application>
  <PresentationFormat>Letter Paper (8.5x11 in)</PresentationFormat>
  <Paragraphs>112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New World Ninja 2: NoSQL Jutsu</vt:lpstr>
      <vt:lpstr>Backstory</vt:lpstr>
      <vt:lpstr>What is NoSQL?</vt:lpstr>
      <vt:lpstr>So what’s wrong with SQL?</vt:lpstr>
      <vt:lpstr>So what’s wrong with SQL?</vt:lpstr>
      <vt:lpstr>Fetch all the things!</vt:lpstr>
      <vt:lpstr>What about that ORM thing?</vt:lpstr>
      <vt:lpstr>What about that ORM thing? Part deux.</vt:lpstr>
      <vt:lpstr>Raven DB</vt:lpstr>
      <vt:lpstr>RavenDB Part 2</vt:lpstr>
      <vt:lpstr>PowerPoint Presentation</vt:lpstr>
    </vt:vector>
  </TitlesOfParts>
  <Company>SCUSA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Kant</dc:creator>
  <cp:lastModifiedBy>Ross Jennings</cp:lastModifiedBy>
  <cp:revision>47</cp:revision>
  <dcterms:created xsi:type="dcterms:W3CDTF">2013-07-22T15:58:10Z</dcterms:created>
  <dcterms:modified xsi:type="dcterms:W3CDTF">2013-07-26T02:27:42Z</dcterms:modified>
</cp:coreProperties>
</file>