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0B15-8928-4582-90B9-FB66F537D6F0}" type="datetimeFigureOut">
              <a:rPr lang="en-US" smtClean="0"/>
              <a:t>7/25/2013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A47F-422B-43E7-8B13-92233F7F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50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57600"/>
            <a:ext cx="6400800" cy="1676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8421" y="495300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0" y="3581400"/>
            <a:ext cx="77724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85800" y="214505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13763" y="289560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2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4300"/>
            <a:ext cx="1594005" cy="4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28651"/>
            <a:ext cx="4038600" cy="54975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4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77000"/>
            <a:ext cx="796926" cy="23506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196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848600" y="648414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scusaConf_2013</a:t>
            </a:r>
            <a:endParaRPr lang="en-US" sz="1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Diffused/>
                    </a14:imgEffect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54" b="4709"/>
          <a:stretch/>
        </p:blipFill>
        <p:spPr bwMode="auto">
          <a:xfrm>
            <a:off x="-1" y="0"/>
            <a:ext cx="91236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495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628650"/>
            <a:ext cx="8610600" cy="577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008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2D2B-FBD0-49C3-932E-69727B9D4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pfxtea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6627"/>
            <a:ext cx="7772400" cy="1298576"/>
          </a:xfrm>
        </p:spPr>
        <p:txBody>
          <a:bodyPr/>
          <a:lstStyle/>
          <a:p>
            <a:r>
              <a:rPr lang="en-US" sz="2800" dirty="0" smtClean="0"/>
              <a:t>New World Ninja 2: </a:t>
            </a:r>
            <a:r>
              <a:rPr lang="en-US" sz="2800" dirty="0" err="1" smtClean="0"/>
              <a:t>NoSQL</a:t>
            </a:r>
            <a:r>
              <a:rPr lang="en-US" sz="2800" dirty="0" smtClean="0"/>
              <a:t> </a:t>
            </a:r>
            <a:r>
              <a:rPr lang="en-US" sz="2800" dirty="0" err="1" smtClean="0"/>
              <a:t>Jutsu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Presenter: Ross  Jennings</a:t>
            </a:r>
          </a:p>
        </p:txBody>
      </p:sp>
    </p:spTree>
    <p:extLst>
      <p:ext uri="{BB962C8B-B14F-4D97-AF65-F5344CB8AC3E}">
        <p14:creationId xmlns:p14="http://schemas.microsoft.com/office/powerpoint/2010/main" val="1775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mystic art of </a:t>
            </a:r>
            <a:r>
              <a:rPr lang="en-US" dirty="0" err="1" smtClean="0"/>
              <a:t>NoSQL</a:t>
            </a:r>
            <a:r>
              <a:rPr lang="en-US" dirty="0" smtClean="0"/>
              <a:t> is </a:t>
            </a:r>
            <a:r>
              <a:rPr lang="en-US" b="1" dirty="0" smtClean="0"/>
              <a:t>not</a:t>
            </a:r>
            <a:r>
              <a:rPr lang="en-US" dirty="0" smtClean="0"/>
              <a:t> a new style as some believe it to be.</a:t>
            </a:r>
          </a:p>
          <a:p>
            <a:endParaRPr lang="en-US" dirty="0" smtClean="0"/>
          </a:p>
          <a:p>
            <a:r>
              <a:rPr lang="en-US" dirty="0" smtClean="0"/>
              <a:t>Practitioners of </a:t>
            </a:r>
            <a:r>
              <a:rPr lang="en-US" dirty="0" err="1" smtClean="0"/>
              <a:t>NoSQL</a:t>
            </a:r>
            <a:r>
              <a:rPr lang="en-US" dirty="0" smtClean="0"/>
              <a:t> have been training in secret using the fighting manuals describing a technique called </a:t>
            </a:r>
            <a:r>
              <a:rPr lang="en-US" dirty="0" err="1" smtClean="0"/>
              <a:t>BerkelyDB</a:t>
            </a:r>
            <a:r>
              <a:rPr lang="en-US" dirty="0" smtClean="0"/>
              <a:t> since 1986.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BerkelyDB</a:t>
            </a:r>
            <a:r>
              <a:rPr lang="en-US" dirty="0" smtClean="0"/>
              <a:t> fighting style does not involve relations, and thus can be employed freely and without restraint.</a:t>
            </a:r>
          </a:p>
          <a:p>
            <a:endParaRPr lang="en-US" dirty="0"/>
          </a:p>
          <a:p>
            <a:r>
              <a:rPr lang="en-US" dirty="0" smtClean="0"/>
              <a:t>I don’t have enough time to carry on the ninja premise, so I’m just going to shoot some facts at you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is just as the name implies, any data-store which is </a:t>
            </a:r>
            <a:r>
              <a:rPr lang="en-US" b="1" dirty="0" smtClean="0"/>
              <a:t>not</a:t>
            </a:r>
            <a:r>
              <a:rPr lang="en-US" dirty="0" smtClean="0"/>
              <a:t> relational.</a:t>
            </a:r>
          </a:p>
          <a:p>
            <a:endParaRPr lang="en-US" dirty="0" smtClean="0"/>
          </a:p>
          <a:p>
            <a:r>
              <a:rPr lang="en-US" dirty="0" smtClean="0"/>
              <a:t>It has been perhaps overly-hyped by some to imply that it is the best thing since C++ and the only way to achieve “big scale”.</a:t>
            </a:r>
          </a:p>
          <a:p>
            <a:endParaRPr lang="en-US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Databases are deployed by some big technology companies, and it does tend to scale well, but </a:t>
            </a:r>
            <a:r>
              <a:rPr lang="en-US" b="1" dirty="0" smtClean="0"/>
              <a:t>it is not a magic bullet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Google uses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Facebook uses Cassandra</a:t>
            </a:r>
          </a:p>
          <a:p>
            <a:pPr lvl="1"/>
            <a:r>
              <a:rPr lang="en-US" dirty="0" smtClean="0"/>
              <a:t>Amazon uses </a:t>
            </a:r>
            <a:r>
              <a:rPr lang="en-US" dirty="0" err="1" smtClean="0"/>
              <a:t>DyanamoDb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wrong with SQL?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5588"/>
            <a:ext cx="7620000" cy="5420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wrong with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It’s not that </a:t>
            </a:r>
            <a:r>
              <a:rPr lang="en-US" dirty="0" err="1" smtClean="0"/>
              <a:t>NoSQL</a:t>
            </a:r>
            <a:r>
              <a:rPr lang="en-US" dirty="0" smtClean="0"/>
              <a:t> is a reaction to SQL being “broken”, but rather that there are some design goals which don’t map nicely to flat tables.</a:t>
            </a:r>
          </a:p>
          <a:p>
            <a:endParaRPr lang="en-US" dirty="0" smtClean="0"/>
          </a:p>
          <a:p>
            <a:r>
              <a:rPr lang="en-US" dirty="0" smtClean="0"/>
              <a:t>There is a concept called “the object-relational impedance mismatch”. (Try saying that five times fast)</a:t>
            </a:r>
          </a:p>
          <a:p>
            <a:pPr lvl="1"/>
            <a:r>
              <a:rPr lang="en-US" dirty="0" smtClean="0"/>
              <a:t>Objects have </a:t>
            </a:r>
            <a:r>
              <a:rPr lang="en-US" b="1" dirty="0" smtClean="0"/>
              <a:t>structure</a:t>
            </a:r>
            <a:r>
              <a:rPr lang="en-US" dirty="0" smtClean="0"/>
              <a:t>, they have </a:t>
            </a:r>
            <a:r>
              <a:rPr lang="en-US" b="1" dirty="0" smtClean="0"/>
              <a:t>depth</a:t>
            </a:r>
            <a:r>
              <a:rPr lang="en-US" dirty="0" smtClean="0"/>
              <a:t>, they have weird a </a:t>
            </a:r>
            <a:r>
              <a:rPr lang="en-US" b="1" dirty="0" smtClean="0"/>
              <a:t>non-geometric</a:t>
            </a:r>
            <a:r>
              <a:rPr lang="en-US" dirty="0" smtClean="0"/>
              <a:t> </a:t>
            </a:r>
            <a:r>
              <a:rPr lang="en-US" b="1" dirty="0" smtClean="0"/>
              <a:t>shape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Tables by comparison are flat rectangles of data.</a:t>
            </a:r>
          </a:p>
          <a:p>
            <a:endParaRPr lang="en-US" dirty="0" smtClean="0"/>
          </a:p>
          <a:p>
            <a:r>
              <a:rPr lang="en-US" dirty="0" smtClean="0"/>
              <a:t>Because of the impedance mismatch, we invent these things called </a:t>
            </a:r>
            <a:r>
              <a:rPr lang="en-US" b="1" dirty="0" smtClean="0"/>
              <a:t>Object Relational Mappers (ORMs) </a:t>
            </a:r>
            <a:r>
              <a:rPr lang="en-US" dirty="0" smtClean="0"/>
              <a:t>to do the translation between the flat world of the RDBMS to the hierarchical land of objects.</a:t>
            </a:r>
          </a:p>
          <a:p>
            <a:endParaRPr lang="en-US" dirty="0" smtClean="0"/>
          </a:p>
          <a:p>
            <a:r>
              <a:rPr lang="en-US" dirty="0" smtClean="0"/>
              <a:t>There is a </a:t>
            </a:r>
            <a:r>
              <a:rPr lang="en-US" b="1" dirty="0" smtClean="0"/>
              <a:t>cost</a:t>
            </a:r>
            <a:r>
              <a:rPr lang="en-US" dirty="0" smtClean="0"/>
              <a:t> to doing these mappings and it manifests as the dreaded </a:t>
            </a:r>
            <a:r>
              <a:rPr lang="en-US" b="1" dirty="0" smtClean="0"/>
              <a:t>SELECT N+1 </a:t>
            </a:r>
            <a:r>
              <a:rPr lang="en-US" i="1" dirty="0" smtClean="0"/>
              <a:t>&lt;insert maniacal laughter&gt;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all the things!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b="1" dirty="0" smtClean="0"/>
              <a:t>is</a:t>
            </a:r>
            <a:r>
              <a:rPr lang="en-US" dirty="0" smtClean="0"/>
              <a:t> SELECT N+1?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foreach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Thing</a:t>
            </a:r>
            <a:r>
              <a:rPr lang="en-US" dirty="0"/>
              <a:t> </a:t>
            </a:r>
            <a:r>
              <a:rPr lang="en-US" dirty="0" err="1"/>
              <a:t>thing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FetchSomeThings</a:t>
            </a:r>
            <a:r>
              <a:rPr lang="en-US" dirty="0" smtClean="0"/>
              <a:t>()) // 1 select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{</a:t>
            </a:r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// n more selects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thing.RelatedThing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FetchARelatedThing</a:t>
            </a:r>
            <a:r>
              <a:rPr lang="en-US" dirty="0"/>
              <a:t>(</a:t>
            </a:r>
            <a:r>
              <a:rPr lang="en-US" dirty="0" err="1"/>
              <a:t>thing.Id</a:t>
            </a:r>
            <a:r>
              <a:rPr lang="en-US" dirty="0"/>
              <a:t>);</a:t>
            </a:r>
          </a:p>
          <a:p>
            <a:pPr marL="800100" lvl="2" indent="0">
              <a:buNone/>
            </a:pPr>
            <a:r>
              <a:rPr lang="en-US" dirty="0" smtClean="0"/>
              <a:t>}</a:t>
            </a:r>
          </a:p>
          <a:p>
            <a:pPr marL="8001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You might be saying to yourself: “So what Ross </a:t>
            </a:r>
            <a:r>
              <a:rPr lang="en-US" sz="2400" b="1" dirty="0" smtClean="0"/>
              <a:t>I do that every single day</a:t>
            </a:r>
            <a:r>
              <a:rPr lang="en-US" sz="2400" dirty="0" smtClean="0"/>
              <a:t>.”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Oh yeah? Well you’re doing it </a:t>
            </a:r>
            <a:r>
              <a:rPr lang="en-US" sz="2400" b="1" dirty="0" smtClean="0"/>
              <a:t>wrong</a:t>
            </a:r>
            <a:r>
              <a:rPr lang="en-US" sz="2400" dirty="0" smtClean="0"/>
              <a:t>. Each </a:t>
            </a:r>
            <a:r>
              <a:rPr lang="en-US" sz="2400" b="1" dirty="0" smtClean="0"/>
              <a:t>fetch </a:t>
            </a:r>
            <a:r>
              <a:rPr lang="en-US" sz="2400" dirty="0" smtClean="0"/>
              <a:t>incurs a separate TCP connection, parsing, execution, waiting on the result set from the network.</a:t>
            </a:r>
          </a:p>
          <a:p>
            <a:r>
              <a:rPr lang="en-US" sz="2400" b="1" dirty="0" smtClean="0"/>
              <a:t>All these things take time. Precious, precious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2D2B-FBD0-49C3-932E-69727B9D4F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7037" y="4114800"/>
            <a:ext cx="2929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4">
                    <a:lumMod val="75000"/>
                  </a:schemeClr>
                </a:solidFill>
              </a:rPr>
              <a:t>Thanks!</a:t>
            </a:r>
            <a:endParaRPr lang="en-US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786414"/>
            <a:ext cx="49872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 smtClean="0"/>
              <a:t>For further reading, check out the PFX team blog: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06488" y="2274332"/>
            <a:ext cx="4631885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400" dirty="0">
                <a:hlinkClick r:id="rId2"/>
              </a:rPr>
              <a:t>http://blogs.msdn.com/b/pfxteam/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7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E0E3E9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ustom 1">
      <a:majorFont>
        <a:latin typeface="Century Gothic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E3E9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428</Words>
  <Application>Microsoft Office PowerPoint</Application>
  <PresentationFormat>Letter Paper (8.5x11 in)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New World Ninja 2: NoSQL Jutsu</vt:lpstr>
      <vt:lpstr>Backstory</vt:lpstr>
      <vt:lpstr>What is NoSQL?</vt:lpstr>
      <vt:lpstr>So what’s wrong with SQL?</vt:lpstr>
      <vt:lpstr>So what’s wrong with SQL?</vt:lpstr>
      <vt:lpstr>Fetch all the things!</vt:lpstr>
      <vt:lpstr>PowerPoint Presentation</vt:lpstr>
      <vt:lpstr>PowerPoint Presentation</vt:lpstr>
    </vt:vector>
  </TitlesOfParts>
  <Company>SCUSA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Kant</dc:creator>
  <cp:lastModifiedBy>Ross Jennings</cp:lastModifiedBy>
  <cp:revision>42</cp:revision>
  <dcterms:created xsi:type="dcterms:W3CDTF">2013-07-22T15:58:10Z</dcterms:created>
  <dcterms:modified xsi:type="dcterms:W3CDTF">2013-07-25T16:34:52Z</dcterms:modified>
</cp:coreProperties>
</file>