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9DE21-E377-61F5-B480-A5D961B9C458}" v="241" dt="2025-01-13T05:05:27.873"/>
    <p1510:client id="{8C48D868-6D08-BE7D-40B2-5F64EE2A891C}" v="1" dt="2025-01-13T03:15:19.983"/>
    <p1510:client id="{B7D62B3F-2B39-5804-5C35-280610D29D9B}" v="572" dt="2025-01-13T07:14:47.106"/>
    <p1510:client id="{CA9EADAF-DEC3-78C0-9B43-616DDA9E2CCF}" v="524" dt="2025-01-13T04:48:51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DA088-225D-0174-0569-ECBA6025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B016C-495B-948D-970C-DCEC149F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写真</a:t>
            </a:r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名前</a:t>
            </a:r>
          </a:p>
          <a:p>
            <a:r>
              <a:rPr lang="ja-JP" altLang="en-US">
                <a:ea typeface="ＭＳ Ｐゴシック"/>
              </a:rPr>
              <a:t>所属</a:t>
            </a:r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最近の業務</a:t>
            </a:r>
          </a:p>
          <a:p>
            <a:r>
              <a:rPr lang="ja-JP" altLang="en-US">
                <a:ea typeface="ＭＳ Ｐゴシック"/>
              </a:rPr>
              <a:t>趣味</a:t>
            </a:r>
            <a:endParaRPr lang="ja-JP" altLang="en-US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4185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DA088-225D-0174-0569-ECBA6025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a typeface="ＭＳ Ｐゴシック"/>
              </a:rPr>
              <a:t>なぜIaCを使い始めたか</a:t>
            </a:r>
            <a:r>
              <a:rPr lang="en-US" altLang="ja-JP" dirty="0">
                <a:ea typeface="ＭＳ Ｐゴシック"/>
              </a:rPr>
              <a:t>？</a:t>
            </a:r>
            <a:endParaRPr lang="ja-JP" dirty="0" err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B016C-495B-948D-970C-DCEC149F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AWSコンソール上で直接作って消してを繰り返していた</a:t>
            </a:r>
            <a:endParaRPr lang="ja-JP"/>
          </a:p>
          <a:p>
            <a:r>
              <a:rPr lang="ja-JP" altLang="en-US">
                <a:ea typeface="ＭＳ Ｐゴシック"/>
              </a:rPr>
              <a:t>以下の問題が多々発生していた</a:t>
            </a:r>
            <a:endParaRPr lang="ja-JP" altLang="en-US" dirty="0">
              <a:ea typeface="ＭＳ Ｐ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>
                <a:ea typeface="ＭＳ Ｐゴシック"/>
              </a:rPr>
              <a:t>リソースの消し忘れ</a:t>
            </a:r>
            <a:endParaRPr lang="ja-JP">
              <a:ea typeface="ＭＳ Ｐ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>
                <a:ea typeface="ＭＳ Ｐゴシック"/>
              </a:rPr>
              <a:t>時間を置くと作り方を忘れて同じ内容でつまずく</a:t>
            </a:r>
            <a:endParaRPr lang="ja-JP" altLang="en-US" dirty="0">
              <a:ea typeface="ＭＳ Ｐゴシック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>
                <a:ea typeface="ＭＳ Ｐゴシック"/>
              </a:rPr>
              <a:t>本来やりたかったこと以外で時間を消費</a:t>
            </a:r>
            <a:endParaRPr lang="ja-JP" altLang="en-US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432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DA088-225D-0174-0569-ECBA6025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a typeface="ＭＳ Ｐゴシック"/>
              </a:rPr>
              <a:t>IaCの取り組みの内容は</a:t>
            </a:r>
            <a:r>
              <a:rPr lang="en-US" altLang="ja-JP" dirty="0">
                <a:ea typeface="ＭＳ Ｐゴシック"/>
              </a:rPr>
              <a:t>？</a:t>
            </a:r>
            <a:endParaRPr lang="ja-JP" dirty="0" err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B016C-495B-948D-970C-DCEC149F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AWS上のサービスやアーキテクチャをコード（Terraform）に起こす</a:t>
            </a:r>
            <a:endParaRPr lang="ja-JP">
              <a:ea typeface="ＭＳ Ｐゴシック" panose="020B0600070205080204" pitchFamily="34" charset="-128"/>
            </a:endParaRPr>
          </a:p>
          <a:p>
            <a:r>
              <a:rPr lang="ja-JP" altLang="en-US">
                <a:ea typeface="ＭＳ Ｐゴシック"/>
              </a:rPr>
              <a:t>完成したものはGitHubで管理する</a:t>
            </a:r>
          </a:p>
        </p:txBody>
      </p:sp>
      <p:pic>
        <p:nvPicPr>
          <p:cNvPr id="11" name="図 10" descr="黒い背景と白い文字&#10;&#10;説明は自動で生成されたものです">
            <a:extLst>
              <a:ext uri="{FF2B5EF4-FFF2-40B4-BE49-F238E27FC236}">
                <a16:creationId xmlns:a16="http://schemas.microsoft.com/office/drawing/2014/main" id="{834DC2B6-74DD-9169-34C7-5B39B199E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16" y="3271661"/>
            <a:ext cx="7514166" cy="3362679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CB65626-1D45-5B04-68F6-B2FA5703422C}"/>
              </a:ext>
            </a:extLst>
          </p:cNvPr>
          <p:cNvSpPr/>
          <p:nvPr/>
        </p:nvSpPr>
        <p:spPr>
          <a:xfrm>
            <a:off x="852983" y="5402238"/>
            <a:ext cx="2195015" cy="1057701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</a:rPr>
              <a:t>リソースの種類ごと</a:t>
            </a:r>
            <a:endParaRPr lang="ja-JP" altLang="en-US" dirty="0">
              <a:ea typeface="ＭＳ Ｐゴシック"/>
            </a:endParaRPr>
          </a:p>
          <a:p>
            <a:pPr algn="ctr"/>
            <a:r>
              <a:rPr lang="ja-JP" altLang="en-US">
                <a:ea typeface="ＭＳ Ｐゴシック"/>
              </a:rPr>
              <a:t>ファイル化する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4737CBB9-FE50-5E2C-86DD-7101990F0896}"/>
              </a:ext>
            </a:extLst>
          </p:cNvPr>
          <p:cNvSpPr/>
          <p:nvPr/>
        </p:nvSpPr>
        <p:spPr>
          <a:xfrm>
            <a:off x="3207537" y="2555952"/>
            <a:ext cx="2798264" cy="1004785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</a:rPr>
              <a:t>テーマとして</a:t>
            </a:r>
            <a:endParaRPr lang="ja-JP"/>
          </a:p>
          <a:p>
            <a:pPr algn="ctr"/>
            <a:r>
              <a:rPr lang="ja-JP" altLang="en-US">
                <a:ea typeface="ＭＳ Ｐゴシック"/>
              </a:rPr>
              <a:t>サービス・アーキテクチャごとにまとめる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928BE271-1AD9-9F9D-305E-796CCA8B71A9}"/>
              </a:ext>
            </a:extLst>
          </p:cNvPr>
          <p:cNvSpPr/>
          <p:nvPr/>
        </p:nvSpPr>
        <p:spPr>
          <a:xfrm>
            <a:off x="8499203" y="2259618"/>
            <a:ext cx="3041681" cy="1100035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</a:rPr>
              <a:t>完成したテーマが10</a:t>
            </a:r>
          </a:p>
          <a:p>
            <a:pPr algn="ctr"/>
            <a:r>
              <a:rPr lang="ja-JP" altLang="en-US">
                <a:ea typeface="ＭＳ Ｐゴシック"/>
              </a:rPr>
              <a:t>進行中のテーマが3</a:t>
            </a:r>
          </a:p>
          <a:p>
            <a:pPr algn="ctr"/>
            <a:r>
              <a:rPr lang="ja-JP" altLang="en-US">
                <a:ea typeface="ＭＳ Ｐゴシック"/>
              </a:rPr>
              <a:t>ストックが20ぐらい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72219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DA088-225D-0174-0569-ECBA6025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a typeface="ＭＳ Ｐゴシック"/>
              </a:rPr>
              <a:t>IaCとして管理し始めたメリットは</a:t>
            </a:r>
            <a:r>
              <a:rPr lang="en-US" altLang="ja-JP" dirty="0">
                <a:ea typeface="ＭＳ Ｐゴシック"/>
              </a:rPr>
              <a:t>？</a:t>
            </a:r>
            <a:endParaRPr lang="ja-JP" dirty="0" err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B016C-495B-948D-970C-DCEC149F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問題（リソース管理漏れ、時間消費）の解決</a:t>
            </a:r>
            <a:endParaRPr lang="ja-JP" altLang="en-US" dirty="0">
              <a:ea typeface="ＭＳ Ｐゴシック" panose="020B0600070205080204" pitchFamily="34" charset="-128"/>
            </a:endParaRPr>
          </a:p>
          <a:p>
            <a:r>
              <a:rPr lang="ja-JP" altLang="en-US">
                <a:ea typeface="ＭＳ Ｐゴシック"/>
              </a:rPr>
              <a:t>ナレッジの部分利用、</a:t>
            </a:r>
            <a:r>
              <a:rPr lang="ja-JP">
                <a:ea typeface="ＭＳ Ｐゴシック"/>
              </a:rPr>
              <a:t>再利用</a:t>
            </a:r>
            <a:r>
              <a:rPr lang="ja-JP" altLang="en-US">
                <a:ea typeface="ＭＳ Ｐゴシック"/>
              </a:rPr>
              <a:t>ができる</a:t>
            </a:r>
            <a:endParaRPr lang="ja-JP" altLang="en-US" dirty="0">
              <a:ea typeface="ＭＳ Ｐゴシック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565ED16-B4AA-7EE4-8925-3C8A081F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56" y="2981674"/>
            <a:ext cx="2380761" cy="30646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AA95BE8-CE7E-EACB-7F7A-1BE540ABE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507" y="2986103"/>
            <a:ext cx="2380761" cy="3064607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F0C43C-D6CE-4D90-6F8B-04F9D65094B0}"/>
              </a:ext>
            </a:extLst>
          </p:cNvPr>
          <p:cNvSpPr/>
          <p:nvPr/>
        </p:nvSpPr>
        <p:spPr>
          <a:xfrm>
            <a:off x="836082" y="4434415"/>
            <a:ext cx="2211916" cy="10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B130C44-7728-1863-E798-84A2D7B5F3D6}"/>
              </a:ext>
            </a:extLst>
          </p:cNvPr>
          <p:cNvSpPr/>
          <p:nvPr/>
        </p:nvSpPr>
        <p:spPr>
          <a:xfrm>
            <a:off x="3471331" y="4434414"/>
            <a:ext cx="2211916" cy="10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D650C71-8C77-7709-F468-468DCD7F3B4F}"/>
              </a:ext>
            </a:extLst>
          </p:cNvPr>
          <p:cNvSpPr/>
          <p:nvPr/>
        </p:nvSpPr>
        <p:spPr>
          <a:xfrm>
            <a:off x="836082" y="4159248"/>
            <a:ext cx="2211916" cy="148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839C740-3335-9A78-597D-D28A5FFE9BA4}"/>
              </a:ext>
            </a:extLst>
          </p:cNvPr>
          <p:cNvSpPr/>
          <p:nvPr/>
        </p:nvSpPr>
        <p:spPr>
          <a:xfrm>
            <a:off x="3471331" y="4286247"/>
            <a:ext cx="2211916" cy="148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3A674912-DBD9-86FE-DB38-F2A25793E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963" y="3430588"/>
            <a:ext cx="1594908" cy="515408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FA9063-A8C0-4BA8-33B0-CB07082B1F8E}"/>
              </a:ext>
            </a:extLst>
          </p:cNvPr>
          <p:cNvSpPr txBox="1"/>
          <p:nvPr/>
        </p:nvSpPr>
        <p:spPr>
          <a:xfrm>
            <a:off x="6604000" y="4011082"/>
            <a:ext cx="226483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b="1" dirty="0">
                <a:ea typeface="ＭＳ Ｐゴシック"/>
              </a:rPr>
              <a:t>+</a:t>
            </a:r>
            <a:endParaRPr lang="ja-JP" altLang="en-US" b="1">
              <a:ea typeface="ＭＳ Ｐゴシック"/>
            </a:endParaRPr>
          </a:p>
          <a:p>
            <a:pPr algn="ctr"/>
            <a:r>
              <a:rPr lang="ja-JP" altLang="en-US" b="1">
                <a:ea typeface="ＭＳ Ｐゴシック"/>
              </a:rPr>
              <a:t>S3作成</a:t>
            </a:r>
            <a:endParaRPr lang="ja-JP" altLang="en-US" b="1" dirty="0">
              <a:ea typeface="ＭＳ Ｐゴシック"/>
            </a:endParaRPr>
          </a:p>
          <a:p>
            <a:pPr algn="ctr"/>
            <a:r>
              <a:rPr lang="ja-JP" altLang="en-US" b="1" dirty="0">
                <a:ea typeface="ＭＳ Ｐゴシック"/>
              </a:rPr>
              <a:t>+</a:t>
            </a:r>
          </a:p>
          <a:p>
            <a:pPr algn="ctr"/>
            <a:r>
              <a:rPr lang="ja-JP" altLang="en-US" b="1">
                <a:ea typeface="ＭＳ Ｐゴシック"/>
              </a:rPr>
              <a:t>VPC フローログ設定</a:t>
            </a:r>
            <a:endParaRPr lang="ja-JP" altLang="en-US" b="1" dirty="0">
              <a:ea typeface="ＭＳ Ｐゴシック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7DEB2C0-BB23-5D82-EC03-032877C89E09}"/>
              </a:ext>
            </a:extLst>
          </p:cNvPr>
          <p:cNvSpPr txBox="1"/>
          <p:nvPr/>
        </p:nvSpPr>
        <p:spPr>
          <a:xfrm>
            <a:off x="9482666" y="4214913"/>
            <a:ext cx="255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b="1">
                <a:ea typeface="ＭＳ Ｐゴシック"/>
              </a:rPr>
              <a:t>Athenaでの分析開始</a:t>
            </a:r>
          </a:p>
        </p:txBody>
      </p:sp>
    </p:spTree>
    <p:extLst>
      <p:ext uri="{BB962C8B-B14F-4D97-AF65-F5344CB8AC3E}">
        <p14:creationId xmlns:p14="http://schemas.microsoft.com/office/powerpoint/2010/main" val="223600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DA088-225D-0174-0569-ECBA6025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a typeface="ＭＳ Ｐゴシック"/>
              </a:rPr>
              <a:t>なぜ</a:t>
            </a:r>
            <a:r>
              <a:rPr lang="en-US" dirty="0" err="1">
                <a:ea typeface="ＭＳ Ｐゴシック"/>
              </a:rPr>
              <a:t>Terraformを選んだか</a:t>
            </a:r>
            <a:r>
              <a:rPr lang="en-US" dirty="0">
                <a:ea typeface="ＭＳ Ｐゴシック"/>
              </a:rPr>
              <a:t>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B016C-495B-948D-970C-DCEC149F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ja-JP" altLang="en-US">
                <a:ea typeface="ＭＳ Ｐゴシック"/>
              </a:rPr>
              <a:t>ソースファイルの管理</a:t>
            </a:r>
            <a:endParaRPr lang="ja-JP" altLang="en-US" dirty="0">
              <a:ea typeface="ＭＳ Ｐゴシック" panose="020B0600070205080204" pitchFamily="34" charset="-128"/>
            </a:endParaRPr>
          </a:p>
          <a:p>
            <a:r>
              <a:rPr lang="ja-JP" altLang="en-US">
                <a:ea typeface="ＭＳ Ｐゴシック"/>
              </a:rPr>
              <a:t>terraform</a:t>
            </a:r>
            <a:br>
              <a:rPr lang="ja-JP" altLang="en-US" dirty="0">
                <a:ea typeface="ＭＳ Ｐゴシック"/>
              </a:rPr>
            </a:br>
            <a:r>
              <a:rPr lang="ja-JP" altLang="en-US">
                <a:ea typeface="ＭＳ Ｐゴシック"/>
              </a:rPr>
              <a:t>┣main.tf</a:t>
            </a:r>
            <a:br>
              <a:rPr lang="ja-JP" altLang="en-US" dirty="0">
                <a:ea typeface="ＭＳ Ｐゴシック"/>
              </a:rPr>
            </a:br>
            <a:r>
              <a:rPr lang="ja-JP" altLang="en-US">
                <a:ea typeface="ＭＳ Ｐゴシック"/>
              </a:rPr>
              <a:t>┗iam_role.tf</a:t>
            </a:r>
          </a:p>
          <a:p>
            <a:r>
              <a:rPr lang="en-US" altLang="ja-JP" err="1">
                <a:ea typeface="ＭＳ Ｐゴシック"/>
              </a:rPr>
              <a:t>awscdk</a:t>
            </a:r>
            <a:br>
              <a:rPr lang="ja-JP" dirty="0">
                <a:ea typeface="ＭＳ Ｐゴシック"/>
              </a:rPr>
            </a:br>
            <a:r>
              <a:rPr lang="ja-JP">
                <a:ea typeface="ＭＳ Ｐゴシック"/>
              </a:rPr>
              <a:t>┣</a:t>
            </a:r>
            <a:r>
              <a:rPr lang="en-US" altLang="ja-JP" dirty="0">
                <a:ea typeface="ＭＳ Ｐゴシック"/>
              </a:rPr>
              <a:t>bin</a:t>
            </a:r>
            <a:br>
              <a:rPr lang="en-US" altLang="ja-JP" dirty="0">
                <a:ea typeface="ＭＳ Ｐゴシック"/>
              </a:rPr>
            </a:br>
            <a:r>
              <a:rPr lang="ja-JP" altLang="en-US">
                <a:ea typeface="ＭＳ Ｐゴシック"/>
              </a:rPr>
              <a:t>┃┗app.ts</a:t>
            </a:r>
            <a:br>
              <a:rPr lang="ja-JP" altLang="en-US" dirty="0">
                <a:ea typeface="ＭＳ Ｐゴシック"/>
              </a:rPr>
            </a:br>
            <a:r>
              <a:rPr lang="ja-JP" sz="3000">
                <a:ea typeface="ＭＳ Ｐゴシック"/>
              </a:rPr>
              <a:t>┣</a:t>
            </a:r>
            <a:r>
              <a:rPr lang="en-US" altLang="ja-JP" sz="3000" dirty="0">
                <a:ea typeface="ＭＳ Ｐゴシック"/>
              </a:rPr>
              <a:t>lib</a:t>
            </a:r>
            <a:br>
              <a:rPr lang="en-US" altLang="ja-JP" sz="3000" dirty="0">
                <a:ea typeface="+mn-lt"/>
              </a:rPr>
            </a:br>
            <a:r>
              <a:rPr lang="en-US" altLang="ja-JP" sz="3000" dirty="0">
                <a:ea typeface="+mn-lt"/>
              </a:rPr>
              <a:t>┃┗</a:t>
            </a:r>
            <a:r>
              <a:rPr lang="en-US" altLang="ja-JP" sz="3000" err="1">
                <a:ea typeface="+mn-lt"/>
              </a:rPr>
              <a:t>stack.ts</a:t>
            </a:r>
            <a:br>
              <a:rPr lang="en-US" altLang="ja-JP" sz="3000" dirty="0">
                <a:ea typeface="ＭＳ Ｐゴシック"/>
              </a:rPr>
            </a:br>
            <a:r>
              <a:rPr lang="ja-JP" sz="3100">
                <a:ea typeface="ＭＳ Ｐゴシック"/>
              </a:rPr>
              <a:t>┣</a:t>
            </a:r>
            <a:r>
              <a:rPr lang="en-US" altLang="ja-JP" sz="3100" err="1">
                <a:ea typeface="ＭＳ Ｐゴシック"/>
              </a:rPr>
              <a:t>package.json</a:t>
            </a:r>
            <a:br>
              <a:rPr lang="ja-JP" sz="3100" dirty="0">
                <a:ea typeface="ＭＳ Ｐゴシック"/>
              </a:rPr>
            </a:br>
            <a:r>
              <a:rPr lang="ja-JP" sz="3400">
                <a:ea typeface="ＭＳ Ｐゴシック"/>
              </a:rPr>
              <a:t>┣</a:t>
            </a:r>
            <a:r>
              <a:rPr lang="en-US" altLang="ja-JP" sz="3400" err="1">
                <a:ea typeface="ＭＳ Ｐゴシック"/>
              </a:rPr>
              <a:t>tsconfig.json</a:t>
            </a:r>
            <a:br>
              <a:rPr lang="ja-JP" altLang="en-US" dirty="0">
                <a:ea typeface="ＭＳ Ｐゴシック"/>
              </a:rPr>
            </a:br>
            <a:r>
              <a:rPr lang="ja-JP">
                <a:ea typeface="ＭＳ Ｐゴシック"/>
              </a:rPr>
              <a:t>┗</a:t>
            </a:r>
            <a:r>
              <a:rPr lang="en-US" altLang="ja-JP" err="1">
                <a:ea typeface="ＭＳ Ｐゴシック"/>
              </a:rPr>
              <a:t>cdk.json</a:t>
            </a:r>
            <a:endParaRPr lang="en-US" altLang="ja-JP">
              <a:ea typeface="ＭＳ Ｐゴシック"/>
            </a:endParaRPr>
          </a:p>
          <a:p>
            <a:r>
              <a:rPr lang="en-US" altLang="ja-JP" err="1">
                <a:ea typeface="ＭＳ Ｐゴシック"/>
              </a:rPr>
              <a:t>CDKは管理するものが多い</a:t>
            </a:r>
            <a:endParaRPr lang="en-US" altLang="ja-JP" dirty="0" err="1">
              <a:ea typeface="ＭＳ Ｐゴシック"/>
            </a:endParaRPr>
          </a:p>
          <a:p>
            <a:r>
              <a:rPr lang="en-US" altLang="ja-JP" dirty="0" err="1">
                <a:ea typeface="ＭＳ Ｐゴシック"/>
              </a:rPr>
              <a:t>AWSリソースにだけ集中したいのでTerraformに軍配が上がる</a:t>
            </a:r>
            <a:endParaRPr lang="en-US" altLang="ja-JP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9369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DA088-225D-0174-0569-ECBA6025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a typeface="ＭＳ Ｐゴシック"/>
              </a:rPr>
              <a:t>なぜ</a:t>
            </a:r>
            <a:r>
              <a:rPr lang="en-US" dirty="0" err="1">
                <a:ea typeface="ＭＳ Ｐゴシック"/>
              </a:rPr>
              <a:t>Terraformを選んだか</a:t>
            </a:r>
            <a:r>
              <a:rPr lang="en-US" dirty="0">
                <a:ea typeface="ＭＳ Ｐゴシック"/>
              </a:rPr>
              <a:t>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B016C-495B-948D-970C-DCEC149F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ソースファイルの作成</a:t>
            </a:r>
            <a:endParaRPr lang="ja-JP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191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DA088-225D-0174-0569-ECBA6025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a typeface="ＭＳ Ｐゴシック"/>
              </a:rPr>
              <a:t>なぜ</a:t>
            </a:r>
            <a:r>
              <a:rPr lang="en-US" dirty="0" err="1">
                <a:ea typeface="ＭＳ Ｐゴシック"/>
              </a:rPr>
              <a:t>Terraformを選んだか</a:t>
            </a:r>
            <a:r>
              <a:rPr lang="en-US" dirty="0">
                <a:ea typeface="ＭＳ Ｐゴシック"/>
              </a:rPr>
              <a:t>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B016C-495B-948D-970C-DCEC149F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状態管理</a:t>
            </a:r>
            <a:endParaRPr lang="ja-JP" altLang="en-US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5891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PowerPoint プレゼンテーション</vt:lpstr>
      <vt:lpstr>自己紹介</vt:lpstr>
      <vt:lpstr>なぜIaCを使い始めたか？</vt:lpstr>
      <vt:lpstr>IaCの取り組みの内容は？</vt:lpstr>
      <vt:lpstr>IaCとして管理し始めたメリットは？</vt:lpstr>
      <vt:lpstr>なぜTerraformを選んだか？</vt:lpstr>
      <vt:lpstr>なぜTerraformを選んだか？</vt:lpstr>
      <vt:lpstr>なぜTerraformを選んだか？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404</cp:revision>
  <dcterms:created xsi:type="dcterms:W3CDTF">2025-01-13T03:15:03Z</dcterms:created>
  <dcterms:modified xsi:type="dcterms:W3CDTF">2025-01-14T10:34:06Z</dcterms:modified>
</cp:coreProperties>
</file>