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60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6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8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4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8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97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58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7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95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4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9233911-7C0E-4AC1-9F15-5EE31F2284FD}" type="datetimeFigureOut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3979-482E-4AD1-9E2E-DB1B7D122EA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2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.kr/" TargetMode="External"/><Relationship Id="rId2" Type="http://schemas.openxmlformats.org/officeDocument/2006/relationships/hyperlink" Target="http://data.suwon.g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4642" y="3399181"/>
            <a:ext cx="8010939" cy="226855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수원을 </a:t>
            </a:r>
            <a:r>
              <a:rPr lang="ko-KR" altLang="en-US" dirty="0" smtClean="0"/>
              <a:t>대표하는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먹거리 </a:t>
            </a:r>
            <a:r>
              <a:rPr lang="ko-KR" altLang="en-US" dirty="0" smtClean="0"/>
              <a:t>골목은 어디인가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7981" y="2308542"/>
            <a:ext cx="5357600" cy="1160213"/>
          </a:xfrm>
        </p:spPr>
        <p:txBody>
          <a:bodyPr>
            <a:normAutofit fontScale="850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통계 </a:t>
            </a:r>
            <a:r>
              <a:rPr lang="ko-KR" altLang="en-US" dirty="0" err="1" smtClean="0"/>
              <a:t>분석분석</a:t>
            </a:r>
            <a:r>
              <a:rPr lang="ko-KR" altLang="en-US" dirty="0" smtClean="0"/>
              <a:t> 팀 </a:t>
            </a:r>
            <a:endParaRPr lang="en-US" altLang="ko-KR" dirty="0" smtClean="0"/>
          </a:p>
          <a:p>
            <a:r>
              <a:rPr lang="ko-KR" altLang="en-US" dirty="0" err="1" smtClean="0"/>
              <a:t>이예지</a:t>
            </a:r>
            <a:r>
              <a:rPr lang="ko-KR" altLang="en-US" dirty="0"/>
              <a:t> </a:t>
            </a:r>
            <a:r>
              <a:rPr lang="en-US" altLang="ko-KR" dirty="0" smtClean="0"/>
              <a:t>201911317 &amp; </a:t>
            </a:r>
            <a:r>
              <a:rPr lang="ko-KR" altLang="en-US" dirty="0" smtClean="0"/>
              <a:t>한지민 </a:t>
            </a:r>
            <a:r>
              <a:rPr lang="en-US" altLang="ko-KR" dirty="0" smtClean="0"/>
              <a:t>201911363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상관관계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2615" y="1299140"/>
            <a:ext cx="7796540" cy="726510"/>
          </a:xfrm>
        </p:spPr>
        <p:txBody>
          <a:bodyPr/>
          <a:lstStyle/>
          <a:p>
            <a:pPr marL="6160" indent="0" algn="ctr">
              <a:buNone/>
            </a:pPr>
            <a:r>
              <a:rPr lang="ko-KR" altLang="en-US" dirty="0" smtClean="0"/>
              <a:t>엑셀의 </a:t>
            </a:r>
            <a:r>
              <a:rPr lang="en-US" altLang="ko-KR" dirty="0" smtClean="0"/>
              <a:t>CORREL </a:t>
            </a:r>
            <a:r>
              <a:rPr lang="ko-KR" altLang="en-US" dirty="0" smtClean="0"/>
              <a:t>함수를 통해 상관관계를 분석한다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27" y="1789820"/>
            <a:ext cx="8291512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313450" y="4089748"/>
            <a:ext cx="6221866" cy="2768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득표수와 영화관과의 거리는 음의 상관관계를 보이며 적은 상관관계를 보인다</a:t>
            </a:r>
            <a:endParaRPr lang="en-US" altLang="ko-KR" sz="1000" dirty="0" smtClean="0"/>
          </a:p>
          <a:p>
            <a:r>
              <a:rPr lang="ko-KR" altLang="en-US" sz="1000" dirty="0" smtClean="0"/>
              <a:t>식품접객업소 수와 득표수는 양의 상관관계를 보이며 약간의 상관관계를 보인다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업소들의 합과 득표수는 음의 상관관계를 보이며 아주 적은 상관관계를 보인다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식품접객업소 수와 영화관과의 거리는 음의 상관관계를 보이며 아주 높은 상관관계를 보인다</a:t>
            </a:r>
            <a:endParaRPr lang="en-US" altLang="ko-KR" sz="1000" dirty="0" smtClean="0"/>
          </a:p>
          <a:p>
            <a:r>
              <a:rPr lang="ko-KR" altLang="en-US" sz="1000" dirty="0" smtClean="0"/>
              <a:t>업소들의 합과 영화관과의 거리는 음의 상관관계를 보이며 아주 높은 상관관계를 보인다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식품접객업소와 인구수는 양의 상관관계를 보이며 적은 상관관계를 보인다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260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업소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영화관과의 거리</a:t>
            </a:r>
            <a:r>
              <a:rPr lang="en-US" altLang="ko-KR" dirty="0"/>
              <a:t>, </a:t>
            </a:r>
            <a:r>
              <a:rPr lang="ko-KR" altLang="en-US" dirty="0"/>
              <a:t>지역의 인구수가 시민들의 투표수와는 없거나 낮은 상관관계를 보인다</a:t>
            </a:r>
            <a:r>
              <a:rPr lang="en-US" altLang="ko-KR" dirty="0"/>
              <a:t>. </a:t>
            </a:r>
            <a:r>
              <a:rPr lang="ko-KR" altLang="en-US" dirty="0"/>
              <a:t>그러나 투표에 참여한 시민과 관광객의 수는 </a:t>
            </a:r>
            <a:r>
              <a:rPr lang="en-US" altLang="ko-KR" dirty="0"/>
              <a:t>226</a:t>
            </a:r>
            <a:r>
              <a:rPr lang="ko-KR" altLang="en-US" dirty="0"/>
              <a:t>명으로 </a:t>
            </a:r>
            <a:r>
              <a:rPr lang="en-US" altLang="ko-KR" dirty="0"/>
              <a:t>120</a:t>
            </a:r>
            <a:r>
              <a:rPr lang="ko-KR" altLang="en-US" dirty="0"/>
              <a:t>만 명에 달하는 수원 시민과 관광객의 극 일부에 해당하므로 표본의 수를 늘리고</a:t>
            </a:r>
            <a:r>
              <a:rPr lang="en-US" altLang="ko-KR" dirty="0"/>
              <a:t>, </a:t>
            </a:r>
            <a:r>
              <a:rPr lang="ko-KR" altLang="en-US" dirty="0" err="1"/>
              <a:t>모수</a:t>
            </a:r>
            <a:r>
              <a:rPr lang="ko-KR" altLang="en-US" dirty="0"/>
              <a:t> 추정 과정을 통해 더 정확한 분석이 필요하다</a:t>
            </a:r>
            <a:r>
              <a:rPr lang="en-US" altLang="ko-KR" dirty="0"/>
              <a:t>. </a:t>
            </a:r>
            <a:r>
              <a:rPr lang="ko-KR" altLang="en-US" dirty="0"/>
              <a:t>덧붙여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정확한 분석을 통해 나온 통계량에서 변수들의 </a:t>
            </a:r>
            <a:r>
              <a:rPr lang="ko-KR" altLang="en-US" dirty="0"/>
              <a:t>상관관계를 이용하여 관계식을 세우고</a:t>
            </a:r>
            <a:r>
              <a:rPr lang="en-US" altLang="ko-KR" dirty="0"/>
              <a:t>, </a:t>
            </a:r>
            <a:r>
              <a:rPr lang="ko-KR" altLang="en-US" dirty="0"/>
              <a:t>새로운 변수를 설정하여 분석한다면 더 좋은 결과가 나올 것이라고 예상한다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조사한 자료들 중 식품접객업소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업소들의 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영화관과의 거리를 제외한 나머지 자료들의 상관관계가 낮거나 없는 상관관계를 보이므로 파악하지 </a:t>
            </a:r>
            <a:r>
              <a:rPr lang="ko-KR" altLang="en-US" dirty="0"/>
              <a:t>못한 수많은 요인이 복합적으로 작용한 것으로 </a:t>
            </a:r>
            <a:r>
              <a:rPr lang="ko-KR" altLang="en-US" dirty="0" smtClean="0"/>
              <a:t>판단되어</a:t>
            </a:r>
            <a:r>
              <a:rPr lang="en-US" altLang="ko-KR" dirty="0"/>
              <a:t> </a:t>
            </a:r>
            <a:r>
              <a:rPr lang="ko-KR" altLang="en-US" dirty="0" smtClean="0"/>
              <a:t>접근 용이성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인접도로의 교통상황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더 많은 조사를 필요로 한다</a:t>
            </a:r>
            <a:r>
              <a:rPr lang="en-US" altLang="ko-KR" dirty="0" smtClean="0"/>
              <a:t>. </a:t>
            </a:r>
            <a:r>
              <a:rPr lang="ko-KR" altLang="en-US" dirty="0"/>
              <a:t>현재 수원을 대표하는 먹거리 골목을 선정하는 기준으로 현재 조사한 자료 중에서는 시민들의 투표수에 따라 수원의 대표 먹거리 골목을 결정하는 것이 가장 실질적으로 의미가 있어 보인다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</a:p>
          <a:p>
            <a:pPr fontAlgn="base"/>
            <a:r>
              <a:rPr lang="ko-KR" altLang="en-US" dirty="0" smtClean="0"/>
              <a:t>그러므로 통계 분석 결과로 수원의 대표 먹거리 골목은 나혜석 거리이다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또한 </a:t>
            </a:r>
            <a:r>
              <a:rPr lang="ko-KR" altLang="en-US" dirty="0"/>
              <a:t>투표를 </a:t>
            </a:r>
            <a:r>
              <a:rPr lang="ko-KR" altLang="en-US" dirty="0" smtClean="0"/>
              <a:t>진행하며 제시하였던 </a:t>
            </a:r>
            <a:r>
              <a:rPr lang="en-US" altLang="ko-KR" dirty="0"/>
              <a:t>3</a:t>
            </a:r>
            <a:r>
              <a:rPr lang="ko-KR" altLang="en-US" dirty="0"/>
              <a:t>가지 먹거리 골목에 대한 </a:t>
            </a:r>
            <a:r>
              <a:rPr lang="ko-KR" altLang="en-US" dirty="0" smtClean="0"/>
              <a:t>인지도가 높지 않았던 시민과 관광객들이 많았던 것으로 보아 먹거리 </a:t>
            </a:r>
            <a:r>
              <a:rPr lang="ko-KR" altLang="en-US" dirty="0"/>
              <a:t>골목 인지도 향상을 위한 </a:t>
            </a:r>
            <a:r>
              <a:rPr lang="ko-KR" altLang="en-US" dirty="0" smtClean="0"/>
              <a:t>수원시의 정책적인 노력이 </a:t>
            </a:r>
            <a:r>
              <a:rPr lang="ko-KR" altLang="en-US" dirty="0"/>
              <a:t>필요하다고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8017" y="2355572"/>
            <a:ext cx="10515600" cy="206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dirty="0" smtClean="0"/>
              <a:t>“*</a:t>
            </a:r>
            <a:r>
              <a:rPr lang="ko-KR" altLang="en-US" sz="2500" dirty="0" smtClean="0"/>
              <a:t>감사합니다</a:t>
            </a:r>
            <a:r>
              <a:rPr lang="en-US" altLang="ko-KR" sz="2500" dirty="0" smtClean="0"/>
              <a:t>*”</a:t>
            </a:r>
          </a:p>
          <a:p>
            <a:pPr marL="0" indent="0" algn="ctr">
              <a:buNone/>
            </a:pPr>
            <a:r>
              <a:rPr lang="en-US" altLang="ko-KR" sz="2500" dirty="0"/>
              <a:t> </a:t>
            </a:r>
            <a:r>
              <a:rPr lang="ko-KR" altLang="en-US" sz="2500" dirty="0" smtClean="0"/>
              <a:t>통계 </a:t>
            </a:r>
            <a:r>
              <a:rPr lang="ko-KR" altLang="en-US" sz="2500" dirty="0" err="1" smtClean="0"/>
              <a:t>분석분석</a:t>
            </a:r>
            <a:r>
              <a:rPr lang="ko-KR" altLang="en-US" sz="2500" dirty="0" smtClean="0"/>
              <a:t> 팀</a:t>
            </a:r>
            <a:endParaRPr lang="en-US" altLang="ko-KR" sz="2500" dirty="0" smtClean="0"/>
          </a:p>
          <a:p>
            <a:pPr marL="0" indent="0" algn="ctr">
              <a:buNone/>
            </a:pPr>
            <a:r>
              <a:rPr lang="ko-KR" altLang="en-US" sz="2500" dirty="0" err="1" smtClean="0"/>
              <a:t>이예지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201911317 &amp; </a:t>
            </a:r>
            <a:r>
              <a:rPr lang="ko-KR" altLang="en-US" sz="2500" dirty="0" smtClean="0"/>
              <a:t>한지민 </a:t>
            </a:r>
            <a:r>
              <a:rPr lang="en-US" altLang="ko-KR" sz="2500" dirty="0" smtClean="0"/>
              <a:t>201911363</a:t>
            </a:r>
          </a:p>
        </p:txBody>
      </p:sp>
    </p:spTree>
    <p:extLst>
      <p:ext uri="{BB962C8B-B14F-4D97-AF65-F5344CB8AC3E}">
        <p14:creationId xmlns:p14="http://schemas.microsoft.com/office/powerpoint/2010/main" val="28761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40833" y="1346669"/>
            <a:ext cx="7950984" cy="1081705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86104" y="1887522"/>
            <a:ext cx="3891960" cy="399782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주제 선정</a:t>
            </a:r>
            <a:endParaRPr lang="en-US" altLang="ko-KR" dirty="0" smtClean="0"/>
          </a:p>
          <a:p>
            <a:r>
              <a:rPr lang="ko-KR" altLang="en-US" dirty="0" smtClean="0"/>
              <a:t>분석 방법 설정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빈도 분석</a:t>
            </a:r>
            <a:endParaRPr lang="en-US" altLang="ko-KR" dirty="0" smtClean="0"/>
          </a:p>
          <a:p>
            <a:r>
              <a:rPr lang="ko-KR" altLang="en-US" dirty="0" smtClean="0"/>
              <a:t>상관관계 분석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pic>
        <p:nvPicPr>
          <p:cNvPr id="5" name="그림 4" descr="Photo essay :: 수원 &lt;strong&gt;나혜석 거리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98" y="780291"/>
            <a:ext cx="4222499" cy="2579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 descr="바람이 머무는 곳 :: 수원 통닭거리, 영동치킨 한번 찾아 가봐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99" y="3632670"/>
            <a:ext cx="4222499" cy="282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85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주제 </a:t>
            </a:r>
            <a:r>
              <a:rPr lang="ko-KR" altLang="en-US" dirty="0" smtClean="0"/>
              <a:t>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7644" y="1709530"/>
            <a:ext cx="9004852" cy="436029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기존 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수원을 대표하는 브랜드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어디인가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주제 수정 이유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사기업 데이터 수집의 한계성</a:t>
            </a:r>
            <a:r>
              <a:rPr lang="en-US" altLang="ko-KR" dirty="0" smtClean="0"/>
              <a:t>(1</a:t>
            </a:r>
            <a:r>
              <a:rPr lang="ko-KR" altLang="en-US" dirty="0" smtClean="0"/>
              <a:t>억 원을 호가하는 고가의 데이터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새로운 주제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수원을 대표하는 먹거리 골목은 어디인가</a:t>
            </a:r>
            <a:r>
              <a:rPr lang="en-US" altLang="ko-KR" sz="2400" dirty="0" smtClean="0"/>
              <a:t>?</a:t>
            </a:r>
          </a:p>
          <a:p>
            <a:pPr marL="616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160" indent="0">
              <a:buNone/>
            </a:pPr>
            <a:r>
              <a:rPr lang="ko-KR" altLang="en-US" dirty="0" smtClean="0"/>
              <a:t> 수원시는 </a:t>
            </a:r>
            <a:r>
              <a:rPr lang="ko-KR" altLang="en-US" dirty="0" smtClean="0"/>
              <a:t>경기도에서 인구수가 가장 많은 지역이다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수원시에서 지정한 몇가지의 먹거리 골목들이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그중 수원을 대표할 수 있는 먹거리 골목이 어디일지 다양한 통계자료를 분석해 선정해 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수집한 자료를 엑셀 함수를 이용해 자료들 간의 상관관계를 분석한다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데이터로부터 추출해낸 정보와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관광객들의 의견을 </a:t>
            </a:r>
            <a:r>
              <a:rPr lang="ko-KR" altLang="en-US" dirty="0" err="1" smtClean="0"/>
              <a:t>추합하여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대표 먹거리 골목 선정에 있어 가장 타당한 기준은 무엇일지 판단한다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기준을 토대로 수원을 대표하는 먹거리 골목을 선정하는 활동을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분석 방법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가설을 세운다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http://data.suwon.go.kr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수원시 공공 데이터 사이트 와 </a:t>
            </a:r>
            <a:r>
              <a:rPr lang="en-US" altLang="ko-KR" dirty="0" smtClean="0">
                <a:hlinkClick r:id="rId3"/>
              </a:rPr>
              <a:t>http://data.go.kr/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공공 데이터 포털 에서 정보를 수집한다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실제 수원 시민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방문객에서 랜덤으로 표본을 수집하여 투표를 진행하고 빈도를 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수집한 정보를 분석한다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엑셀 </a:t>
            </a:r>
            <a:r>
              <a:rPr lang="en-US" altLang="ko-KR" dirty="0" err="1" smtClean="0"/>
              <a:t>Correl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</a:t>
            </a:r>
            <a:r>
              <a:rPr lang="ko-KR" altLang="en-US" dirty="0"/>
              <a:t> </a:t>
            </a:r>
            <a:r>
              <a:rPr lang="ko-KR" altLang="en-US" dirty="0" smtClean="0"/>
              <a:t>사용하여 상관계수를 파악해 보고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가설이 맞는지 확인한다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 먹거리 골목 선정의 가장 타당한 기준이 무엇인지 판단해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 먹거리 골목을 선정하고 결론을 내린다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8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0791" y="711772"/>
            <a:ext cx="7963427" cy="1072922"/>
          </a:xfrm>
        </p:spPr>
        <p:txBody>
          <a:bodyPr/>
          <a:lstStyle/>
          <a:p>
            <a:pPr algn="ctr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0982" y="2962800"/>
            <a:ext cx="8313236" cy="375233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수원시 </a:t>
            </a:r>
            <a:r>
              <a:rPr lang="ko-KR" altLang="en-US" dirty="0" smtClean="0"/>
              <a:t>공공 데이터 포털과 공공 데이터 포털에서 </a:t>
            </a:r>
            <a:endParaRPr lang="en-US" altLang="ko-KR" dirty="0" smtClean="0"/>
          </a:p>
          <a:p>
            <a:pPr marL="6160" indent="0" algn="ctr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분석에 필요한 </a:t>
            </a:r>
            <a:r>
              <a:rPr lang="en-US" altLang="ko-KR" dirty="0" smtClean="0"/>
              <a:t>.csv, 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xls</a:t>
            </a:r>
            <a:r>
              <a:rPr lang="ko-KR" altLang="en-US" dirty="0" smtClean="0"/>
              <a:t>형식의 데이터를 수집한다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80498" y="4185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71" y="1479646"/>
            <a:ext cx="615346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0791" y="711772"/>
            <a:ext cx="7963427" cy="1072922"/>
          </a:xfrm>
        </p:spPr>
        <p:txBody>
          <a:bodyPr/>
          <a:lstStyle/>
          <a:p>
            <a:pPr algn="ctr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8721" y="1040963"/>
            <a:ext cx="5005319" cy="3752338"/>
          </a:xfrm>
        </p:spPr>
        <p:txBody>
          <a:bodyPr/>
          <a:lstStyle/>
          <a:p>
            <a:r>
              <a:rPr lang="ko-KR" altLang="en-US" dirty="0" smtClean="0"/>
              <a:t>수집한 데이터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marL="6160" indent="0">
              <a:buNone/>
            </a:pPr>
            <a:r>
              <a:rPr lang="ko-KR" altLang="en-US" dirty="0" smtClean="0"/>
              <a:t>수원시에서 </a:t>
            </a:r>
            <a:r>
              <a:rPr lang="ko-KR" altLang="en-US" dirty="0" smtClean="0"/>
              <a:t>지정한 </a:t>
            </a:r>
            <a:r>
              <a:rPr lang="ko-KR" altLang="en-US" dirty="0" smtClean="0"/>
              <a:t>지역특화거리와</a:t>
            </a:r>
            <a:endParaRPr lang="en-US" altLang="ko-KR" dirty="0" smtClean="0"/>
          </a:p>
          <a:p>
            <a:pPr marL="6160" indent="0">
              <a:buNone/>
            </a:pPr>
            <a:r>
              <a:rPr lang="ko-KR" altLang="en-US" dirty="0" smtClean="0"/>
              <a:t>경기도청에서 </a:t>
            </a:r>
            <a:r>
              <a:rPr lang="ko-KR" altLang="en-US" dirty="0" smtClean="0"/>
              <a:t>지정한 </a:t>
            </a:r>
            <a:r>
              <a:rPr lang="ko-KR" altLang="en-US" dirty="0" smtClean="0"/>
              <a:t>음식특화거리의</a:t>
            </a:r>
            <a:endParaRPr lang="en-US" altLang="ko-KR" dirty="0" smtClean="0"/>
          </a:p>
          <a:p>
            <a:pPr marL="6160" indent="0">
              <a:buNone/>
            </a:pPr>
            <a:r>
              <a:rPr lang="ko-KR" altLang="en-US" dirty="0" smtClean="0"/>
              <a:t>교집합인 </a:t>
            </a:r>
            <a:r>
              <a:rPr lang="ko-KR" altLang="en-US" dirty="0" smtClean="0"/>
              <a:t>먹거리 골목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선정하였다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6" y="1624734"/>
            <a:ext cx="4392720" cy="1406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6" y="3286886"/>
            <a:ext cx="4392720" cy="255563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18853" y="4336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6928424" descr="EMB000067dc50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01" y="4486791"/>
            <a:ext cx="3284538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76760" y="2347022"/>
            <a:ext cx="7705618" cy="40353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403" y="757096"/>
            <a:ext cx="7958331" cy="1077229"/>
          </a:xfrm>
        </p:spPr>
        <p:txBody>
          <a:bodyPr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3330" y="1608557"/>
            <a:ext cx="9597887" cy="838062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dirty="0" smtClean="0"/>
              <a:t>나혜석 거리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화성행궁맛촌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영통웰빙특화거리의 범위를 건물 단위로 구분한다</a:t>
            </a:r>
            <a:r>
              <a:rPr lang="en-US" altLang="ko-KR" dirty="0" smtClean="0"/>
              <a:t>. </a:t>
            </a:r>
          </a:p>
          <a:p>
            <a:pPr marL="6160" indent="0" algn="ctr">
              <a:buNone/>
            </a:pP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Github</a:t>
            </a:r>
            <a:r>
              <a:rPr lang="en-US" altLang="ko-KR" sz="1000" dirty="0"/>
              <a:t> - https://github.com/statistics-analysisanalysis/-/blob/master/</a:t>
            </a:r>
            <a:r>
              <a:rPr lang="ko-KR" altLang="en-US" sz="1000" dirty="0"/>
              <a:t>거리</a:t>
            </a:r>
            <a:r>
              <a:rPr lang="en-US" altLang="ko-KR" sz="1000" dirty="0"/>
              <a:t>%20</a:t>
            </a:r>
            <a:r>
              <a:rPr lang="ko-KR" altLang="en-US" sz="1000" dirty="0"/>
              <a:t>범위</a:t>
            </a:r>
            <a:r>
              <a:rPr lang="en-US" altLang="ko-KR" sz="1000" dirty="0"/>
              <a:t>%20</a:t>
            </a:r>
            <a:r>
              <a:rPr lang="ko-KR" altLang="en-US" sz="1000" dirty="0"/>
              <a:t>건물</a:t>
            </a:r>
            <a:r>
              <a:rPr lang="en-US" altLang="ko-KR" sz="1000" dirty="0"/>
              <a:t>%20</a:t>
            </a:r>
            <a:r>
              <a:rPr lang="ko-KR" altLang="en-US" sz="1000" dirty="0"/>
              <a:t>주소</a:t>
            </a:r>
            <a:r>
              <a:rPr lang="en-US" altLang="ko-KR" sz="1000" dirty="0"/>
              <a:t>%20</a:t>
            </a:r>
            <a:r>
              <a:rPr lang="ko-KR" altLang="en-US" sz="1000" dirty="0"/>
              <a:t>데이터</a:t>
            </a:r>
            <a:r>
              <a:rPr lang="en-US" altLang="ko-KR" sz="1000" dirty="0"/>
              <a:t>.</a:t>
            </a:r>
            <a:r>
              <a:rPr lang="en-US" altLang="ko-KR" sz="1000" dirty="0" err="1" smtClean="0"/>
              <a:t>hwp</a:t>
            </a:r>
            <a:r>
              <a:rPr lang="en-US" altLang="ko-KR" sz="1000" dirty="0" smtClean="0"/>
              <a:t>)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07463"/>
              </p:ext>
            </p:extLst>
          </p:nvPr>
        </p:nvGraphicFramePr>
        <p:xfrm>
          <a:off x="2805601" y="2398857"/>
          <a:ext cx="7447936" cy="3832004"/>
        </p:xfrm>
        <a:graphic>
          <a:graphicData uri="http://schemas.openxmlformats.org/drawingml/2006/table">
            <a:tbl>
              <a:tblPr/>
              <a:tblGrid>
                <a:gridCol w="2246178">
                  <a:extLst>
                    <a:ext uri="{9D8B030D-6E8A-4147-A177-3AD203B41FA5}">
                      <a16:colId xmlns:a16="http://schemas.microsoft.com/office/drawing/2014/main" val="3088129457"/>
                    </a:ext>
                  </a:extLst>
                </a:gridCol>
                <a:gridCol w="1050508">
                  <a:extLst>
                    <a:ext uri="{9D8B030D-6E8A-4147-A177-3AD203B41FA5}">
                      <a16:colId xmlns:a16="http://schemas.microsoft.com/office/drawing/2014/main" val="2788087331"/>
                    </a:ext>
                  </a:extLst>
                </a:gridCol>
                <a:gridCol w="1146010">
                  <a:extLst>
                    <a:ext uri="{9D8B030D-6E8A-4147-A177-3AD203B41FA5}">
                      <a16:colId xmlns:a16="http://schemas.microsoft.com/office/drawing/2014/main" val="1876795109"/>
                    </a:ext>
                  </a:extLst>
                </a:gridCol>
                <a:gridCol w="673898">
                  <a:extLst>
                    <a:ext uri="{9D8B030D-6E8A-4147-A177-3AD203B41FA5}">
                      <a16:colId xmlns:a16="http://schemas.microsoft.com/office/drawing/2014/main" val="704910416"/>
                    </a:ext>
                  </a:extLst>
                </a:gridCol>
                <a:gridCol w="1165671">
                  <a:extLst>
                    <a:ext uri="{9D8B030D-6E8A-4147-A177-3AD203B41FA5}">
                      <a16:colId xmlns:a16="http://schemas.microsoft.com/office/drawing/2014/main" val="3944571636"/>
                    </a:ext>
                  </a:extLst>
                </a:gridCol>
                <a:gridCol w="1165671">
                  <a:extLst>
                    <a:ext uri="{9D8B030D-6E8A-4147-A177-3AD203B41FA5}">
                      <a16:colId xmlns:a16="http://schemas.microsoft.com/office/drawing/2014/main" val="4067808398"/>
                    </a:ext>
                  </a:extLst>
                </a:gridCol>
              </a:tblGrid>
              <a:tr h="16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나혜석 거리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영통웰빙특화거리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화성행궁맛촌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917"/>
                  </a:ext>
                </a:extLst>
              </a:tr>
              <a:tr h="36524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48-21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47-16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48-17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48-15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48-9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48-3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184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캐슬타워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188 18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188 35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188 51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53-26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53-22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53-16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권광로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53-10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효원로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291 49-8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효원로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291 53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효원로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307 47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효원로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307 51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효원로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307 61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인계동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1121-3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인계동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1118-10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인계동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1119-8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59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56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영통로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58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1555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1521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1525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1527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1529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1531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1535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1539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덕영대로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21-1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32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31-3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34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36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41-1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41-2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41-2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42-1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43-1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47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49-2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49-3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49-4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53-3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53-4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행궁로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777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777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777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777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781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781-11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781-13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787-2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789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7-3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7-5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7-6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7-10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16-2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16-4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16-6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16-10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16-11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16-15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16-7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795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5-4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797-1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797-2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정조로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801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팔달로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3-1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78" marR="41978" marT="11606" marB="116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9715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16599" y="1970444"/>
            <a:ext cx="19670582" cy="47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630" y="746411"/>
            <a:ext cx="7958331" cy="1077229"/>
          </a:xfrm>
        </p:spPr>
        <p:txBody>
          <a:bodyPr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빈도 분석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937533" y="3952859"/>
            <a:ext cx="8963347" cy="2539911"/>
          </a:xfrm>
        </p:spPr>
        <p:txBody>
          <a:bodyPr/>
          <a:lstStyle/>
          <a:p>
            <a:pPr algn="ctr"/>
            <a:r>
              <a:rPr lang="ko-KR" altLang="en-US" dirty="0" smtClean="0"/>
              <a:t>수원시 공공 데이터 사이트와 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포털에서 수집한 자료를 토대로</a:t>
            </a:r>
            <a:endParaRPr lang="en-US" altLang="ko-KR" dirty="0" smtClean="0"/>
          </a:p>
          <a:p>
            <a:pPr marL="6160" indent="0" algn="ctr">
              <a:buNone/>
            </a:pPr>
            <a:r>
              <a:rPr lang="en-US" altLang="ko-KR" dirty="0"/>
              <a:t>COUNTIF/COUNTIFS </a:t>
            </a:r>
            <a:r>
              <a:rPr lang="ko-KR" altLang="en-US" dirty="0"/>
              <a:t>함수를 사용하여 각각의 </a:t>
            </a:r>
            <a:r>
              <a:rPr lang="ko-KR" altLang="en-US" dirty="0" smtClean="0"/>
              <a:t>거리의 </a:t>
            </a:r>
            <a:r>
              <a:rPr lang="ko-KR" altLang="en-US" dirty="0" smtClean="0"/>
              <a:t>건물에 </a:t>
            </a:r>
            <a:r>
              <a:rPr lang="ko-KR" altLang="en-US" dirty="0" smtClean="0"/>
              <a:t>해당하는</a:t>
            </a:r>
            <a:endParaRPr lang="en-US" altLang="ko-KR" dirty="0" smtClean="0"/>
          </a:p>
          <a:p>
            <a:pPr marL="6160" indent="0" algn="ctr">
              <a:buNone/>
            </a:pPr>
            <a:r>
              <a:rPr lang="ko-KR" altLang="en-US" dirty="0" smtClean="0"/>
              <a:t>식품 </a:t>
            </a:r>
            <a:r>
              <a:rPr lang="ko-KR" altLang="en-US" dirty="0" smtClean="0"/>
              <a:t>접객업소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노래연습장업소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게임제공업소의 개수를 조사하고</a:t>
            </a:r>
            <a:r>
              <a:rPr lang="en-US" altLang="ko-KR" dirty="0" smtClean="0"/>
              <a:t>,</a:t>
            </a:r>
          </a:p>
          <a:p>
            <a:pPr marL="6160" indent="0" algn="ctr">
              <a:buNone/>
            </a:pPr>
            <a:r>
              <a:rPr lang="ko-KR" altLang="en-US" dirty="0" smtClean="0"/>
              <a:t>가장 </a:t>
            </a:r>
            <a:r>
              <a:rPr lang="ko-KR" altLang="en-US" dirty="0" smtClean="0"/>
              <a:t>가까운 영화관과의 </a:t>
            </a:r>
            <a:r>
              <a:rPr lang="ko-KR" altLang="en-US" dirty="0" smtClean="0"/>
              <a:t>거리도 </a:t>
            </a:r>
            <a:r>
              <a:rPr lang="ko-KR" altLang="en-US" dirty="0" smtClean="0"/>
              <a:t>조사한다</a:t>
            </a:r>
            <a:r>
              <a:rPr lang="en-US" altLang="ko-KR" dirty="0" smtClean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633871" y="-397566"/>
            <a:ext cx="24901271" cy="45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69102"/>
              </p:ext>
            </p:extLst>
          </p:nvPr>
        </p:nvGraphicFramePr>
        <p:xfrm>
          <a:off x="2642630" y="1976078"/>
          <a:ext cx="7796212" cy="1976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8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구분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식품접객업소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노래연습장업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게임제공업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업소들의 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영화관과의 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나혜석거리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화성행궁맛촌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영통웰빙특화거리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95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1700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6756" y="307015"/>
            <a:ext cx="7958331" cy="1077229"/>
          </a:xfrm>
        </p:spPr>
        <p:txBody>
          <a:bodyPr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빈도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2807" y="833103"/>
            <a:ext cx="7796540" cy="148598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ko-KR" altLang="en-US" dirty="0" smtClean="0"/>
              <a:t>관광객들과 수원시민들의 의견을 묻기 </a:t>
            </a:r>
            <a:r>
              <a:rPr lang="ko-KR" altLang="en-US" dirty="0" smtClean="0"/>
              <a:t>위해 </a:t>
            </a:r>
            <a:r>
              <a:rPr lang="ko-KR" altLang="en-US" dirty="0" err="1" smtClean="0"/>
              <a:t>팔달구청</a:t>
            </a:r>
            <a:r>
              <a:rPr lang="ko-KR" altLang="en-US" dirty="0" smtClean="0"/>
              <a:t>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수원화성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수원역에서 </a:t>
            </a:r>
            <a:r>
              <a:rPr lang="ko-KR" altLang="en-US" dirty="0" smtClean="0"/>
              <a:t>오프라인으로 시민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관광객들에게 투표를 통해 수원을 대표하는 먹거리 골목은 어디인지 투표를 실시한다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r>
              <a:rPr lang="en-US" altLang="ko-KR" sz="1700" dirty="0" smtClean="0"/>
              <a:t>(</a:t>
            </a:r>
            <a:r>
              <a:rPr lang="ko-KR" altLang="en-US" sz="1700" dirty="0" smtClean="0"/>
              <a:t>먹거리 골목에 대해 인지도가 낮은 시민과 관광객의 의견은 제외함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93447"/>
              </p:ext>
            </p:extLst>
          </p:nvPr>
        </p:nvGraphicFramePr>
        <p:xfrm>
          <a:off x="7296384" y="2999568"/>
          <a:ext cx="3869210" cy="277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05">
                  <a:extLst>
                    <a:ext uri="{9D8B030D-6E8A-4147-A177-3AD203B41FA5}">
                      <a16:colId xmlns:a16="http://schemas.microsoft.com/office/drawing/2014/main" val="1067449824"/>
                    </a:ext>
                  </a:extLst>
                </a:gridCol>
                <a:gridCol w="1934605">
                  <a:extLst>
                    <a:ext uri="{9D8B030D-6E8A-4147-A177-3AD203B41FA5}">
                      <a16:colId xmlns:a16="http://schemas.microsoft.com/office/drawing/2014/main" val="2603764661"/>
                    </a:ext>
                  </a:extLst>
                </a:gridCol>
              </a:tblGrid>
              <a:tr h="588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빈도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666626"/>
                  </a:ext>
                </a:extLst>
              </a:tr>
              <a:tr h="514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나혜석 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60333"/>
                  </a:ext>
                </a:extLst>
              </a:tr>
              <a:tr h="514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화성행궁맛촌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79338"/>
                  </a:ext>
                </a:extLst>
              </a:tr>
              <a:tr h="514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영통웰빙특화거리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0619"/>
                  </a:ext>
                </a:extLst>
              </a:tr>
              <a:tr h="514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7247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24" y="2445934"/>
            <a:ext cx="2592004" cy="1908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42" y="4354837"/>
            <a:ext cx="2679686" cy="213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6" t="32040" r="-4658" b="26133"/>
          <a:stretch/>
        </p:blipFill>
        <p:spPr>
          <a:xfrm rot="5400000">
            <a:off x="-233238" y="3826469"/>
            <a:ext cx="4295109" cy="1534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4" r="32238"/>
          <a:stretch/>
        </p:blipFill>
        <p:spPr>
          <a:xfrm>
            <a:off x="2632647" y="2445934"/>
            <a:ext cx="1738363" cy="40442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87826" y="307015"/>
            <a:ext cx="598930" cy="676959"/>
          </a:xfrm>
          <a:prstGeom prst="rect">
            <a:avLst/>
          </a:prstGeom>
          <a:solidFill>
            <a:srgbClr val="2E363D"/>
          </a:solidFill>
          <a:ln>
            <a:solidFill>
              <a:srgbClr val="2E36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TM16401375[[fn=매디슨]]</Template>
  <TotalTime>1800</TotalTime>
  <Words>1107</Words>
  <Application>Microsoft Office PowerPoint</Application>
  <PresentationFormat>와이드스크린</PresentationFormat>
  <Paragraphs>251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돋움</vt:lpstr>
      <vt:lpstr>맑은 고딕</vt:lpstr>
      <vt:lpstr>함초롬바탕</vt:lpstr>
      <vt:lpstr>Arial</vt:lpstr>
      <vt:lpstr>MS Shell Dlg 2</vt:lpstr>
      <vt:lpstr>Wingdings</vt:lpstr>
      <vt:lpstr>Wingdings 3</vt:lpstr>
      <vt:lpstr>Madison</vt:lpstr>
      <vt:lpstr>수원을 대표하는  먹거리 골목은 어디인가</vt:lpstr>
      <vt:lpstr>목차</vt:lpstr>
      <vt:lpstr>주제 선정</vt:lpstr>
      <vt:lpstr>분석 방법 설정</vt:lpstr>
      <vt:lpstr>데이터 수집</vt:lpstr>
      <vt:lpstr>데이터 수집</vt:lpstr>
      <vt:lpstr>데이터 수집</vt:lpstr>
      <vt:lpstr>데이터 분석 &amp; 빈도 분석</vt:lpstr>
      <vt:lpstr>데이터 분석 &amp; 빈도 분석</vt:lpstr>
      <vt:lpstr>상관관계 분석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한지민</dc:creator>
  <cp:lastModifiedBy>한지민</cp:lastModifiedBy>
  <cp:revision>42</cp:revision>
  <dcterms:created xsi:type="dcterms:W3CDTF">2019-05-06T04:30:02Z</dcterms:created>
  <dcterms:modified xsi:type="dcterms:W3CDTF">2019-05-08T13:30:58Z</dcterms:modified>
</cp:coreProperties>
</file>