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56" r:id="rId5"/>
    <p:sldId id="586" r:id="rId6"/>
    <p:sldId id="588" r:id="rId7"/>
    <p:sldId id="531" r:id="rId8"/>
    <p:sldId id="538" r:id="rId9"/>
    <p:sldId id="516" r:id="rId10"/>
    <p:sldId id="533" r:id="rId11"/>
    <p:sldId id="517" r:id="rId12"/>
    <p:sldId id="518" r:id="rId13"/>
    <p:sldId id="519" r:id="rId14"/>
    <p:sldId id="521" r:id="rId15"/>
    <p:sldId id="525" r:id="rId16"/>
    <p:sldId id="520" r:id="rId17"/>
    <p:sldId id="523" r:id="rId18"/>
    <p:sldId id="524" r:id="rId19"/>
    <p:sldId id="526" r:id="rId20"/>
    <p:sldId id="271" r:id="rId21"/>
    <p:sldId id="536" r:id="rId22"/>
    <p:sldId id="589" r:id="rId23"/>
    <p:sldId id="527" r:id="rId24"/>
    <p:sldId id="528" r:id="rId25"/>
    <p:sldId id="529" r:id="rId26"/>
    <p:sldId id="530" r:id="rId27"/>
    <p:sldId id="534" r:id="rId28"/>
    <p:sldId id="261" r:id="rId29"/>
  </p:sldIdLst>
  <p:sldSz cx="12192000" cy="6858000"/>
  <p:notesSz cx="6811963" cy="9942513"/>
  <p:embeddedFontLst>
    <p:embeddedFont>
      <p:font typeface="Aptos Narrow" panose="020B0004020202020204" pitchFamily="34" charset="0"/>
      <p:regular r:id="rId30"/>
      <p:bold r:id="rId31"/>
      <p:italic r:id="rId32"/>
      <p:boldItalic r:id="rId33"/>
    </p:embeddedFont>
    <p:embeddedFont>
      <p:font typeface="Cascadia Code Light" panose="020B0609020000020004" pitchFamily="34" charset="0"/>
      <p:regular r:id="rId34"/>
      <p:bold r:id="rId35"/>
      <p:italic r:id="rId36"/>
      <p:boldItalic r:id="rId37"/>
    </p:embeddedFont>
    <p:embeddedFont>
      <p:font typeface="Cascadia Mono Light" panose="020B0609020000020004" pitchFamily="34" charset="0"/>
      <p:regular r:id="rId38"/>
      <p:bold r:id="rId39"/>
      <p:italic r:id="rId40"/>
      <p:boldItalic r:id="rId41"/>
    </p:embeddedFont>
    <p:embeddedFont>
      <p:font typeface="Lucida Console" panose="020B0609040504020204" pitchFamily="49" charset="0"/>
      <p:regular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Roboto Condensed" panose="020F0502020204030204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BFF"/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0C070-C790-4A45-B9A5-918BEA4F2FD8}" v="4" dt="2024-11-25T21:02:28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29" autoAdjust="0"/>
  </p:normalViewPr>
  <p:slideViewPr>
    <p:cSldViewPr snapToGrid="0">
      <p:cViewPr varScale="1">
        <p:scale>
          <a:sx n="148" d="100"/>
          <a:sy n="148" d="100"/>
        </p:scale>
        <p:origin x="216" y="4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ungre, Vidar Norstein" userId="3bc2b1d1-f978-4275-9dd6-873318afd1d9" providerId="ADAL" clId="{96D0C070-C790-4A45-B9A5-918BEA4F2FD8}"/>
    <pc:docChg chg="undo custSel modSld">
      <pc:chgData name="Klungre, Vidar Norstein" userId="3bc2b1d1-f978-4275-9dd6-873318afd1d9" providerId="ADAL" clId="{96D0C070-C790-4A45-B9A5-918BEA4F2FD8}" dt="2024-11-25T21:02:42.078" v="32" actId="1076"/>
      <pc:docMkLst>
        <pc:docMk/>
      </pc:docMkLst>
      <pc:sldChg chg="modSp mod addAnim delAnim">
        <pc:chgData name="Klungre, Vidar Norstein" userId="3bc2b1d1-f978-4275-9dd6-873318afd1d9" providerId="ADAL" clId="{96D0C070-C790-4A45-B9A5-918BEA4F2FD8}" dt="2024-11-25T21:02:42.078" v="32" actId="1076"/>
        <pc:sldMkLst>
          <pc:docMk/>
          <pc:sldMk cId="2876610005" sldId="589"/>
        </pc:sldMkLst>
        <pc:spChg chg="mod">
          <ac:chgData name="Klungre, Vidar Norstein" userId="3bc2b1d1-f978-4275-9dd6-873318afd1d9" providerId="ADAL" clId="{96D0C070-C790-4A45-B9A5-918BEA4F2FD8}" dt="2024-11-25T21:02:30.570" v="31" actId="1076"/>
          <ac:spMkLst>
            <pc:docMk/>
            <pc:sldMk cId="2876610005" sldId="589"/>
            <ac:spMk id="14" creationId="{D32001A8-179E-D3A0-863A-3E4164C061D4}"/>
          </ac:spMkLst>
        </pc:spChg>
        <pc:spChg chg="mod">
          <ac:chgData name="Klungre, Vidar Norstein" userId="3bc2b1d1-f978-4275-9dd6-873318afd1d9" providerId="ADAL" clId="{96D0C070-C790-4A45-B9A5-918BEA4F2FD8}" dt="2024-11-25T21:02:42.078" v="32" actId="1076"/>
          <ac:spMkLst>
            <pc:docMk/>
            <pc:sldMk cId="2876610005" sldId="589"/>
            <ac:spMk id="17" creationId="{018041FF-468A-9D8F-4185-DCD60B7B03E7}"/>
          </ac:spMkLst>
        </pc:spChg>
        <pc:graphicFrameChg chg="mod modGraphic">
          <ac:chgData name="Klungre, Vidar Norstein" userId="3bc2b1d1-f978-4275-9dd6-873318afd1d9" providerId="ADAL" clId="{96D0C070-C790-4A45-B9A5-918BEA4F2FD8}" dt="2024-11-25T21:02:42.078" v="32" actId="1076"/>
          <ac:graphicFrameMkLst>
            <pc:docMk/>
            <pc:sldMk cId="2876610005" sldId="589"/>
            <ac:graphicFrameMk id="4" creationId="{4822C09C-58AF-31EB-56AD-319B9E26B8CC}"/>
          </ac:graphicFrameMkLst>
        </pc:graphicFrameChg>
        <pc:graphicFrameChg chg="mod">
          <ac:chgData name="Klungre, Vidar Norstein" userId="3bc2b1d1-f978-4275-9dd6-873318afd1d9" providerId="ADAL" clId="{96D0C070-C790-4A45-B9A5-918BEA4F2FD8}" dt="2024-11-25T21:02:30.570" v="31" actId="1076"/>
          <ac:graphicFrameMkLst>
            <pc:docMk/>
            <pc:sldMk cId="2876610005" sldId="589"/>
            <ac:graphicFrameMk id="5" creationId="{90121E34-379E-A05A-3BF7-2707B49073E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Spesifisering av tabeller og undertrykking (prikking) i frekvenstabeller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Konfidensialitetskurs, 26.11.2024</a:t>
            </a:r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Den første, og enkleste, måten å spesifisere tabeller på</a:t>
            </a:r>
          </a:p>
          <a:p>
            <a:r>
              <a:rPr lang="nb-NO" dirty="0"/>
              <a:t>Resultat blir alle kombinasjoner av alle variabler som blir spesifisert, samt alle </a:t>
            </a:r>
            <a:r>
              <a:rPr lang="nb-NO" dirty="0" err="1"/>
              <a:t>marginaler</a:t>
            </a:r>
            <a:endParaRPr lang="nb-NO" dirty="0"/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F496A6-5B67-F2E7-DCCB-9B94C7B5E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87243"/>
              </p:ext>
            </p:extLst>
          </p:nvPr>
        </p:nvGraphicFramePr>
        <p:xfrm>
          <a:off x="3033502" y="4094973"/>
          <a:ext cx="195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4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94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B19142-AD34-3E62-D0DE-4848988BC04D}"/>
              </a:ext>
            </a:extLst>
          </p:cNvPr>
          <p:cNvSpPr txBox="1"/>
          <p:nvPr/>
        </p:nvSpPr>
        <p:spPr>
          <a:xfrm>
            <a:off x="3033502" y="3689051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Tabellgrunnlag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74B0B-A940-450E-9D79-2960AEEBA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13343"/>
              </p:ext>
            </p:extLst>
          </p:nvPr>
        </p:nvGraphicFramePr>
        <p:xfrm>
          <a:off x="7202602" y="3689051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E0CDB2-9961-9B8D-0B8D-4C3B23685A3D}"/>
              </a:ext>
            </a:extLst>
          </p:cNvPr>
          <p:cNvSpPr txBox="1"/>
          <p:nvPr/>
        </p:nvSpPr>
        <p:spPr>
          <a:xfrm>
            <a:off x="6659556" y="3325767"/>
            <a:ext cx="32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c(</a:t>
            </a:r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“V1”, “V2”)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56557-BD28-58CC-020F-954ECBF2394A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41136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I bakgrunnen blir hierarkiske sammenhenger i dataene automatisk oppdaget, uten å måtte spesifisere disse</a:t>
            </a:r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FB808E-ED2F-8070-CC7B-B308B0FB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92547"/>
              </p:ext>
            </p:extLst>
          </p:nvPr>
        </p:nvGraphicFramePr>
        <p:xfrm>
          <a:off x="1344562" y="4081912"/>
          <a:ext cx="195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4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94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NACE5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NACE2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52.031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  <a:r>
                        <a:rPr lang="en-US" dirty="0"/>
                        <a:t>2.001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37.123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38.014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  <a:r>
                        <a:rPr lang="en-US" dirty="0"/>
                        <a:t>8.014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26F1EF-DA3B-5E51-F902-B6A716FB27CB}"/>
              </a:ext>
            </a:extLst>
          </p:cNvPr>
          <p:cNvSpPr txBox="1"/>
          <p:nvPr/>
        </p:nvSpPr>
        <p:spPr>
          <a:xfrm>
            <a:off x="1219359" y="3651552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Tabellgrunnlag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9B2B69-39B0-6B68-F72E-FE6E2E480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44165"/>
              </p:ext>
            </p:extLst>
          </p:nvPr>
        </p:nvGraphicFramePr>
        <p:xfrm>
          <a:off x="5734998" y="3904409"/>
          <a:ext cx="3297461" cy="256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66198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848570">
                  <a:extLst>
                    <a:ext uri="{9D8B030D-6E8A-4147-A177-3AD203B41FA5}">
                      <a16:colId xmlns:a16="http://schemas.microsoft.com/office/drawing/2014/main" val="448292091"/>
                    </a:ext>
                  </a:extLst>
                </a:gridCol>
                <a:gridCol w="1058328">
                  <a:extLst>
                    <a:ext uri="{9D8B030D-6E8A-4147-A177-3AD203B41FA5}">
                      <a16:colId xmlns:a16="http://schemas.microsoft.com/office/drawing/2014/main" val="3413432170"/>
                    </a:ext>
                  </a:extLst>
                </a:gridCol>
              </a:tblGrid>
              <a:tr h="204177">
                <a:tc>
                  <a:txBody>
                    <a:bodyPr/>
                    <a:lstStyle/>
                    <a:p>
                      <a:r>
                        <a:rPr lang="nb-NO" sz="1200" dirty="0"/>
                        <a:t>NACE5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37.123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38.014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52.001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52.031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</a:tbl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9F233F3-F1AA-2D67-B0E9-9DEC2C94CBAA}"/>
              </a:ext>
            </a:extLst>
          </p:cNvPr>
          <p:cNvSpPr/>
          <p:nvPr/>
        </p:nvSpPr>
        <p:spPr>
          <a:xfrm>
            <a:off x="3119339" y="3013262"/>
            <a:ext cx="3030582" cy="461554"/>
          </a:xfrm>
          <a:prstGeom prst="wedgeRectCallout">
            <a:avLst>
              <a:gd name="adj1" fmla="val 35777"/>
              <a:gd name="adj2" fmla="val 13985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ysClr val="windowText" lastClr="000000"/>
                </a:solidFill>
              </a:rPr>
              <a:t>Variabelnavn blir variabelen med høyest detaljeringsnivå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0F5C9-8284-E035-1F36-ED94771540FF}"/>
              </a:ext>
            </a:extLst>
          </p:cNvPr>
          <p:cNvSpPr txBox="1"/>
          <p:nvPr/>
        </p:nvSpPr>
        <p:spPr>
          <a:xfrm>
            <a:off x="5734998" y="3506776"/>
            <a:ext cx="383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(“NACE5”, “NACE2”)</a:t>
            </a:r>
          </a:p>
          <a:p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C666638-74D5-13F5-4530-09391825225E}"/>
              </a:ext>
            </a:extLst>
          </p:cNvPr>
          <p:cNvSpPr/>
          <p:nvPr/>
        </p:nvSpPr>
        <p:spPr>
          <a:xfrm>
            <a:off x="9048318" y="4495608"/>
            <a:ext cx="285825" cy="809898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D8CE0-A8B3-6885-503D-9182A1EF6AD7}"/>
              </a:ext>
            </a:extLst>
          </p:cNvPr>
          <p:cNvSpPr txBox="1"/>
          <p:nvPr/>
        </p:nvSpPr>
        <p:spPr>
          <a:xfrm>
            <a:off x="9475032" y="4495608"/>
            <a:ext cx="1577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NACE2 blir </a:t>
            </a:r>
            <a:r>
              <a:rPr lang="nb-NO" sz="1600" dirty="0" err="1"/>
              <a:t>submarginaler</a:t>
            </a:r>
            <a:r>
              <a:rPr lang="nb-NO" sz="1600" dirty="0"/>
              <a:t> over NACE5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562DE-9DF3-22B4-09F5-3741554681C1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1858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Oppgaver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oppgaver/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dimvar.R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0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Måte å spesifisere mer komplekse tabeller med bruk av </a:t>
            </a:r>
            <a:r>
              <a:rPr lang="nb-NO" i="1" dirty="0"/>
              <a:t>modellformler</a:t>
            </a:r>
          </a:p>
          <a:p>
            <a:r>
              <a:rPr lang="nb-NO" dirty="0"/>
              <a:t>Lar oss definere nøyaktig hvilke kombinasjoner av variabler vår tabell skal bestå av</a:t>
            </a:r>
          </a:p>
          <a:p>
            <a:endParaRPr lang="nb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CB412-245C-659D-693D-EABE22EB7D6C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31513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25" y="535746"/>
            <a:ext cx="9651619" cy="1311128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(Ufullstendig)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lyninnføring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Hovedoperasjoner i vår kontekst: + , * , :</a:t>
            </a:r>
          </a:p>
          <a:p>
            <a:r>
              <a:rPr lang="nb-NO" dirty="0"/>
              <a:t>Støtter parentes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DF77E-46E2-DD4D-35B5-4FB860E0F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48456"/>
              </p:ext>
            </p:extLst>
          </p:nvPr>
        </p:nvGraphicFramePr>
        <p:xfrm>
          <a:off x="240938" y="3618779"/>
          <a:ext cx="1948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62D905-F3FE-B9DA-D7F6-443B4790F184}"/>
              </a:ext>
            </a:extLst>
          </p:cNvPr>
          <p:cNvSpPr txBox="1"/>
          <p:nvPr/>
        </p:nvSpPr>
        <p:spPr>
          <a:xfrm>
            <a:off x="10377720" y="3026352"/>
            <a:ext cx="144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~ V1 *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4BDF-57E7-180F-5BE7-BF61ACE50F47}"/>
              </a:ext>
            </a:extLst>
          </p:cNvPr>
          <p:cNvSpPr txBox="1"/>
          <p:nvPr/>
        </p:nvSpPr>
        <p:spPr>
          <a:xfrm>
            <a:off x="226572" y="3218669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Tabellgrunnlag</a:t>
            </a: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13704-DF11-E722-F31E-BDD67C71E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16052"/>
              </p:ext>
            </p:extLst>
          </p:nvPr>
        </p:nvGraphicFramePr>
        <p:xfrm>
          <a:off x="10134112" y="3618779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9F2464-0E1C-F67A-48E3-B7C2B7DFFE87}"/>
              </a:ext>
            </a:extLst>
          </p:cNvPr>
          <p:cNvSpPr txBox="1"/>
          <p:nvPr/>
        </p:nvSpPr>
        <p:spPr>
          <a:xfrm>
            <a:off x="5171527" y="3026352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+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E92353-57A8-FEFB-6A0C-4040A79F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54099"/>
              </p:ext>
            </p:extLst>
          </p:nvPr>
        </p:nvGraphicFramePr>
        <p:xfrm>
          <a:off x="4531873" y="3618779"/>
          <a:ext cx="2720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F97DC5-DC79-81B5-324C-01CD5D511C21}"/>
              </a:ext>
            </a:extLst>
          </p:cNvPr>
          <p:cNvSpPr txBox="1"/>
          <p:nvPr/>
        </p:nvSpPr>
        <p:spPr>
          <a:xfrm>
            <a:off x="7881631" y="3026352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: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FE5ED6-2F2F-94F5-30A0-90D2657E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91585"/>
              </p:ext>
            </p:extLst>
          </p:nvPr>
        </p:nvGraphicFramePr>
        <p:xfrm>
          <a:off x="7471973" y="3618779"/>
          <a:ext cx="24732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07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4407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824407">
                  <a:extLst>
                    <a:ext uri="{9D8B030D-6E8A-4147-A177-3AD203B41FA5}">
                      <a16:colId xmlns:a16="http://schemas.microsoft.com/office/drawing/2014/main" val="108601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r>
                        <a:rPr lang="nb-NO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853914-577C-AC52-4559-F7190CFFB4C3}"/>
              </a:ext>
            </a:extLst>
          </p:cNvPr>
          <p:cNvSpPr txBox="1"/>
          <p:nvPr/>
        </p:nvSpPr>
        <p:spPr>
          <a:xfrm>
            <a:off x="2655295" y="3026353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B6E1B8-85C8-B153-FF9C-3AD2AFD85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2432"/>
              </p:ext>
            </p:extLst>
          </p:nvPr>
        </p:nvGraphicFramePr>
        <p:xfrm>
          <a:off x="2386273" y="3618779"/>
          <a:ext cx="1813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150A271-48FF-DA1C-E2D4-4D1E630BB3D3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74DED0-F4D0-5C30-69BA-98FB52CE630A}"/>
              </a:ext>
            </a:extLst>
          </p:cNvPr>
          <p:cNvSpPr/>
          <p:nvPr/>
        </p:nvSpPr>
        <p:spPr>
          <a:xfrm>
            <a:off x="7696200" y="1846874"/>
            <a:ext cx="4288270" cy="8936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nb-NO" sz="1600" dirty="0" err="1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~ V1 * V2 </a:t>
            </a:r>
          </a:p>
          <a:p>
            <a:pPr lvl="2"/>
            <a:r>
              <a:rPr lang="en-US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V1 + V2 + V1 : V2</a:t>
            </a:r>
          </a:p>
          <a:p>
            <a:pPr lvl="2"/>
            <a:r>
              <a:rPr lang="en-US" sz="1600" dirty="0" err="1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en-US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c(“V1”, “V2”)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5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83E31E5-59E5-7EF9-648E-499632B52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17176"/>
              </p:ext>
            </p:extLst>
          </p:nvPr>
        </p:nvGraphicFramePr>
        <p:xfrm>
          <a:off x="5003536" y="3812300"/>
          <a:ext cx="1722384" cy="12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28">
                  <a:extLst>
                    <a:ext uri="{9D8B030D-6E8A-4147-A177-3AD203B41FA5}">
                      <a16:colId xmlns:a16="http://schemas.microsoft.com/office/drawing/2014/main" val="2594843808"/>
                    </a:ext>
                  </a:extLst>
                </a:gridCol>
                <a:gridCol w="574128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74128">
                  <a:extLst>
                    <a:ext uri="{9D8B030D-6E8A-4147-A177-3AD203B41FA5}">
                      <a16:colId xmlns:a16="http://schemas.microsoft.com/office/drawing/2014/main" val="3185553358"/>
                    </a:ext>
                  </a:extLst>
                </a:gridCol>
              </a:tblGrid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68" y="524518"/>
            <a:ext cx="9651619" cy="1311128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(Ufullstendig)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lyninnføring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466314"/>
            <a:ext cx="10008935" cy="3978862"/>
          </a:xfrm>
        </p:spPr>
        <p:txBody>
          <a:bodyPr/>
          <a:lstStyle/>
          <a:p>
            <a:r>
              <a:rPr lang="nb-NO" sz="1800" dirty="0"/>
              <a:t>Også mulig med minus (-)</a:t>
            </a:r>
          </a:p>
          <a:p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A – B </a:t>
            </a:r>
            <a:r>
              <a:rPr lang="nb-NO" sz="1800" dirty="0"/>
              <a:t>betyr «Bygg tabell A, fjern rader som er i tabell B»</a:t>
            </a:r>
          </a:p>
          <a:p>
            <a:r>
              <a:rPr lang="nb-NO" sz="1800" dirty="0"/>
              <a:t>Den overordnede totalen («</a:t>
            </a:r>
            <a:r>
              <a:rPr lang="nb-NO" sz="1800" dirty="0" err="1"/>
              <a:t>intercept</a:t>
            </a:r>
            <a:r>
              <a:rPr lang="nb-NO" sz="1800" dirty="0"/>
              <a:t>») har spesiell status: alltid med, med mindre den fjernes med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4BDF-57E7-180F-5BE7-BF61ACE50F47}"/>
              </a:ext>
            </a:extLst>
          </p:cNvPr>
          <p:cNvSpPr txBox="1"/>
          <p:nvPr/>
        </p:nvSpPr>
        <p:spPr>
          <a:xfrm>
            <a:off x="643440" y="3392320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Tabellgrunnlag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F2464-0E1C-F67A-48E3-B7C2B7DFFE87}"/>
              </a:ext>
            </a:extLst>
          </p:cNvPr>
          <p:cNvSpPr txBox="1"/>
          <p:nvPr/>
        </p:nvSpPr>
        <p:spPr>
          <a:xfrm>
            <a:off x="6932967" y="3455745"/>
            <a:ext cx="21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 – 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185E-3296-C4DE-F5A7-51679B2C826E}"/>
              </a:ext>
            </a:extLst>
          </p:cNvPr>
          <p:cNvSpPr txBox="1"/>
          <p:nvPr/>
        </p:nvSpPr>
        <p:spPr>
          <a:xfrm>
            <a:off x="2991954" y="3407858"/>
            <a:ext cx="21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59EBE-7794-8A84-5A1D-4FB72672388A}"/>
              </a:ext>
            </a:extLst>
          </p:cNvPr>
          <p:cNvSpPr txBox="1"/>
          <p:nvPr/>
        </p:nvSpPr>
        <p:spPr>
          <a:xfrm>
            <a:off x="5615477" y="3429000"/>
            <a:ext cx="8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119FD7-41B2-1124-C7B1-97CE0982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23032"/>
              </p:ext>
            </p:extLst>
          </p:nvPr>
        </p:nvGraphicFramePr>
        <p:xfrm>
          <a:off x="2866549" y="3829110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ED22FC1-9ABA-4BBB-0C93-0E9B4CC25FB5}"/>
              </a:ext>
            </a:extLst>
          </p:cNvPr>
          <p:cNvSpPr/>
          <p:nvPr/>
        </p:nvSpPr>
        <p:spPr>
          <a:xfrm>
            <a:off x="4954650" y="3239230"/>
            <a:ext cx="637256" cy="229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96ED72-2007-C9F7-B831-1BF23B0E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17849"/>
              </p:ext>
            </p:extLst>
          </p:nvPr>
        </p:nvGraphicFramePr>
        <p:xfrm>
          <a:off x="7150480" y="3849132"/>
          <a:ext cx="1948329" cy="22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55BB66C-24D3-4179-53A3-0C5E7D004B2D}"/>
              </a:ext>
            </a:extLst>
          </p:cNvPr>
          <p:cNvSpPr txBox="1"/>
          <p:nvPr/>
        </p:nvSpPr>
        <p:spPr>
          <a:xfrm>
            <a:off x="9164634" y="3444389"/>
            <a:ext cx="286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 – V2 - 1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CDDA6C-0992-316B-4BBA-212D788E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38279"/>
              </p:ext>
            </p:extLst>
          </p:nvPr>
        </p:nvGraphicFramePr>
        <p:xfrm>
          <a:off x="9548240" y="3859292"/>
          <a:ext cx="1948329" cy="200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4DA73D0-C75E-37C3-6D28-D02C32460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56935"/>
              </p:ext>
            </p:extLst>
          </p:nvPr>
        </p:nvGraphicFramePr>
        <p:xfrm>
          <a:off x="534751" y="3844778"/>
          <a:ext cx="1948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EA361A-06D4-9971-CA00-7425D948E9ED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2932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9" grpId="0" animBg="1"/>
      <p:bldP spid="9" grpId="1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sz="2000" dirty="0"/>
              <a:t>Dette gir oss et fint verktøy for å lage (og undertrykke) koblede tabeller samtidig!</a:t>
            </a:r>
          </a:p>
          <a:p>
            <a:pPr marL="0" indent="0">
              <a:buNone/>
            </a:pPr>
            <a:r>
              <a:rPr lang="nb-NO" sz="2000" dirty="0"/>
              <a:t>To tabeller: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/>
              <a:t>Antall per kjønn i kommune og fylke		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kjonn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(kommune + fylke)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/>
              <a:t>Antall per kjønn og hovedinntektskategori i fylke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kjonn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hovedint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fylke</a:t>
            </a:r>
          </a:p>
          <a:p>
            <a:pPr marL="0" indent="0">
              <a:buNone/>
            </a:pPr>
            <a:r>
              <a:rPr lang="nb-NO" sz="2000" dirty="0"/>
              <a:t>Disse kan kombineres til en formel, og dermed en kjøring!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kjonn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(kommune + fylke) +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kjonn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hovedint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fylke</a:t>
            </a:r>
          </a:p>
          <a:p>
            <a:pPr marL="0" indent="0">
              <a:buNone/>
            </a:pPr>
            <a:r>
              <a:rPr lang="nb-NO" sz="2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FBD46-C308-C6AF-02A9-A1B786C0A412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23583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5AB1A4-EF5C-4BE2-A6FD-95B64AD9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63298"/>
              </p:ext>
            </p:extLst>
          </p:nvPr>
        </p:nvGraphicFramePr>
        <p:xfrm>
          <a:off x="6671419" y="4311725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Frisk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samtidig?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6BC940-200D-6F26-537E-F3F457CE2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82883"/>
              </p:ext>
            </p:extLst>
          </p:nvPr>
        </p:nvGraphicFramePr>
        <p:xfrm>
          <a:off x="654777" y="4332821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Frisk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FF8413-8CA0-90E2-16D1-B1CDF92D5906}"/>
              </a:ext>
            </a:extLst>
          </p:cNvPr>
          <p:cNvGrpSpPr/>
          <p:nvPr/>
        </p:nvGrpSpPr>
        <p:grpSpPr>
          <a:xfrm>
            <a:off x="1423933" y="4698405"/>
            <a:ext cx="2717563" cy="1138513"/>
            <a:chOff x="1519727" y="3971909"/>
            <a:chExt cx="2717563" cy="11385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907816-CE90-F878-DAE8-8B2C765CEBE1}"/>
                </a:ext>
              </a:extLst>
            </p:cNvPr>
            <p:cNvSpPr txBox="1"/>
            <p:nvPr/>
          </p:nvSpPr>
          <p:spPr>
            <a:xfrm>
              <a:off x="2324456" y="39719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C1A72-732D-F5C9-EB2E-DD3B1DD7F671}"/>
                </a:ext>
              </a:extLst>
            </p:cNvPr>
            <p:cNvSpPr txBox="1"/>
            <p:nvPr/>
          </p:nvSpPr>
          <p:spPr>
            <a:xfrm>
              <a:off x="1519727" y="43197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FC5879-F75E-F3E9-7515-719B91A4CDA8}"/>
                </a:ext>
              </a:extLst>
            </p:cNvPr>
            <p:cNvSpPr txBox="1"/>
            <p:nvPr/>
          </p:nvSpPr>
          <p:spPr>
            <a:xfrm>
              <a:off x="3904004" y="4710312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3B57FF-642E-8F81-B7E4-FC3D800E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6948"/>
              </p:ext>
            </p:extLst>
          </p:nvPr>
        </p:nvGraphicFramePr>
        <p:xfrm>
          <a:off x="646516" y="2666669"/>
          <a:ext cx="2498917" cy="1483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83761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803305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F215C86C-96D3-5850-0726-15FD29D7E0F5}"/>
              </a:ext>
            </a:extLst>
          </p:cNvPr>
          <p:cNvSpPr/>
          <p:nvPr/>
        </p:nvSpPr>
        <p:spPr>
          <a:xfrm>
            <a:off x="5466095" y="5246260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Undertrykking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DFF08-7363-CFDC-4B0D-0B63DF67DD7E}"/>
              </a:ext>
            </a:extLst>
          </p:cNvPr>
          <p:cNvSpPr txBox="1"/>
          <p:nvPr/>
        </p:nvSpPr>
        <p:spPr>
          <a:xfrm>
            <a:off x="750571" y="1878849"/>
            <a:ext cx="102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/>
              <a:t>Best hvis alle tabeller på samme datagrunnlag blir bygget og beskyttet samtidig</a:t>
            </a:r>
            <a:endParaRPr lang="en-NO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2C09E-E689-CC2C-2483-A3062AA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81676"/>
              </p:ext>
            </p:extLst>
          </p:nvPr>
        </p:nvGraphicFramePr>
        <p:xfrm>
          <a:off x="1532709" y="3037509"/>
          <a:ext cx="1612724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6362">
                  <a:extLst>
                    <a:ext uri="{9D8B030D-6E8A-4147-A177-3AD203B41FA5}">
                      <a16:colId xmlns:a16="http://schemas.microsoft.com/office/drawing/2014/main" val="1380848510"/>
                    </a:ext>
                  </a:extLst>
                </a:gridCol>
                <a:gridCol w="806362">
                  <a:extLst>
                    <a:ext uri="{9D8B030D-6E8A-4147-A177-3AD203B41FA5}">
                      <a16:colId xmlns:a16="http://schemas.microsoft.com/office/drawing/2014/main" val="17431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6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F2DDFE1-A823-7F26-989C-04D1CF907EE2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9273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8D9BEF-7A98-8BFD-24F6-DD871C1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49178"/>
              </p:ext>
            </p:extLst>
          </p:nvPr>
        </p:nvGraphicFramePr>
        <p:xfrm>
          <a:off x="6671264" y="4310964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Frisk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C08D0A-28ED-BF58-91E2-DF0E722B81DE}"/>
              </a:ext>
            </a:extLst>
          </p:cNvPr>
          <p:cNvGraphicFramePr>
            <a:graphicFrameLocks noGrp="1"/>
          </p:cNvGraphicFramePr>
          <p:nvPr/>
        </p:nvGraphicFramePr>
        <p:xfrm>
          <a:off x="6671417" y="4315842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Frisk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5AB1A4-EF5C-4BE2-A6FD-95B64AD9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03747"/>
              </p:ext>
            </p:extLst>
          </p:nvPr>
        </p:nvGraphicFramePr>
        <p:xfrm>
          <a:off x="6671264" y="4306086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Frisk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samtidig?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6BC940-200D-6F26-537E-F3F457CE22C2}"/>
              </a:ext>
            </a:extLst>
          </p:cNvPr>
          <p:cNvGraphicFramePr>
            <a:graphicFrameLocks noGrp="1"/>
          </p:cNvGraphicFramePr>
          <p:nvPr/>
        </p:nvGraphicFramePr>
        <p:xfrm>
          <a:off x="654777" y="4332821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Frisk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FF8413-8CA0-90E2-16D1-B1CDF92D5906}"/>
              </a:ext>
            </a:extLst>
          </p:cNvPr>
          <p:cNvGrpSpPr/>
          <p:nvPr/>
        </p:nvGrpSpPr>
        <p:grpSpPr>
          <a:xfrm>
            <a:off x="1423933" y="4698405"/>
            <a:ext cx="2717563" cy="1138513"/>
            <a:chOff x="1519727" y="3971909"/>
            <a:chExt cx="2717563" cy="11385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907816-CE90-F878-DAE8-8B2C765CEBE1}"/>
                </a:ext>
              </a:extLst>
            </p:cNvPr>
            <p:cNvSpPr txBox="1"/>
            <p:nvPr/>
          </p:nvSpPr>
          <p:spPr>
            <a:xfrm>
              <a:off x="2324456" y="39719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C1A72-732D-F5C9-EB2E-DD3B1DD7F671}"/>
                </a:ext>
              </a:extLst>
            </p:cNvPr>
            <p:cNvSpPr txBox="1"/>
            <p:nvPr/>
          </p:nvSpPr>
          <p:spPr>
            <a:xfrm>
              <a:off x="1519727" y="43197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FC5879-F75E-F3E9-7515-719B91A4CDA8}"/>
                </a:ext>
              </a:extLst>
            </p:cNvPr>
            <p:cNvSpPr txBox="1"/>
            <p:nvPr/>
          </p:nvSpPr>
          <p:spPr>
            <a:xfrm>
              <a:off x="3904004" y="4710312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3B57FF-642E-8F81-B7E4-FC3D800E4B1F}"/>
              </a:ext>
            </a:extLst>
          </p:cNvPr>
          <p:cNvGraphicFramePr>
            <a:graphicFrameLocks noGrp="1"/>
          </p:cNvGraphicFramePr>
          <p:nvPr/>
        </p:nvGraphicFramePr>
        <p:xfrm>
          <a:off x="646516" y="2666669"/>
          <a:ext cx="2498917" cy="1483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83761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803305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Forkj</a:t>
                      </a:r>
                      <a:endParaRPr lang="en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F215C86C-96D3-5850-0726-15FD29D7E0F5}"/>
              </a:ext>
            </a:extLst>
          </p:cNvPr>
          <p:cNvSpPr/>
          <p:nvPr/>
        </p:nvSpPr>
        <p:spPr>
          <a:xfrm>
            <a:off x="5466095" y="5246260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Undertrykking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DFF08-7363-CFDC-4B0D-0B63DF67DD7E}"/>
              </a:ext>
            </a:extLst>
          </p:cNvPr>
          <p:cNvSpPr txBox="1"/>
          <p:nvPr/>
        </p:nvSpPr>
        <p:spPr>
          <a:xfrm>
            <a:off x="750571" y="1878849"/>
            <a:ext cx="102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/>
              <a:t>Best hvis alle tabeller på samme datagrunnlag blir bygget og beskyttet samtidig</a:t>
            </a:r>
            <a:endParaRPr lang="en-NO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2C09E-E689-CC2C-2483-A3062AA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1338"/>
              </p:ext>
            </p:extLst>
          </p:nvPr>
        </p:nvGraphicFramePr>
        <p:xfrm>
          <a:off x="8249908" y="5067632"/>
          <a:ext cx="1612724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6362">
                  <a:extLst>
                    <a:ext uri="{9D8B030D-6E8A-4147-A177-3AD203B41FA5}">
                      <a16:colId xmlns:a16="http://schemas.microsoft.com/office/drawing/2014/main" val="1380848510"/>
                    </a:ext>
                  </a:extLst>
                </a:gridCol>
                <a:gridCol w="806362">
                  <a:extLst>
                    <a:ext uri="{9D8B030D-6E8A-4147-A177-3AD203B41FA5}">
                      <a16:colId xmlns:a16="http://schemas.microsoft.com/office/drawing/2014/main" val="17431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6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2A30D5-CFA2-4CFB-2004-F95FE0A5A347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123890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4990-1041-6823-5A7D-31EBDB22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64" y="514084"/>
            <a:ext cx="9651619" cy="1311128"/>
          </a:xfrm>
        </p:spPr>
        <p:txBody>
          <a:bodyPr/>
          <a:lstStyle/>
          <a:p>
            <a:r>
              <a:rPr lang="en-US" dirty="0" err="1"/>
              <a:t>FormulaSelection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2C09C-58AF-31EB-56AD-319B9E26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75602"/>
              </p:ext>
            </p:extLst>
          </p:nvPr>
        </p:nvGraphicFramePr>
        <p:xfrm>
          <a:off x="1574382" y="3478736"/>
          <a:ext cx="19483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35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121E34-379E-A05A-3BF7-2707B4907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57001"/>
              </p:ext>
            </p:extLst>
          </p:nvPr>
        </p:nvGraphicFramePr>
        <p:xfrm>
          <a:off x="9291204" y="199899"/>
          <a:ext cx="2720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0BB122-23E8-24E1-4683-F72EA1E1D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77527"/>
              </p:ext>
            </p:extLst>
          </p:nvPr>
        </p:nvGraphicFramePr>
        <p:xfrm>
          <a:off x="9291204" y="2789412"/>
          <a:ext cx="1813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85BAC2-AD05-18F6-C7B8-F34DBC0DB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84999"/>
              </p:ext>
            </p:extLst>
          </p:nvPr>
        </p:nvGraphicFramePr>
        <p:xfrm>
          <a:off x="9291204" y="4591845"/>
          <a:ext cx="1813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643A61-9E5B-4B2C-72B3-E745E1963D38}"/>
              </a:ext>
            </a:extLst>
          </p:cNvPr>
          <p:cNvSpPr txBox="1">
            <a:spLocks/>
          </p:cNvSpPr>
          <p:nvPr/>
        </p:nvSpPr>
        <p:spPr>
          <a:xfrm>
            <a:off x="5721878" y="3243155"/>
            <a:ext cx="3306709" cy="638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FormulaSelection</a:t>
            </a: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(S,~V1)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A17DEA-11D1-9881-A882-F584D97EDE7D}"/>
              </a:ext>
            </a:extLst>
          </p:cNvPr>
          <p:cNvSpPr txBox="1">
            <a:spLocks/>
          </p:cNvSpPr>
          <p:nvPr/>
        </p:nvSpPr>
        <p:spPr>
          <a:xfrm>
            <a:off x="5721877" y="4963077"/>
            <a:ext cx="3306709" cy="638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FormulaSelection</a:t>
            </a: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(S,~V2)</a:t>
            </a: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2001A8-179E-D3A0-863A-3E4164C061D4}"/>
              </a:ext>
            </a:extLst>
          </p:cNvPr>
          <p:cNvSpPr txBox="1">
            <a:spLocks/>
          </p:cNvSpPr>
          <p:nvPr/>
        </p:nvSpPr>
        <p:spPr>
          <a:xfrm>
            <a:off x="5721878" y="553241"/>
            <a:ext cx="7540097" cy="176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 &lt;- </a:t>
            </a:r>
            <a:r>
              <a:rPr lang="nb-NO" sz="1800" dirty="0" err="1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data = D,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800" dirty="0" err="1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~V1+V2,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...)</a:t>
            </a:r>
            <a:endParaRPr lang="en-US" sz="1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8041FF-468A-9D8F-4185-DCD60B7B03E7}"/>
              </a:ext>
            </a:extLst>
          </p:cNvPr>
          <p:cNvSpPr txBox="1">
            <a:spLocks/>
          </p:cNvSpPr>
          <p:nvPr/>
        </p:nvSpPr>
        <p:spPr>
          <a:xfrm>
            <a:off x="1574382" y="2902862"/>
            <a:ext cx="476108" cy="575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>
                <a:solidFill>
                  <a:schemeClr val="tx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A9CDE7A-CEF5-2D60-73EE-85E8185F71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1164" y="1579718"/>
            <a:ext cx="5453832" cy="101647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b-NO" dirty="0"/>
              <a:t>Henter ut deltabeller fra store tabeller ved hjelp av modellformler</a:t>
            </a:r>
          </a:p>
        </p:txBody>
      </p:sp>
    </p:spTree>
    <p:extLst>
      <p:ext uri="{BB962C8B-B14F-4D97-AF65-F5344CB8AC3E}">
        <p14:creationId xmlns:p14="http://schemas.microsoft.com/office/powerpoint/2010/main" val="28766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B3A82-25AB-0E4D-5074-807914464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E2D929B3-BC19-1FD7-9560-58392C4B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65481"/>
              </p:ext>
            </p:extLst>
          </p:nvPr>
        </p:nvGraphicFramePr>
        <p:xfrm>
          <a:off x="5800618" y="2787493"/>
          <a:ext cx="5023094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190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341782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alder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kjønn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frekvens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  <p:sp>
        <p:nvSpPr>
          <p:cNvPr id="2" name="Tittel 1">
            <a:extLst>
              <a:ext uri="{FF2B5EF4-FFF2-40B4-BE49-F238E27FC236}">
                <a16:creationId xmlns:a16="http://schemas.microsoft.com/office/drawing/2014/main" id="{54951D26-C411-5980-B8FF-323CD0A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09" y="317914"/>
            <a:ext cx="9651619" cy="1311128"/>
          </a:xfrm>
        </p:spPr>
        <p:txBody>
          <a:bodyPr/>
          <a:lstStyle/>
          <a:p>
            <a:r>
              <a:rPr lang="en-US" dirty="0"/>
              <a:t>Microdata</a:t>
            </a:r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E9C2559F-60F9-DF67-4650-57DB2B64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76272"/>
              </p:ext>
            </p:extLst>
          </p:nvPr>
        </p:nvGraphicFramePr>
        <p:xfrm>
          <a:off x="974809" y="1785206"/>
          <a:ext cx="4157331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491">
                  <a:extLst>
                    <a:ext uri="{9D8B030D-6E8A-4147-A177-3AD203B41FA5}">
                      <a16:colId xmlns:a16="http://schemas.microsoft.com/office/drawing/2014/main" val="2903284712"/>
                    </a:ext>
                  </a:extLst>
                </a:gridCol>
                <a:gridCol w="1346063">
                  <a:extLst>
                    <a:ext uri="{9D8B030D-6E8A-4147-A177-3AD203B41FA5}">
                      <a16:colId xmlns:a16="http://schemas.microsoft.com/office/drawing/2014/main" val="2560764663"/>
                    </a:ext>
                  </a:extLst>
                </a:gridCol>
                <a:gridCol w="1385777">
                  <a:extLst>
                    <a:ext uri="{9D8B030D-6E8A-4147-A177-3AD203B41FA5}">
                      <a16:colId xmlns:a16="http://schemas.microsoft.com/office/drawing/2014/main" val="2081284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alder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kjønn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96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5023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4348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094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461852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263330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97475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44986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501901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61112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118969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782901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3435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37756724"/>
                  </a:ext>
                </a:extLst>
              </a:tr>
            </a:tbl>
          </a:graphicData>
        </a:graphic>
      </p:graphicFrame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EA8525F-285E-2B44-470D-59FC667F3C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00618" y="1364986"/>
            <a:ext cx="4369981" cy="12106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Aggregert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Inkludert</a:t>
            </a:r>
            <a:r>
              <a:rPr lang="en-US" sz="2000" dirty="0"/>
              <a:t> </a:t>
            </a:r>
            <a:r>
              <a:rPr lang="en-US" sz="2000" dirty="0" err="1"/>
              <a:t>frekvenser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Inkludert</a:t>
            </a:r>
            <a:r>
              <a:rPr lang="en-US" sz="2000" dirty="0"/>
              <a:t> null-</a:t>
            </a:r>
            <a:r>
              <a:rPr lang="en-US" sz="2000" dirty="0" err="1"/>
              <a:t>rader</a:t>
            </a:r>
            <a:endParaRPr lang="en-US" sz="2000" dirty="0"/>
          </a:p>
        </p:txBody>
      </p:sp>
      <p:sp>
        <p:nvSpPr>
          <p:cNvPr id="5" name="Plassholder for innhold 5">
            <a:extLst>
              <a:ext uri="{FF2B5EF4-FFF2-40B4-BE49-F238E27FC236}">
                <a16:creationId xmlns:a16="http://schemas.microsoft.com/office/drawing/2014/main" id="{9890998C-7D2A-1B59-25B2-C5F8E9E11E4C}"/>
              </a:ext>
            </a:extLst>
          </p:cNvPr>
          <p:cNvSpPr txBox="1">
            <a:spLocks/>
          </p:cNvSpPr>
          <p:nvPr/>
        </p:nvSpPr>
        <p:spPr>
          <a:xfrm>
            <a:off x="974809" y="1364986"/>
            <a:ext cx="4369981" cy="1210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Tabellgrunnlag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70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Oppgaver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oppgaver/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formula.R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2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Undertrykking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8635" y="1862176"/>
            <a:ext cx="10473066" cy="2873726"/>
          </a:xfrm>
        </p:spPr>
        <p:txBody>
          <a:bodyPr/>
          <a:lstStyle/>
          <a:p>
            <a:r>
              <a:rPr lang="nb-NO" dirty="0" err="1"/>
              <a:t>SuppressSmallCounts</a:t>
            </a:r>
            <a:r>
              <a:rPr lang="nb-NO" dirty="0"/>
              <a:t> er en funksjon som gjør det enkelt å undertrykke «små» tall</a:t>
            </a:r>
          </a:p>
          <a:p>
            <a:r>
              <a:rPr lang="nb-NO" dirty="0"/>
              <a:t>Enkel bruk av funksjonen krever bare å sette parameter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/>
              <a:t> til et tall</a:t>
            </a:r>
          </a:p>
          <a:p>
            <a:r>
              <a:rPr lang="nb-NO" dirty="0"/>
              <a:t>Alle tall mindre eller lik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/>
              <a:t> (inkludert 0) vil bli primærundertrykket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55791-411C-A386-E304-06086AA060D5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42487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8155B-4EE3-E35F-5EE0-B22917A01253}"/>
              </a:ext>
            </a:extLst>
          </p:cNvPr>
          <p:cNvSpPr txBox="1"/>
          <p:nvPr/>
        </p:nvSpPr>
        <p:spPr>
          <a:xfrm>
            <a:off x="938364" y="2493458"/>
            <a:ext cx="41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602A1-2576-BF96-AC8D-01FAAB07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75196"/>
              </p:ext>
            </p:extLst>
          </p:nvPr>
        </p:nvGraphicFramePr>
        <p:xfrm>
          <a:off x="1219358" y="2985830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D81FB6-37DD-75E1-B76A-06074747DDA6}"/>
              </a:ext>
            </a:extLst>
          </p:cNvPr>
          <p:cNvSpPr txBox="1"/>
          <p:nvPr/>
        </p:nvSpPr>
        <p:spPr>
          <a:xfrm>
            <a:off x="5906604" y="2493458"/>
            <a:ext cx="41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1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0ABCCB-35A1-4615-E6FF-C5FC86CF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16766"/>
              </p:ext>
            </p:extLst>
          </p:nvPr>
        </p:nvGraphicFramePr>
        <p:xfrm>
          <a:off x="6187598" y="2985830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EB01CE-D119-B8AC-BA1B-543A3A0C33ED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342360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8155B-4EE3-E35F-5EE0-B22917A01253}"/>
              </a:ext>
            </a:extLst>
          </p:cNvPr>
          <p:cNvSpPr txBox="1"/>
          <p:nvPr/>
        </p:nvSpPr>
        <p:spPr>
          <a:xfrm>
            <a:off x="938364" y="2493458"/>
            <a:ext cx="436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2,</a:t>
            </a:r>
          </a:p>
          <a:p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TRUE</a:t>
            </a:r>
          </a:p>
          <a:p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602A1-2576-BF96-AC8D-01FAAB07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39697"/>
              </p:ext>
            </p:extLst>
          </p:nvPr>
        </p:nvGraphicFramePr>
        <p:xfrm>
          <a:off x="938364" y="3416788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D81FB6-37DD-75E1-B76A-06074747DDA6}"/>
              </a:ext>
            </a:extLst>
          </p:cNvPr>
          <p:cNvSpPr txBox="1"/>
          <p:nvPr/>
        </p:nvSpPr>
        <p:spPr>
          <a:xfrm>
            <a:off x="5906604" y="2493458"/>
            <a:ext cx="428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2,</a:t>
            </a:r>
          </a:p>
          <a:p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FALSE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F3EED6-A659-F3EF-F391-50827906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62698"/>
              </p:ext>
            </p:extLst>
          </p:nvPr>
        </p:nvGraphicFramePr>
        <p:xfrm>
          <a:off x="5906604" y="3416788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0B048C-68BC-B806-F593-EB7E0B556920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199202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Oppgaver</a:t>
            </a:r>
            <a:endParaRPr lang="en-US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2232-56DD-8FC5-01D2-B6405096F3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oppgaver/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undertrykking_frekvens.R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2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5963-A112-47B7-14F7-1E1813AB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EBDCE259-CAEC-5D31-7737-AF645A41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58060"/>
              </p:ext>
            </p:extLst>
          </p:nvPr>
        </p:nvGraphicFramePr>
        <p:xfrm>
          <a:off x="6343220" y="4747532"/>
          <a:ext cx="5546057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613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776950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248438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265900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middels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gammel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kvinne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0B7A2F4A-D0DA-53B6-D388-7F547D770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7261"/>
              </p:ext>
            </p:extLst>
          </p:nvPr>
        </p:nvGraphicFramePr>
        <p:xfrm>
          <a:off x="6865940" y="348882"/>
          <a:ext cx="5023337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174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349403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alder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kjønn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frekvens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  <p:graphicFrame>
        <p:nvGraphicFramePr>
          <p:cNvPr id="14" name="Tabell 6">
            <a:extLst>
              <a:ext uri="{FF2B5EF4-FFF2-40B4-BE49-F238E27FC236}">
                <a16:creationId xmlns:a16="http://schemas.microsoft.com/office/drawing/2014/main" id="{BA988A1A-CAB0-FA50-0E77-D90DE819D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0279"/>
              </p:ext>
            </p:extLst>
          </p:nvPr>
        </p:nvGraphicFramePr>
        <p:xfrm>
          <a:off x="583273" y="4747532"/>
          <a:ext cx="524041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150">
                  <a:extLst>
                    <a:ext uri="{9D8B030D-6E8A-4147-A177-3AD203B41FA5}">
                      <a16:colId xmlns:a16="http://schemas.microsoft.com/office/drawing/2014/main" val="1484386205"/>
                    </a:ext>
                  </a:extLst>
                </a:gridCol>
                <a:gridCol w="759487">
                  <a:extLst>
                    <a:ext uri="{9D8B030D-6E8A-4147-A177-3AD203B41FA5}">
                      <a16:colId xmlns:a16="http://schemas.microsoft.com/office/drawing/2014/main" val="3750279034"/>
                    </a:ext>
                  </a:extLst>
                </a:gridCol>
                <a:gridCol w="1230975">
                  <a:extLst>
                    <a:ext uri="{9D8B030D-6E8A-4147-A177-3AD203B41FA5}">
                      <a16:colId xmlns:a16="http://schemas.microsoft.com/office/drawing/2014/main" val="344149402"/>
                    </a:ext>
                  </a:extLst>
                </a:gridCol>
                <a:gridCol w="1248437">
                  <a:extLst>
                    <a:ext uri="{9D8B030D-6E8A-4147-A177-3AD203B41FA5}">
                      <a16:colId xmlns:a16="http://schemas.microsoft.com/office/drawing/2014/main" val="4155274927"/>
                    </a:ext>
                  </a:extLst>
                </a:gridCol>
                <a:gridCol w="894361">
                  <a:extLst>
                    <a:ext uri="{9D8B030D-6E8A-4147-A177-3AD203B41FA5}">
                      <a16:colId xmlns:a16="http://schemas.microsoft.com/office/drawing/2014/main" val="3872469164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middels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gammel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14045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kvinne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577828352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40075767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/>
                </a:tc>
                <a:extLst>
                  <a:ext uri="{0D108BD9-81ED-4DB2-BD59-A6C34878D82A}">
                    <a16:rowId xmlns:a16="http://schemas.microsoft.com/office/drawing/2014/main" val="2412454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7E63ED-E383-4F8F-957A-F10DC48D02DA}"/>
              </a:ext>
            </a:extLst>
          </p:cNvPr>
          <p:cNvSpPr txBox="1"/>
          <p:nvPr/>
        </p:nvSpPr>
        <p:spPr>
          <a:xfrm>
            <a:off x="6343220" y="4319259"/>
            <a:ext cx="399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Frekvenstabell (bredformat)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A8B39-109B-5901-432D-21E1243CE645}"/>
              </a:ext>
            </a:extLst>
          </p:cNvPr>
          <p:cNvSpPr txBox="1"/>
          <p:nvPr/>
        </p:nvSpPr>
        <p:spPr>
          <a:xfrm>
            <a:off x="583273" y="4319259"/>
            <a:ext cx="453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Volumtabell (bredformat)</a:t>
            </a:r>
            <a:endParaRPr lang="en-US" sz="2000" dirty="0"/>
          </a:p>
        </p:txBody>
      </p:sp>
      <p:graphicFrame>
        <p:nvGraphicFramePr>
          <p:cNvPr id="17" name="Tabell 9">
            <a:extLst>
              <a:ext uri="{FF2B5EF4-FFF2-40B4-BE49-F238E27FC236}">
                <a16:creationId xmlns:a16="http://schemas.microsoft.com/office/drawing/2014/main" id="{F1EC0661-9985-8CCD-EB92-AE7778ACC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55921"/>
              </p:ext>
            </p:extLst>
          </p:nvPr>
        </p:nvGraphicFramePr>
        <p:xfrm>
          <a:off x="1012802" y="1852280"/>
          <a:ext cx="4788361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288">
                  <a:extLst>
                    <a:ext uri="{9D8B030D-6E8A-4147-A177-3AD203B41FA5}">
                      <a16:colId xmlns:a16="http://schemas.microsoft.com/office/drawing/2014/main" val="675221673"/>
                    </a:ext>
                  </a:extLst>
                </a:gridCol>
                <a:gridCol w="1142075">
                  <a:extLst>
                    <a:ext uri="{9D8B030D-6E8A-4147-A177-3AD203B41FA5}">
                      <a16:colId xmlns:a16="http://schemas.microsoft.com/office/drawing/2014/main" val="3144707851"/>
                    </a:ext>
                  </a:extLst>
                </a:gridCol>
                <a:gridCol w="897956">
                  <a:extLst>
                    <a:ext uri="{9D8B030D-6E8A-4147-A177-3AD203B41FA5}">
                      <a16:colId xmlns:a16="http://schemas.microsoft.com/office/drawing/2014/main" val="3306489639"/>
                    </a:ext>
                  </a:extLst>
                </a:gridCol>
                <a:gridCol w="1303042">
                  <a:extLst>
                    <a:ext uri="{9D8B030D-6E8A-4147-A177-3AD203B41FA5}">
                      <a16:colId xmlns:a16="http://schemas.microsoft.com/office/drawing/2014/main" val="2611433113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alder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kjønn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lønn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frekvens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5132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19375226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745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47068558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4387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360852511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433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17166406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812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336231241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3887</a:t>
                      </a: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992377728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46885659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ung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mann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18627091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10344202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middels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   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668368174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kvinne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4233122345"/>
                  </a:ext>
                </a:extLst>
              </a:tr>
              <a:tr h="3605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  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gammel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 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1668499836"/>
                  </a:ext>
                </a:extLst>
              </a:tr>
            </a:tbl>
          </a:graphicData>
        </a:graphic>
      </p:graphicFrame>
      <p:sp>
        <p:nvSpPr>
          <p:cNvPr id="20" name="Tittel 1">
            <a:extLst>
              <a:ext uri="{FF2B5EF4-FFF2-40B4-BE49-F238E27FC236}">
                <a16:creationId xmlns:a16="http://schemas.microsoft.com/office/drawing/2014/main" id="{1EF4B355-D056-FC2D-27A7-DBB40BA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09" y="317914"/>
            <a:ext cx="9651619" cy="1311128"/>
          </a:xfrm>
        </p:spPr>
        <p:txBody>
          <a:bodyPr/>
          <a:lstStyle/>
          <a:p>
            <a:r>
              <a:rPr lang="en-US" dirty="0" err="1"/>
              <a:t>Tabeller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E7E535-4297-21FE-FE3D-E28914069D98}"/>
              </a:ext>
            </a:extLst>
          </p:cNvPr>
          <p:cNvSpPr/>
          <p:nvPr/>
        </p:nvSpPr>
        <p:spPr>
          <a:xfrm>
            <a:off x="6865940" y="694267"/>
            <a:ext cx="5023337" cy="2214935"/>
          </a:xfrm>
          <a:prstGeom prst="roundRect">
            <a:avLst>
              <a:gd name="adj" fmla="val 0"/>
            </a:avLst>
          </a:prstGeom>
          <a:solidFill>
            <a:srgbClr val="676BFF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E1E901-56CB-16E8-F57F-5905E509A84B}"/>
              </a:ext>
            </a:extLst>
          </p:cNvPr>
          <p:cNvSpPr/>
          <p:nvPr/>
        </p:nvSpPr>
        <p:spPr>
          <a:xfrm>
            <a:off x="7473933" y="5215913"/>
            <a:ext cx="3270267" cy="922866"/>
          </a:xfrm>
          <a:prstGeom prst="roundRect">
            <a:avLst>
              <a:gd name="adj" fmla="val 0"/>
            </a:avLst>
          </a:prstGeom>
          <a:solidFill>
            <a:srgbClr val="676BFF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0FE242-4288-3E89-7945-EBEDC33A28F0}"/>
              </a:ext>
            </a:extLst>
          </p:cNvPr>
          <p:cNvSpPr/>
          <p:nvPr/>
        </p:nvSpPr>
        <p:spPr>
          <a:xfrm>
            <a:off x="10744200" y="6138779"/>
            <a:ext cx="1130708" cy="468381"/>
          </a:xfrm>
          <a:prstGeom prst="roundRect">
            <a:avLst>
              <a:gd name="adj" fmla="val 0"/>
            </a:avLst>
          </a:prstGeom>
          <a:solidFill>
            <a:srgbClr val="FF0000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7B2155-F527-9F1C-133F-28B3FCEDBE37}"/>
              </a:ext>
            </a:extLst>
          </p:cNvPr>
          <p:cNvSpPr/>
          <p:nvPr/>
        </p:nvSpPr>
        <p:spPr>
          <a:xfrm>
            <a:off x="7473930" y="6126079"/>
            <a:ext cx="3270267" cy="481081"/>
          </a:xfrm>
          <a:prstGeom prst="roundRect">
            <a:avLst>
              <a:gd name="adj" fmla="val 0"/>
            </a:avLst>
          </a:prstGeom>
          <a:solidFill>
            <a:srgbClr val="FFFF00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B7EE6B-5878-1654-1916-D8EDB37DD907}"/>
              </a:ext>
            </a:extLst>
          </p:cNvPr>
          <p:cNvSpPr/>
          <p:nvPr/>
        </p:nvSpPr>
        <p:spPr>
          <a:xfrm>
            <a:off x="10744196" y="5210785"/>
            <a:ext cx="1130711" cy="910166"/>
          </a:xfrm>
          <a:prstGeom prst="roundRect">
            <a:avLst>
              <a:gd name="adj" fmla="val 0"/>
            </a:avLst>
          </a:prstGeom>
          <a:solidFill>
            <a:srgbClr val="00B050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99A160-834A-DF92-255D-662971FD3381}"/>
              </a:ext>
            </a:extLst>
          </p:cNvPr>
          <p:cNvSpPr/>
          <p:nvPr/>
        </p:nvSpPr>
        <p:spPr>
          <a:xfrm>
            <a:off x="1012802" y="4415259"/>
            <a:ext cx="4788361" cy="2191901"/>
          </a:xfrm>
          <a:prstGeom prst="roundRect">
            <a:avLst>
              <a:gd name="adj" fmla="val 0"/>
            </a:avLst>
          </a:prstGeom>
          <a:solidFill>
            <a:srgbClr val="676BFF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7E3BBC-2379-F779-D4E7-8130C28D6D1D}"/>
              </a:ext>
            </a:extLst>
          </p:cNvPr>
          <p:cNvSpPr/>
          <p:nvPr/>
        </p:nvSpPr>
        <p:spPr>
          <a:xfrm>
            <a:off x="1012802" y="2559154"/>
            <a:ext cx="4788361" cy="760225"/>
          </a:xfrm>
          <a:prstGeom prst="roundRect">
            <a:avLst>
              <a:gd name="adj" fmla="val 0"/>
            </a:avLst>
          </a:prstGeom>
          <a:solidFill>
            <a:srgbClr val="00B050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1C2250C-9CBE-1E2B-0BE2-A9B8F2D9511D}"/>
              </a:ext>
            </a:extLst>
          </p:cNvPr>
          <p:cNvSpPr/>
          <p:nvPr/>
        </p:nvSpPr>
        <p:spPr>
          <a:xfrm>
            <a:off x="1012802" y="3311834"/>
            <a:ext cx="4788361" cy="1098297"/>
          </a:xfrm>
          <a:prstGeom prst="roundRect">
            <a:avLst>
              <a:gd name="adj" fmla="val 0"/>
            </a:avLst>
          </a:prstGeom>
          <a:solidFill>
            <a:srgbClr val="FFFF00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970A19-5931-00DB-1044-0EA8CEDDF3CB}"/>
              </a:ext>
            </a:extLst>
          </p:cNvPr>
          <p:cNvSpPr/>
          <p:nvPr/>
        </p:nvSpPr>
        <p:spPr>
          <a:xfrm>
            <a:off x="1012801" y="2214483"/>
            <a:ext cx="4788361" cy="339544"/>
          </a:xfrm>
          <a:prstGeom prst="roundRect">
            <a:avLst>
              <a:gd name="adj" fmla="val 0"/>
            </a:avLst>
          </a:prstGeom>
          <a:solidFill>
            <a:srgbClr val="FF0000">
              <a:alpha val="25882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B8C0F-F078-B27F-3296-9F25EEA5D121}"/>
              </a:ext>
            </a:extLst>
          </p:cNvPr>
          <p:cNvSpPr txBox="1"/>
          <p:nvPr/>
        </p:nvSpPr>
        <p:spPr>
          <a:xfrm>
            <a:off x="974809" y="1401624"/>
            <a:ext cx="399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Tabell (langformat)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47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3" grpId="0" animBg="1"/>
      <p:bldP spid="4" grpId="0" animBg="1"/>
      <p:bldP spid="9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1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74A2F44F-0B30-B6ED-9D44-5F3A7971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8" y="2342519"/>
            <a:ext cx="4467225" cy="4257675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DC9A2822-4862-31C1-D551-0254C32A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67" y="2875342"/>
            <a:ext cx="2952750" cy="3238500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2D7F7C39-C0DD-9689-ACC4-E24A073B7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329" y="2342519"/>
            <a:ext cx="4452938" cy="4262438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FA96E59A-917B-9BFA-395F-2DAAD2837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56" y="253043"/>
            <a:ext cx="2790825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A1D3960-7386-175E-D6C3-4B694740B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181" y="253043"/>
            <a:ext cx="3619500" cy="9144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EDF5EA5B-13DE-1B0B-577F-081373E6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000" y="3294000"/>
            <a:ext cx="304800" cy="2790825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182BD151-C8B0-D579-D154-811957D2CE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6174" y="117611"/>
            <a:ext cx="3384914" cy="1311128"/>
          </a:xfrm>
        </p:spPr>
        <p:txBody>
          <a:bodyPr/>
          <a:lstStyle/>
          <a:p>
            <a:r>
              <a:rPr lang="nb-NO" noProof="0" dirty="0"/>
              <a:t>Undertrykking</a:t>
            </a:r>
          </a:p>
        </p:txBody>
      </p:sp>
      <p:sp>
        <p:nvSpPr>
          <p:cNvPr id="6" name="Tittel 6">
            <a:extLst>
              <a:ext uri="{FF2B5EF4-FFF2-40B4-BE49-F238E27FC236}">
                <a16:creationId xmlns:a16="http://schemas.microsoft.com/office/drawing/2014/main" id="{64E40D43-F5A4-FF92-957C-C1129661E4C5}"/>
              </a:ext>
            </a:extLst>
          </p:cNvPr>
          <p:cNvSpPr txBox="1">
            <a:spLocks/>
          </p:cNvSpPr>
          <p:nvPr/>
        </p:nvSpPr>
        <p:spPr>
          <a:xfrm>
            <a:off x="1136862" y="1508139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enkel metode</a:t>
            </a:r>
          </a:p>
        </p:txBody>
      </p:sp>
      <p:sp>
        <p:nvSpPr>
          <p:cNvPr id="8" name="Tittel 6">
            <a:extLst>
              <a:ext uri="{FF2B5EF4-FFF2-40B4-BE49-F238E27FC236}">
                <a16:creationId xmlns:a16="http://schemas.microsoft.com/office/drawing/2014/main" id="{1BBE3207-6495-04DA-5498-022E16797B41}"/>
              </a:ext>
            </a:extLst>
          </p:cNvPr>
          <p:cNvSpPr txBox="1">
            <a:spLocks/>
          </p:cNvSpPr>
          <p:nvPr/>
        </p:nvSpPr>
        <p:spPr>
          <a:xfrm>
            <a:off x="5707469" y="1477724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optimal metode</a:t>
            </a:r>
          </a:p>
        </p:txBody>
      </p:sp>
    </p:spTree>
    <p:extLst>
      <p:ext uri="{BB962C8B-B14F-4D97-AF65-F5344CB8AC3E}">
        <p14:creationId xmlns:p14="http://schemas.microsoft.com/office/powerpoint/2010/main" val="5484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59F7-29AD-8105-EAD2-7FED09B1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Viktige</a:t>
            </a:r>
            <a:r>
              <a:rPr lang="en-US" dirty="0"/>
              <a:t> R-</a:t>
            </a:r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DE124-55DA-62E3-5DE1-85D30406D3A6}"/>
              </a:ext>
            </a:extLst>
          </p:cNvPr>
          <p:cNvSpPr txBox="1"/>
          <p:nvPr/>
        </p:nvSpPr>
        <p:spPr>
          <a:xfrm>
            <a:off x="2618820" y="1862176"/>
            <a:ext cx="26644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FF64A-8AA5-2241-38D4-0402ED2C2C41}"/>
              </a:ext>
            </a:extLst>
          </p:cNvPr>
          <p:cNvSpPr txBox="1"/>
          <p:nvPr/>
        </p:nvSpPr>
        <p:spPr>
          <a:xfrm>
            <a:off x="2618820" y="4247936"/>
            <a:ext cx="28879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SuppressFewContributors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A7C4-DBED-C797-752E-61D83E6A2265}"/>
              </a:ext>
            </a:extLst>
          </p:cNvPr>
          <p:cNvSpPr txBox="1"/>
          <p:nvPr/>
        </p:nvSpPr>
        <p:spPr>
          <a:xfrm>
            <a:off x="6682740" y="4253982"/>
            <a:ext cx="264033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SuppressDominantCells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n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k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AB703-A54D-EF1A-C4E1-FAF6769AD12A}"/>
              </a:ext>
            </a:extLst>
          </p:cNvPr>
          <p:cNvSpPr txBox="1"/>
          <p:nvPr/>
        </p:nvSpPr>
        <p:spPr>
          <a:xfrm>
            <a:off x="6682740" y="1862176"/>
            <a:ext cx="28879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PLSroundingPublish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roundBase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nb-NO" sz="1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zeroCandidates</a:t>
            </a: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</p:txBody>
      </p:sp>
      <p:sp>
        <p:nvSpPr>
          <p:cNvPr id="25" name="Speech Bubble: Rectangle 31">
            <a:extLst>
              <a:ext uri="{FF2B5EF4-FFF2-40B4-BE49-F238E27FC236}">
                <a16:creationId xmlns:a16="http://schemas.microsoft.com/office/drawing/2014/main" id="{CE4E301A-3C3B-15C5-28E7-64F2203E02FB}"/>
              </a:ext>
            </a:extLst>
          </p:cNvPr>
          <p:cNvSpPr/>
          <p:nvPr/>
        </p:nvSpPr>
        <p:spPr>
          <a:xfrm>
            <a:off x="309268" y="1862176"/>
            <a:ext cx="1898469" cy="295128"/>
          </a:xfrm>
          <a:prstGeom prst="wedgeRectCallout">
            <a:avLst>
              <a:gd name="adj1" fmla="val 71191"/>
              <a:gd name="adj2" fmla="val 4748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Undertrykking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Speech Bubble: Rectangle 31">
            <a:extLst>
              <a:ext uri="{FF2B5EF4-FFF2-40B4-BE49-F238E27FC236}">
                <a16:creationId xmlns:a16="http://schemas.microsoft.com/office/drawing/2014/main" id="{2A4ACBCA-2E08-8677-52D9-29585EB3FA9B}"/>
              </a:ext>
            </a:extLst>
          </p:cNvPr>
          <p:cNvSpPr/>
          <p:nvPr/>
        </p:nvSpPr>
        <p:spPr>
          <a:xfrm>
            <a:off x="309268" y="4431780"/>
            <a:ext cx="1898469" cy="295128"/>
          </a:xfrm>
          <a:prstGeom prst="wedgeRectCallout">
            <a:avLst>
              <a:gd name="adj1" fmla="val 70733"/>
              <a:gd name="adj2" fmla="val 41582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Undertrykking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Speech Bubble: Rectangle 31">
            <a:extLst>
              <a:ext uri="{FF2B5EF4-FFF2-40B4-BE49-F238E27FC236}">
                <a16:creationId xmlns:a16="http://schemas.microsoft.com/office/drawing/2014/main" id="{24AA5D95-2742-A0E2-12E0-73008C2E404F}"/>
              </a:ext>
            </a:extLst>
          </p:cNvPr>
          <p:cNvSpPr/>
          <p:nvPr/>
        </p:nvSpPr>
        <p:spPr>
          <a:xfrm>
            <a:off x="9570718" y="4431780"/>
            <a:ext cx="1898469" cy="295128"/>
          </a:xfrm>
          <a:prstGeom prst="wedgeRectCallout">
            <a:avLst>
              <a:gd name="adj1" fmla="val -72847"/>
              <a:gd name="adj2" fmla="val 2977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Undertrykking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Speech Bubble: Rectangle 31">
            <a:extLst>
              <a:ext uri="{FF2B5EF4-FFF2-40B4-BE49-F238E27FC236}">
                <a16:creationId xmlns:a16="http://schemas.microsoft.com/office/drawing/2014/main" id="{5F0CC8CA-134B-1FF6-9561-85B893BE0ED9}"/>
              </a:ext>
            </a:extLst>
          </p:cNvPr>
          <p:cNvSpPr/>
          <p:nvPr/>
        </p:nvSpPr>
        <p:spPr>
          <a:xfrm>
            <a:off x="9570718" y="1862176"/>
            <a:ext cx="1898469" cy="295128"/>
          </a:xfrm>
          <a:prstGeom prst="wedgeRectCallout">
            <a:avLst>
              <a:gd name="adj1" fmla="val -85691"/>
              <a:gd name="adj2" fmla="val 5928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Avrunding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Speech Bubble: Rectangle 31">
            <a:extLst>
              <a:ext uri="{FF2B5EF4-FFF2-40B4-BE49-F238E27FC236}">
                <a16:creationId xmlns:a16="http://schemas.microsoft.com/office/drawing/2014/main" id="{0DE0D769-B818-3B0B-F320-146BC1662CC9}"/>
              </a:ext>
            </a:extLst>
          </p:cNvPr>
          <p:cNvSpPr/>
          <p:nvPr/>
        </p:nvSpPr>
        <p:spPr>
          <a:xfrm>
            <a:off x="309268" y="2278656"/>
            <a:ext cx="1898469" cy="295128"/>
          </a:xfrm>
          <a:prstGeom prst="wedgeRectCallout">
            <a:avLst>
              <a:gd name="adj1" fmla="val 70274"/>
              <a:gd name="adj2" fmla="val 41582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Frekvenstabeller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Speech Bubble: Rectangle 31">
            <a:extLst>
              <a:ext uri="{FF2B5EF4-FFF2-40B4-BE49-F238E27FC236}">
                <a16:creationId xmlns:a16="http://schemas.microsoft.com/office/drawing/2014/main" id="{04CD8049-973A-A331-AB53-5BCB43D145B8}"/>
              </a:ext>
            </a:extLst>
          </p:cNvPr>
          <p:cNvSpPr/>
          <p:nvPr/>
        </p:nvSpPr>
        <p:spPr>
          <a:xfrm>
            <a:off x="309268" y="4852039"/>
            <a:ext cx="1898469" cy="295128"/>
          </a:xfrm>
          <a:prstGeom prst="wedgeRectCallout">
            <a:avLst>
              <a:gd name="adj1" fmla="val 71191"/>
              <a:gd name="adj2" fmla="val -858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Volumtabeller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Speech Bubble: Rectangle 31">
            <a:extLst>
              <a:ext uri="{FF2B5EF4-FFF2-40B4-BE49-F238E27FC236}">
                <a16:creationId xmlns:a16="http://schemas.microsoft.com/office/drawing/2014/main" id="{1AC34556-A69C-2E36-F3C3-BEDA2B040F0E}"/>
              </a:ext>
            </a:extLst>
          </p:cNvPr>
          <p:cNvSpPr/>
          <p:nvPr/>
        </p:nvSpPr>
        <p:spPr>
          <a:xfrm>
            <a:off x="9570718" y="4852039"/>
            <a:ext cx="1898469" cy="295128"/>
          </a:xfrm>
          <a:prstGeom prst="wedgeRectCallout">
            <a:avLst>
              <a:gd name="adj1" fmla="val -73764"/>
              <a:gd name="adj2" fmla="val -2038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Volumtabeller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Speech Bubble: Rectangle 31">
            <a:extLst>
              <a:ext uri="{FF2B5EF4-FFF2-40B4-BE49-F238E27FC236}">
                <a16:creationId xmlns:a16="http://schemas.microsoft.com/office/drawing/2014/main" id="{324F4001-3C02-8416-112B-41EEB3223A68}"/>
              </a:ext>
            </a:extLst>
          </p:cNvPr>
          <p:cNvSpPr/>
          <p:nvPr/>
        </p:nvSpPr>
        <p:spPr>
          <a:xfrm>
            <a:off x="9570718" y="2279057"/>
            <a:ext cx="1898469" cy="295128"/>
          </a:xfrm>
          <a:prstGeom prst="wedgeRectCallout">
            <a:avLst>
              <a:gd name="adj1" fmla="val -86149"/>
              <a:gd name="adj2" fmla="val 2682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Frekvenstabeller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Speech Bubble: Rectangle 31">
            <a:extLst>
              <a:ext uri="{FF2B5EF4-FFF2-40B4-BE49-F238E27FC236}">
                <a16:creationId xmlns:a16="http://schemas.microsoft.com/office/drawing/2014/main" id="{E5F8CBDA-E3F9-22DC-606C-D20979B9C6C3}"/>
              </a:ext>
            </a:extLst>
          </p:cNvPr>
          <p:cNvSpPr/>
          <p:nvPr/>
        </p:nvSpPr>
        <p:spPr>
          <a:xfrm>
            <a:off x="309267" y="2695136"/>
            <a:ext cx="1898469" cy="295128"/>
          </a:xfrm>
          <a:prstGeom prst="wedgeRectCallout">
            <a:avLst>
              <a:gd name="adj1" fmla="val 69815"/>
              <a:gd name="adj2" fmla="val 2387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GaussSuppression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Speech Bubble: Rectangle 31">
            <a:extLst>
              <a:ext uri="{FF2B5EF4-FFF2-40B4-BE49-F238E27FC236}">
                <a16:creationId xmlns:a16="http://schemas.microsoft.com/office/drawing/2014/main" id="{79113844-78F1-4151-76BB-4A890D171CED}"/>
              </a:ext>
            </a:extLst>
          </p:cNvPr>
          <p:cNvSpPr/>
          <p:nvPr/>
        </p:nvSpPr>
        <p:spPr>
          <a:xfrm>
            <a:off x="309267" y="5272298"/>
            <a:ext cx="1898469" cy="295128"/>
          </a:xfrm>
          <a:prstGeom prst="wedgeRectCallout">
            <a:avLst>
              <a:gd name="adj1" fmla="val 70274"/>
              <a:gd name="adj2" fmla="val 1207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GaussSuppression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Speech Bubble: Rectangle 31">
            <a:extLst>
              <a:ext uri="{FF2B5EF4-FFF2-40B4-BE49-F238E27FC236}">
                <a16:creationId xmlns:a16="http://schemas.microsoft.com/office/drawing/2014/main" id="{28E83D71-E05D-5E6A-71C5-DAC293063A1C}"/>
              </a:ext>
            </a:extLst>
          </p:cNvPr>
          <p:cNvSpPr/>
          <p:nvPr/>
        </p:nvSpPr>
        <p:spPr>
          <a:xfrm>
            <a:off x="9570718" y="2690432"/>
            <a:ext cx="1898469" cy="295128"/>
          </a:xfrm>
          <a:prstGeom prst="wedgeRectCallout">
            <a:avLst>
              <a:gd name="adj1" fmla="val -86149"/>
              <a:gd name="adj2" fmla="val 1207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SmallCountRounding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Speech Bubble: Rectangle 31">
            <a:extLst>
              <a:ext uri="{FF2B5EF4-FFF2-40B4-BE49-F238E27FC236}">
                <a16:creationId xmlns:a16="http://schemas.microsoft.com/office/drawing/2014/main" id="{E1342C18-D927-4860-CDB2-729FE4661FD5}"/>
              </a:ext>
            </a:extLst>
          </p:cNvPr>
          <p:cNvSpPr/>
          <p:nvPr/>
        </p:nvSpPr>
        <p:spPr>
          <a:xfrm>
            <a:off x="9570717" y="5272298"/>
            <a:ext cx="1898469" cy="295128"/>
          </a:xfrm>
          <a:prstGeom prst="wedgeRectCallout">
            <a:avLst>
              <a:gd name="adj1" fmla="val -72846"/>
              <a:gd name="adj2" fmla="val -2923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GaussSuppression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Grensesnittet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7193121" cy="3978862"/>
          </a:xfrm>
        </p:spPr>
        <p:txBody>
          <a:bodyPr/>
          <a:lstStyle/>
          <a:p>
            <a:r>
              <a:rPr lang="nb-NO" dirty="0"/>
              <a:t>I teorien: gitt tilrettelagte data, et </a:t>
            </a:r>
            <a:r>
              <a:rPr lang="nb-NO" dirty="0" err="1"/>
              <a:t>funksjonkall</a:t>
            </a:r>
            <a:r>
              <a:rPr lang="nb-NO" dirty="0"/>
              <a:t> som gjør alt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0E95B972-91E9-6EDA-AC1C-EB6095FCFF4D}"/>
              </a:ext>
            </a:extLst>
          </p:cNvPr>
          <p:cNvSpPr/>
          <p:nvPr/>
        </p:nvSpPr>
        <p:spPr>
          <a:xfrm>
            <a:off x="6790765" y="3064616"/>
            <a:ext cx="2494430" cy="383241"/>
          </a:xfrm>
          <a:prstGeom prst="wedgeRectCallout">
            <a:avLst>
              <a:gd name="adj1" fmla="val -129459"/>
              <a:gd name="adj2" fmla="val -241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Tabellgrunnlaget</a:t>
            </a:r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0D08A1-CE3E-3990-886F-F85ACFDAED10}"/>
              </a:ext>
            </a:extLst>
          </p:cNvPr>
          <p:cNvGrpSpPr/>
          <p:nvPr/>
        </p:nvGrpSpPr>
        <p:grpSpPr>
          <a:xfrm>
            <a:off x="7263652" y="5200402"/>
            <a:ext cx="3487271" cy="389885"/>
            <a:chOff x="7091082" y="3372170"/>
            <a:chExt cx="2494430" cy="389885"/>
          </a:xfrm>
        </p:grpSpPr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D58C36B1-74FB-262E-3190-48A401359ED3}"/>
                </a:ext>
              </a:extLst>
            </p:cNvPr>
            <p:cNvSpPr/>
            <p:nvPr/>
          </p:nvSpPr>
          <p:spPr>
            <a:xfrm>
              <a:off x="7091082" y="3378814"/>
              <a:ext cx="2494430" cy="383241"/>
            </a:xfrm>
            <a:prstGeom prst="wedgeRectCallout">
              <a:avLst>
                <a:gd name="adj1" fmla="val -119089"/>
                <a:gd name="adj2" fmla="val -9539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B2EBEDFA-87D8-D06F-084A-57388B4943CA}"/>
                </a:ext>
              </a:extLst>
            </p:cNvPr>
            <p:cNvSpPr/>
            <p:nvPr/>
          </p:nvSpPr>
          <p:spPr>
            <a:xfrm>
              <a:off x="7091082" y="3375492"/>
              <a:ext cx="2494430" cy="383241"/>
            </a:xfrm>
            <a:prstGeom prst="wedgeRectCallout">
              <a:avLst>
                <a:gd name="adj1" fmla="val -95299"/>
                <a:gd name="adj2" fmla="val 460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/>
                <a:t>Tabelldefinisjon</a:t>
              </a:r>
              <a:endParaRPr lang="en-US" sz="1400" dirty="0"/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C1807772-F13B-BF11-3A67-AC505AA6A196}"/>
                </a:ext>
              </a:extLst>
            </p:cNvPr>
            <p:cNvSpPr/>
            <p:nvPr/>
          </p:nvSpPr>
          <p:spPr>
            <a:xfrm>
              <a:off x="7091082" y="3372170"/>
              <a:ext cx="2494430" cy="383241"/>
            </a:xfrm>
            <a:prstGeom prst="wedgeRectCallout">
              <a:avLst>
                <a:gd name="adj1" fmla="val -142484"/>
                <a:gd name="adj2" fmla="val 10109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/>
                <a:t>Hvordan skal det undertrykkes?</a:t>
              </a:r>
              <a:endParaRPr lang="en-US" sz="1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FF47AA-9E76-DFC5-FCD2-B7D72238AB94}"/>
              </a:ext>
            </a:extLst>
          </p:cNvPr>
          <p:cNvGrpSpPr/>
          <p:nvPr/>
        </p:nvGrpSpPr>
        <p:grpSpPr>
          <a:xfrm>
            <a:off x="7091082" y="3912101"/>
            <a:ext cx="2494430" cy="408839"/>
            <a:chOff x="7091082" y="3372170"/>
            <a:chExt cx="2494430" cy="4088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1B5DCC-1844-677B-D563-C0A3F962E49E}"/>
                </a:ext>
              </a:extLst>
            </p:cNvPr>
            <p:cNvGrpSpPr/>
            <p:nvPr/>
          </p:nvGrpSpPr>
          <p:grpSpPr>
            <a:xfrm>
              <a:off x="7091082" y="3372170"/>
              <a:ext cx="2494430" cy="389885"/>
              <a:chOff x="7091082" y="3372170"/>
              <a:chExt cx="2494430" cy="389885"/>
            </a:xfrm>
          </p:grpSpPr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49A2AF37-4A42-84BE-D825-42F1679850EC}"/>
                  </a:ext>
                </a:extLst>
              </p:cNvPr>
              <p:cNvSpPr/>
              <p:nvPr/>
            </p:nvSpPr>
            <p:spPr>
              <a:xfrm>
                <a:off x="7091082" y="3378814"/>
                <a:ext cx="2494430" cy="383241"/>
              </a:xfrm>
              <a:prstGeom prst="wedgeRectCallout">
                <a:avLst>
                  <a:gd name="adj1" fmla="val -127572"/>
                  <a:gd name="adj2" fmla="val -12872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47A6BA2-3B5D-05D8-EB7E-B7DBA66B4913}"/>
                  </a:ext>
                </a:extLst>
              </p:cNvPr>
              <p:cNvSpPr/>
              <p:nvPr/>
            </p:nvSpPr>
            <p:spPr>
              <a:xfrm>
                <a:off x="7091082" y="3375492"/>
                <a:ext cx="2494430" cy="383241"/>
              </a:xfrm>
              <a:prstGeom prst="wedgeRectCallout">
                <a:avLst>
                  <a:gd name="adj1" fmla="val -125955"/>
                  <a:gd name="adj2" fmla="val -375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400" dirty="0"/>
                  <a:t>Tabelldefinisjon</a:t>
                </a:r>
                <a:endParaRPr lang="en-US" sz="1400" dirty="0"/>
              </a:p>
            </p:txBody>
          </p:sp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6A672E5-A064-F68F-7F75-53C3C43D3384}"/>
                  </a:ext>
                </a:extLst>
              </p:cNvPr>
              <p:cNvSpPr/>
              <p:nvPr/>
            </p:nvSpPr>
            <p:spPr>
              <a:xfrm>
                <a:off x="7091082" y="3372170"/>
                <a:ext cx="2494430" cy="383241"/>
              </a:xfrm>
              <a:prstGeom prst="wedgeRectCallout">
                <a:avLst>
                  <a:gd name="adj1" fmla="val -122181"/>
                  <a:gd name="adj2" fmla="val 6249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400" dirty="0"/>
                  <a:t>Tabelldefinisjon</a:t>
                </a:r>
                <a:endParaRPr lang="en-US" sz="1400" dirty="0"/>
              </a:p>
            </p:txBody>
          </p:sp>
        </p:grpSp>
        <p:sp>
          <p:nvSpPr>
            <p:cNvPr id="26" name="Speech Bubble: Rectangle 25">
              <a:extLst>
                <a:ext uri="{FF2B5EF4-FFF2-40B4-BE49-F238E27FC236}">
                  <a16:creationId xmlns:a16="http://schemas.microsoft.com/office/drawing/2014/main" id="{5FCF5A52-D630-5ABC-B03D-1D24AB4494C9}"/>
                </a:ext>
              </a:extLst>
            </p:cNvPr>
            <p:cNvSpPr/>
            <p:nvPr/>
          </p:nvSpPr>
          <p:spPr>
            <a:xfrm>
              <a:off x="7091082" y="3397768"/>
              <a:ext cx="2494430" cy="383241"/>
            </a:xfrm>
            <a:prstGeom prst="wedgeRectCallout">
              <a:avLst>
                <a:gd name="adj1" fmla="val -119486"/>
                <a:gd name="adj2" fmla="val 13092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/>
                <a:t>Tabelldefinisjon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9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Grensesnittet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7463087" cy="3978862"/>
          </a:xfrm>
        </p:spPr>
        <p:txBody>
          <a:bodyPr/>
          <a:lstStyle/>
          <a:p>
            <a:r>
              <a:rPr lang="nb-NO" dirty="0"/>
              <a:t>I teorien: gitt tilrettelagte data, et </a:t>
            </a:r>
            <a:r>
              <a:rPr lang="nb-NO" dirty="0" err="1"/>
              <a:t>funksjonkall</a:t>
            </a:r>
            <a:r>
              <a:rPr lang="nb-NO" dirty="0"/>
              <a:t> som gjør alt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199F777-8BB6-BEA9-ED9C-A8131966C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72947"/>
              </p:ext>
            </p:extLst>
          </p:nvPr>
        </p:nvGraphicFramePr>
        <p:xfrm>
          <a:off x="7382196" y="3131105"/>
          <a:ext cx="4121826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66198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848570">
                  <a:extLst>
                    <a:ext uri="{9D8B030D-6E8A-4147-A177-3AD203B41FA5}">
                      <a16:colId xmlns:a16="http://schemas.microsoft.com/office/drawing/2014/main" val="448292091"/>
                    </a:ext>
                  </a:extLst>
                </a:gridCol>
                <a:gridCol w="1058328">
                  <a:extLst>
                    <a:ext uri="{9D8B030D-6E8A-4147-A177-3AD203B41FA5}">
                      <a16:colId xmlns:a16="http://schemas.microsoft.com/office/drawing/2014/main" val="3413432170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0C828AC4-8D4B-3459-4C91-C3CF6A11F1A4}"/>
              </a:ext>
            </a:extLst>
          </p:cNvPr>
          <p:cNvSpPr/>
          <p:nvPr/>
        </p:nvSpPr>
        <p:spPr>
          <a:xfrm>
            <a:off x="5869577" y="4249792"/>
            <a:ext cx="1332412" cy="435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80F096D4-14C0-FB25-F3B7-41E88F3FC779}"/>
              </a:ext>
            </a:extLst>
          </p:cNvPr>
          <p:cNvSpPr/>
          <p:nvPr/>
        </p:nvSpPr>
        <p:spPr>
          <a:xfrm>
            <a:off x="8281851" y="2429691"/>
            <a:ext cx="1898469" cy="478972"/>
          </a:xfrm>
          <a:prstGeom prst="wedgeRectCallout">
            <a:avLst>
              <a:gd name="adj1" fmla="val 34359"/>
              <a:gd name="adj2" fmla="val 8209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Prim</a:t>
            </a:r>
            <a:r>
              <a:rPr lang="nb-NO" sz="1200" dirty="0" err="1">
                <a:solidFill>
                  <a:sysClr val="windowText" lastClr="000000"/>
                </a:solidFill>
              </a:rPr>
              <a:t>ærundertrykkede</a:t>
            </a:r>
            <a:r>
              <a:rPr lang="nb-NO" sz="1200" dirty="0">
                <a:solidFill>
                  <a:sysClr val="windowText" lastClr="000000"/>
                </a:solidFill>
              </a:rPr>
              <a:t> celler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9108B35-507C-BCF8-5CB5-E971A0BC3C5A}"/>
              </a:ext>
            </a:extLst>
          </p:cNvPr>
          <p:cNvSpPr/>
          <p:nvPr/>
        </p:nvSpPr>
        <p:spPr>
          <a:xfrm>
            <a:off x="10393680" y="2429691"/>
            <a:ext cx="1593669" cy="478972"/>
          </a:xfrm>
          <a:prstGeom prst="wedgeRectCallout">
            <a:avLst>
              <a:gd name="adj1" fmla="val -24111"/>
              <a:gd name="adj2" fmla="val 9118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ysClr val="windowText" lastClr="000000"/>
                </a:solidFill>
              </a:rPr>
              <a:t>Aller celler som er undertrykket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41F34-F9FE-BECE-58E6-22F56931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8261"/>
              </p:ext>
            </p:extLst>
          </p:nvPr>
        </p:nvGraphicFramePr>
        <p:xfrm>
          <a:off x="1219359" y="3657364"/>
          <a:ext cx="195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4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94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Metoden tar inn tabellgrunnlaget, som inneholder dataene som skal offentliggjøres i et aggregert (og evt. undertrykket) format</a:t>
            </a:r>
          </a:p>
          <a:p>
            <a:r>
              <a:rPr lang="nb-NO" dirty="0"/>
              <a:t>Tabellgrunnlaget kan være 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Mikrodata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(helt eller delvis) aggregerte data</a:t>
            </a:r>
          </a:p>
          <a:p>
            <a:r>
              <a:rPr lang="nb-NO" dirty="0"/>
              <a:t>Alle variabler som skal være med i </a:t>
            </a:r>
          </a:p>
          <a:p>
            <a:pPr marL="0" indent="0">
              <a:buNone/>
            </a:pPr>
            <a:r>
              <a:rPr lang="nb-NO" dirty="0"/>
              <a:t>tabellene, må være i datasettet</a:t>
            </a:r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E47E0D-9428-456C-5CDB-81CA7F247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67143"/>
              </p:ext>
            </p:extLst>
          </p:nvPr>
        </p:nvGraphicFramePr>
        <p:xfrm>
          <a:off x="7062010" y="2952742"/>
          <a:ext cx="13925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700102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9C319-CCB2-98BD-9FF5-506FA508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28445"/>
              </p:ext>
            </p:extLst>
          </p:nvPr>
        </p:nvGraphicFramePr>
        <p:xfrm>
          <a:off x="7062010" y="4898939"/>
          <a:ext cx="2090058" cy="156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</a:tblGrid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freq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6E8AD9-0466-D3FE-5370-7B083C7E7F78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32830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6757692" cy="3978862"/>
          </a:xfrm>
        </p:spPr>
        <p:txBody>
          <a:bodyPr/>
          <a:lstStyle/>
          <a:p>
            <a:r>
              <a:rPr lang="nb-NO" dirty="0"/>
              <a:t>Tabellgrunnlaget </a:t>
            </a:r>
            <a:r>
              <a:rPr lang="nb-NO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kan være en (delvis) aggregert fil</a:t>
            </a:r>
          </a:p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Da må det spesifiseres hvilken variabel inneholder informasjon om «antall»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467FD1-566C-7F36-603D-963AA2AFD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98243"/>
              </p:ext>
            </p:extLst>
          </p:nvPr>
        </p:nvGraphicFramePr>
        <p:xfrm>
          <a:off x="8479913" y="2154926"/>
          <a:ext cx="29312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087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087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977087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2F0F037-5050-9969-BE6A-49FE4B2551D7}"/>
              </a:ext>
            </a:extLst>
          </p:cNvPr>
          <p:cNvGrpSpPr/>
          <p:nvPr/>
        </p:nvGrpSpPr>
        <p:grpSpPr>
          <a:xfrm>
            <a:off x="6557554" y="4070548"/>
            <a:ext cx="4186118" cy="633481"/>
            <a:chOff x="6426925" y="5376834"/>
            <a:chExt cx="4186118" cy="633481"/>
          </a:xfrm>
        </p:grpSpPr>
        <p:sp>
          <p:nvSpPr>
            <p:cNvPr id="5" name="Arrow: Bent 4">
              <a:extLst>
                <a:ext uri="{FF2B5EF4-FFF2-40B4-BE49-F238E27FC236}">
                  <a16:creationId xmlns:a16="http://schemas.microsoft.com/office/drawing/2014/main" id="{6A2A8722-F89D-0A83-B104-1404940B6A4D}"/>
                </a:ext>
              </a:extLst>
            </p:cNvPr>
            <p:cNvSpPr/>
            <p:nvPr/>
          </p:nvSpPr>
          <p:spPr>
            <a:xfrm rot="5400000" flipH="1">
              <a:off x="9379601" y="4697096"/>
              <a:ext cx="553703" cy="1913180"/>
            </a:xfrm>
            <a:prstGeom prst="bentArrow">
              <a:avLst>
                <a:gd name="adj1" fmla="val 20342"/>
                <a:gd name="adj2" fmla="val 25000"/>
                <a:gd name="adj3" fmla="val 28433"/>
                <a:gd name="adj4" fmla="val 838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34944E-533E-2D44-4655-2324CC896886}"/>
                </a:ext>
              </a:extLst>
            </p:cNvPr>
            <p:cNvSpPr txBox="1"/>
            <p:nvPr/>
          </p:nvSpPr>
          <p:spPr>
            <a:xfrm>
              <a:off x="6426925" y="5671761"/>
              <a:ext cx="2795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freqVar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 = “</a:t>
              </a:r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freq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EEF2AF-38F9-5DFE-A8E2-A9C8B54B08E3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34279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0DF993-01D9-41F5-A290-CD2AFF5444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C60F9C-C20B-4526-AA17-F705D3E3B42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a7ea6e10-947a-4ba0-9b65-eec85fb93921"/>
    <ds:schemaRef ds:uri="http://purl.org/dc/terms/"/>
    <ds:schemaRef ds:uri="f712c1aa-8c16-4b02-b1f2-f7889ce7c2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1070</TotalTime>
  <Words>2967</Words>
  <Application>Microsoft Macintosh PowerPoint</Application>
  <PresentationFormat>Widescreen</PresentationFormat>
  <Paragraphs>1316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Open Sans</vt:lpstr>
      <vt:lpstr>Lucida Console</vt:lpstr>
      <vt:lpstr>Cascadia Code Light</vt:lpstr>
      <vt:lpstr>Cascadia Mono Light</vt:lpstr>
      <vt:lpstr>Roboto Condensed</vt:lpstr>
      <vt:lpstr>Aptos Narrow</vt:lpstr>
      <vt:lpstr>Arial</vt:lpstr>
      <vt:lpstr>Office-tema</vt:lpstr>
      <vt:lpstr>Spesifisering av tabeller og undertrykking (prikking) i frekvenstabeller</vt:lpstr>
      <vt:lpstr>Microdata</vt:lpstr>
      <vt:lpstr>Tabeller</vt:lpstr>
      <vt:lpstr>Undertrykking</vt:lpstr>
      <vt:lpstr>Viktige R-funksjoner</vt:lpstr>
      <vt:lpstr>Grensesnittet</vt:lpstr>
      <vt:lpstr>Grensesnittet</vt:lpstr>
      <vt:lpstr>data = …</vt:lpstr>
      <vt:lpstr>freqVar = …</vt:lpstr>
      <vt:lpstr>dimVar = …</vt:lpstr>
      <vt:lpstr>dimVar = …</vt:lpstr>
      <vt:lpstr>Oppgaver</vt:lpstr>
      <vt:lpstr>formula = …</vt:lpstr>
      <vt:lpstr>(Ufullstendig) lyninnføring formula</vt:lpstr>
      <vt:lpstr>(Ufullstendig) lyninnføring formula</vt:lpstr>
      <vt:lpstr>formula = …</vt:lpstr>
      <vt:lpstr>Hvorfor samtidig?</vt:lpstr>
      <vt:lpstr>Hvorfor samtidig?</vt:lpstr>
      <vt:lpstr>FormulaSelection</vt:lpstr>
      <vt:lpstr>Oppgaver</vt:lpstr>
      <vt:lpstr>Undertrykking</vt:lpstr>
      <vt:lpstr>maxN = …</vt:lpstr>
      <vt:lpstr>protectZeros = …</vt:lpstr>
      <vt:lpstr>Oppgaver</vt:lpstr>
      <vt:lpstr>Takk!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Lupp , Daniel</dc:creator>
  <cp:keywords/>
  <dc:description/>
  <cp:lastModifiedBy>Klungre, Vidar Norstein</cp:lastModifiedBy>
  <cp:revision>8</cp:revision>
  <cp:lastPrinted>2023-11-14T07:51:54Z</cp:lastPrinted>
  <dcterms:created xsi:type="dcterms:W3CDTF">2023-11-09T10:14:25Z</dcterms:created>
  <dcterms:modified xsi:type="dcterms:W3CDTF">2024-11-25T21:02:52Z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