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4"/>
    <p:sldMasterId id="2147483695" r:id="rId5"/>
  </p:sldMasterIdLst>
  <p:notesMasterIdLst>
    <p:notesMasterId r:id="rId30"/>
  </p:notesMasterIdLst>
  <p:sldIdLst>
    <p:sldId id="593" r:id="rId6"/>
    <p:sldId id="665" r:id="rId7"/>
    <p:sldId id="744" r:id="rId8"/>
    <p:sldId id="278" r:id="rId9"/>
    <p:sldId id="280" r:id="rId10"/>
    <p:sldId id="281" r:id="rId11"/>
    <p:sldId id="283" r:id="rId12"/>
    <p:sldId id="284" r:id="rId13"/>
    <p:sldId id="722" r:id="rId14"/>
    <p:sldId id="724" r:id="rId15"/>
    <p:sldId id="737" r:id="rId16"/>
    <p:sldId id="345" r:id="rId17"/>
    <p:sldId id="729" r:id="rId18"/>
    <p:sldId id="727" r:id="rId19"/>
    <p:sldId id="730" r:id="rId20"/>
    <p:sldId id="745" r:id="rId21"/>
    <p:sldId id="725" r:id="rId22"/>
    <p:sldId id="734" r:id="rId23"/>
    <p:sldId id="738" r:id="rId24"/>
    <p:sldId id="746" r:id="rId25"/>
    <p:sldId id="747" r:id="rId26"/>
    <p:sldId id="748" r:id="rId27"/>
    <p:sldId id="534" r:id="rId28"/>
    <p:sldId id="667" r:id="rId29"/>
  </p:sldIdLst>
  <p:sldSz cx="12192000" cy="6858000"/>
  <p:notesSz cx="6858000" cy="9144000"/>
  <p:defaultTextStyle>
    <a:defPPr>
      <a:defRPr lang="en-US"/>
    </a:defPPr>
    <a:lvl1pPr marL="0" algn="l" defTabSz="2286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2286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2286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2286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2286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2286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2286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2286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2286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0000"/>
    <a:srgbClr val="3C1A56"/>
    <a:srgbClr val="2A04B4"/>
    <a:srgbClr val="157D3A"/>
    <a:srgbClr val="FFFAEB"/>
    <a:srgbClr val="178D41"/>
    <a:srgbClr val="FFF5D7"/>
    <a:srgbClr val="2742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26CF7A0-D92A-E117-9B0C-8CF44A6A4F3D}" v="1" dt="2024-11-25T08:45:04.286"/>
    <p1510:client id="{8C5565B5-BCBA-4DE0-AAB3-559CCA73C8C6}" v="3" dt="2024-11-26T07:55:26.07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ddels stil 2 – uthev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Ingen stil, tabellrutenett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8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notesMaster" Target="notesMasters/notesMaster1.xml"/><Relationship Id="rId35" Type="http://schemas.microsoft.com/office/2015/10/relationships/revisionInfo" Target="revisionInfo.xml"/><Relationship Id="rId8" Type="http://schemas.openxmlformats.org/officeDocument/2006/relationships/slide" Target="slides/slid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2B1EA1-3E33-4FD1-ADD1-5EEE605CA8B7}" type="datetimeFigureOut">
              <a:rPr lang="nb-NO" smtClean="0"/>
              <a:t>26.11.2024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8E331C-145B-416A-B61C-181CC133807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228396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8E331C-145B-416A-B61C-181CC1338073}" type="slidenum">
              <a:rPr lang="nb-NO" smtClean="0"/>
              <a:t>7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339270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8E331C-145B-416A-B61C-181CC1338073}" type="slidenum">
              <a:rPr lang="nb-NO" smtClean="0"/>
              <a:t>22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375576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e 4" descr="Et bilde som inneholder skjermbilde&#10;&#10;Beskrivelse som er generert med svært høy visshet">
            <a:extLst>
              <a:ext uri="{FF2B5EF4-FFF2-40B4-BE49-F238E27FC236}">
                <a16:creationId xmlns:a16="http://schemas.microsoft.com/office/drawing/2014/main" id="{47F2A11D-5491-478B-9E74-10A8C407A8E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"/>
            <a:ext cx="12192000" cy="68579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0991" y="3042328"/>
            <a:ext cx="9390018" cy="1015791"/>
          </a:xfrm>
          <a:ln>
            <a:noFill/>
          </a:ln>
        </p:spPr>
        <p:txBody>
          <a:bodyPr anchor="b"/>
          <a:lstStyle>
            <a:lvl1pPr algn="ctr">
              <a:lnSpc>
                <a:spcPct val="100000"/>
              </a:lnSpc>
              <a:defRPr lang="nb-NO" sz="6001" b="1" i="0" u="none" strike="noStrike" baseline="0" smtClean="0">
                <a:latin typeface="Roboto Condensed" panose="02000000000000000000" pitchFamily="2" charset="0"/>
                <a:ea typeface="Roboto Condensed" panose="02000000000000000000" pitchFamily="2" charset="0"/>
              </a:defRPr>
            </a:lvl1pPr>
          </a:lstStyle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400991" y="4229589"/>
            <a:ext cx="9390018" cy="401648"/>
          </a:xfrm>
        </p:spPr>
        <p:txBody>
          <a:bodyPr>
            <a:spAutoFit/>
          </a:bodyPr>
          <a:lstStyle>
            <a:lvl1pPr marL="0" indent="0" algn="ctr">
              <a:buNone/>
              <a:defRPr sz="1500" cap="all" spc="75" baseline="0"/>
            </a:lvl1pPr>
            <a:lvl2pPr marL="457223" indent="0" algn="ctr">
              <a:buNone/>
              <a:defRPr sz="2000"/>
            </a:lvl2pPr>
            <a:lvl3pPr marL="914446" indent="0" algn="ctr">
              <a:buNone/>
              <a:defRPr sz="1800"/>
            </a:lvl3pPr>
            <a:lvl4pPr marL="1371669" indent="0" algn="ctr">
              <a:buNone/>
              <a:defRPr sz="1600"/>
            </a:lvl4pPr>
            <a:lvl5pPr marL="1828891" indent="0" algn="ctr">
              <a:buNone/>
              <a:defRPr sz="1600"/>
            </a:lvl5pPr>
            <a:lvl6pPr marL="2286114" indent="0" algn="ctr">
              <a:buNone/>
              <a:defRPr sz="1600"/>
            </a:lvl6pPr>
            <a:lvl7pPr marL="2743337" indent="0" algn="ctr">
              <a:buNone/>
              <a:defRPr sz="1600"/>
            </a:lvl7pPr>
            <a:lvl8pPr marL="3200560" indent="0" algn="ctr">
              <a:buNone/>
              <a:defRPr sz="1600"/>
            </a:lvl8pPr>
            <a:lvl9pPr marL="3657783" indent="0" algn="ctr">
              <a:buNone/>
              <a:defRPr sz="1600"/>
            </a:lvl9pPr>
          </a:lstStyle>
          <a:p>
            <a:r>
              <a:rPr lang="nb-NO"/>
              <a:t>UNDERTITTEL SKAL INN HER</a:t>
            </a:r>
            <a:endParaRPr lang="en-US"/>
          </a:p>
        </p:txBody>
      </p:sp>
      <p:pic>
        <p:nvPicPr>
          <p:cNvPr id="7" name="Bilde 6">
            <a:extLst>
              <a:ext uri="{FF2B5EF4-FFF2-40B4-BE49-F238E27FC236}">
                <a16:creationId xmlns:a16="http://schemas.microsoft.com/office/drawing/2014/main" id="{5524F468-AFDE-4FA7-A336-BF521DA62E0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21606" cy="1886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780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bil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ssholder for bilde 5">
            <a:extLst>
              <a:ext uri="{FF2B5EF4-FFF2-40B4-BE49-F238E27FC236}">
                <a16:creationId xmlns:a16="http://schemas.microsoft.com/office/drawing/2014/main" id="{70F86513-61E2-4B24-BEA6-A699F2FC0AC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411160" y="619504"/>
            <a:ext cx="5149886" cy="5293824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nb-NO"/>
              <a:t>Klikk på ikonet for å legge til et bilde</a:t>
            </a:r>
          </a:p>
        </p:txBody>
      </p:sp>
      <p:sp>
        <p:nvSpPr>
          <p:cNvPr id="5" name="Plassholder for bilde 5">
            <a:extLst>
              <a:ext uri="{FF2B5EF4-FFF2-40B4-BE49-F238E27FC236}">
                <a16:creationId xmlns:a16="http://schemas.microsoft.com/office/drawing/2014/main" id="{B9099586-714C-4DE3-816E-CD6982F9B3F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57154" y="619504"/>
            <a:ext cx="5149886" cy="5293824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nb-NO"/>
              <a:t>Klikk på ikonet for å legge til et bilde</a:t>
            </a:r>
          </a:p>
        </p:txBody>
      </p:sp>
      <p:sp>
        <p:nvSpPr>
          <p:cNvPr id="7" name="Plassholder for tekst 6">
            <a:extLst>
              <a:ext uri="{FF2B5EF4-FFF2-40B4-BE49-F238E27FC236}">
                <a16:creationId xmlns:a16="http://schemas.microsoft.com/office/drawing/2014/main" id="{09D88CB4-C128-4C0D-85AC-05363983D89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0153" y="6349153"/>
            <a:ext cx="7230416" cy="323165"/>
          </a:xfrm>
        </p:spPr>
        <p:txBody>
          <a:bodyPr>
            <a:spAutoFit/>
          </a:bodyPr>
          <a:lstStyle>
            <a:lvl1pPr marL="0" indent="0">
              <a:buNone/>
              <a:defRPr sz="1000" spc="50" baseline="0">
                <a:latin typeface="+mn-lt"/>
              </a:defRPr>
            </a:lvl1pPr>
          </a:lstStyle>
          <a:p>
            <a:pPr lvl="0"/>
            <a:r>
              <a:rPr lang="nb-NO"/>
              <a:t>Fotokreditering</a:t>
            </a:r>
          </a:p>
        </p:txBody>
      </p:sp>
    </p:spTree>
    <p:extLst>
      <p:ext uri="{BB962C8B-B14F-4D97-AF65-F5344CB8AC3E}">
        <p14:creationId xmlns:p14="http://schemas.microsoft.com/office/powerpoint/2010/main" val="572055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 (stor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ssholder for bilde 5">
            <a:extLst>
              <a:ext uri="{FF2B5EF4-FFF2-40B4-BE49-F238E27FC236}">
                <a16:creationId xmlns:a16="http://schemas.microsoft.com/office/drawing/2014/main" id="{9C0BB095-47FF-4294-9915-4ED142AC037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57154" y="619504"/>
            <a:ext cx="10903891" cy="5293824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nb-NO"/>
              <a:t>Klikk på ikonet for å legge til et bilde</a:t>
            </a:r>
          </a:p>
        </p:txBody>
      </p:sp>
      <p:sp>
        <p:nvSpPr>
          <p:cNvPr id="7" name="Plassholder for tekst 6">
            <a:extLst>
              <a:ext uri="{FF2B5EF4-FFF2-40B4-BE49-F238E27FC236}">
                <a16:creationId xmlns:a16="http://schemas.microsoft.com/office/drawing/2014/main" id="{09D88CB4-C128-4C0D-85AC-05363983D89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0153" y="6349153"/>
            <a:ext cx="7230416" cy="298543"/>
          </a:xfrm>
        </p:spPr>
        <p:txBody>
          <a:bodyPr>
            <a:spAutoFit/>
          </a:bodyPr>
          <a:lstStyle>
            <a:lvl1pPr marL="0" indent="0">
              <a:buNone/>
              <a:defRPr sz="1000" spc="50" baseline="0">
                <a:latin typeface="+mn-lt"/>
              </a:defRPr>
            </a:lvl1pPr>
          </a:lstStyle>
          <a:p>
            <a:pPr lvl="0"/>
            <a:r>
              <a:rPr lang="nb-NO"/>
              <a:t>Fotokreditering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BFD3FCA3-4503-49E6-83F2-4DF49013A49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88991" y="3781605"/>
            <a:ext cx="4856516" cy="1816654"/>
          </a:xfrm>
          <a:solidFill>
            <a:schemeClr val="bg1">
              <a:alpha val="90000"/>
            </a:schemeClr>
          </a:solidFill>
        </p:spPr>
        <p:txBody>
          <a:bodyPr lIns="648000" rIns="648000" anchor="ctr" anchorCtr="0"/>
          <a:lstStyle>
            <a:lvl1pPr marL="0" indent="0" algn="ctr">
              <a:buNone/>
              <a:defRPr/>
            </a:lvl1pPr>
          </a:lstStyle>
          <a:p>
            <a:pPr lvl="0"/>
            <a:r>
              <a:rPr lang="nb-NO"/>
              <a:t>Rediger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15925509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399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27465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Avslutni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e 4" descr="Et bilde som inneholder tekst, visittkort&#10;&#10;Beskrivelse som er generert med høy visshet">
            <a:extLst>
              <a:ext uri="{FF2B5EF4-FFF2-40B4-BE49-F238E27FC236}">
                <a16:creationId xmlns:a16="http://schemas.microsoft.com/office/drawing/2014/main" id="{71D9FA1D-1518-42B9-8374-CF47B97095D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"/>
            <a:ext cx="12192000" cy="685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3597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e 4" descr="Et bilde som inneholder skjermbilde&#10;&#10;Beskrivelse som er generert med svært høy visshet">
            <a:extLst>
              <a:ext uri="{FF2B5EF4-FFF2-40B4-BE49-F238E27FC236}">
                <a16:creationId xmlns:a16="http://schemas.microsoft.com/office/drawing/2014/main" id="{47F2A11D-5491-478B-9E74-10A8C407A8E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"/>
            <a:ext cx="12192000" cy="68579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0991" y="2722288"/>
            <a:ext cx="9390018" cy="1015791"/>
          </a:xfrm>
          <a:ln>
            <a:noFill/>
          </a:ln>
        </p:spPr>
        <p:txBody>
          <a:bodyPr anchor="b"/>
          <a:lstStyle>
            <a:lvl1pPr algn="ctr">
              <a:lnSpc>
                <a:spcPct val="100000"/>
              </a:lnSpc>
              <a:defRPr lang="nb-NO" sz="6001" b="1" i="0" u="none" strike="noStrike" baseline="0" smtClean="0">
                <a:latin typeface="Roboto Condensed" panose="02000000000000000000" pitchFamily="2" charset="0"/>
                <a:ea typeface="Roboto Condensed" panose="02000000000000000000" pitchFamily="2" charset="0"/>
              </a:defRPr>
            </a:lvl1pPr>
          </a:lstStyle>
          <a:p>
            <a:r>
              <a:rPr lang="nb-NO" noProof="0"/>
              <a:t>Klikk for å redigere tittelstil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400991" y="3909549"/>
            <a:ext cx="9390018" cy="401648"/>
          </a:xfrm>
        </p:spPr>
        <p:txBody>
          <a:bodyPr>
            <a:spAutoFit/>
          </a:bodyPr>
          <a:lstStyle>
            <a:lvl1pPr marL="0" indent="0" algn="ctr">
              <a:buNone/>
              <a:defRPr sz="1500" cap="all" spc="75" baseline="0"/>
            </a:lvl1pPr>
            <a:lvl2pPr marL="457223" indent="0" algn="ctr">
              <a:buNone/>
              <a:defRPr sz="2000"/>
            </a:lvl2pPr>
            <a:lvl3pPr marL="914446" indent="0" algn="ctr">
              <a:buNone/>
              <a:defRPr sz="1800"/>
            </a:lvl3pPr>
            <a:lvl4pPr marL="1371669" indent="0" algn="ctr">
              <a:buNone/>
              <a:defRPr sz="1600"/>
            </a:lvl4pPr>
            <a:lvl5pPr marL="1828891" indent="0" algn="ctr">
              <a:buNone/>
              <a:defRPr sz="1600"/>
            </a:lvl5pPr>
            <a:lvl6pPr marL="2286114" indent="0" algn="ctr">
              <a:buNone/>
              <a:defRPr sz="1600"/>
            </a:lvl6pPr>
            <a:lvl7pPr marL="2743337" indent="0" algn="ctr">
              <a:buNone/>
              <a:defRPr sz="1600"/>
            </a:lvl7pPr>
            <a:lvl8pPr marL="3200560" indent="0" algn="ctr">
              <a:buNone/>
              <a:defRPr sz="1600"/>
            </a:lvl8pPr>
            <a:lvl9pPr marL="3657783" indent="0" algn="ctr">
              <a:buNone/>
              <a:defRPr sz="1600"/>
            </a:lvl9pPr>
          </a:lstStyle>
          <a:p>
            <a:r>
              <a:rPr lang="nb-NO" noProof="0"/>
              <a:t>UNDERTITTEL SKAL INN HER</a:t>
            </a:r>
          </a:p>
        </p:txBody>
      </p:sp>
      <p:pic>
        <p:nvPicPr>
          <p:cNvPr id="7" name="Bilde 6">
            <a:extLst>
              <a:ext uri="{FF2B5EF4-FFF2-40B4-BE49-F238E27FC236}">
                <a16:creationId xmlns:a16="http://schemas.microsoft.com/office/drawing/2014/main" id="{5524F468-AFDE-4FA7-A336-BF521DA62E0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21606" cy="1886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8838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noProof="0"/>
              <a:t>Klikk for å redigere tittelstil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B0DE3-8AB4-4283-AAF7-C599EB450E01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219359" y="1862176"/>
            <a:ext cx="9651619" cy="3978862"/>
          </a:xfrm>
          <a:prstGeom prst="rect">
            <a:avLst/>
          </a:prstGeom>
        </p:spPr>
        <p:txBody>
          <a:bodyPr lIns="91440" tIns="45720" rIns="91440" bIns="45720"/>
          <a:lstStyle/>
          <a:p>
            <a:pPr lvl="0"/>
            <a:r>
              <a:rPr lang="nb-NO" noProof="0"/>
              <a:t>Rediger tekststiler i malen</a:t>
            </a:r>
          </a:p>
          <a:p>
            <a:pPr lvl="1"/>
            <a:r>
              <a:rPr lang="nb-NO" noProof="0"/>
              <a:t>Andre nivå</a:t>
            </a:r>
          </a:p>
          <a:p>
            <a:pPr lvl="2"/>
            <a:r>
              <a:rPr lang="nb-NO" noProof="0"/>
              <a:t>Tredje nivå</a:t>
            </a:r>
          </a:p>
          <a:p>
            <a:pPr lvl="3"/>
            <a:r>
              <a:rPr lang="nb-NO" noProof="0"/>
              <a:t>Fjerde nivå</a:t>
            </a:r>
          </a:p>
          <a:p>
            <a:pPr lvl="4"/>
            <a:r>
              <a:rPr lang="nb-NO" noProof="0"/>
              <a:t>Femte nivå</a:t>
            </a:r>
          </a:p>
        </p:txBody>
      </p:sp>
    </p:spTree>
    <p:extLst>
      <p:ext uri="{BB962C8B-B14F-4D97-AF65-F5344CB8AC3E}">
        <p14:creationId xmlns:p14="http://schemas.microsoft.com/office/powerpoint/2010/main" val="34463423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apittelskil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ilde 7" descr="Et bilde som inneholder skjermbilde&#10;&#10;Beskrivelse som er generert med høy visshet">
            <a:extLst>
              <a:ext uri="{FF2B5EF4-FFF2-40B4-BE49-F238E27FC236}">
                <a16:creationId xmlns:a16="http://schemas.microsoft.com/office/drawing/2014/main" id="{82044551-1680-47B1-A9ED-E2CF3CEB21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"/>
            <a:ext cx="12192000" cy="68579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0991" y="2799917"/>
            <a:ext cx="9390018" cy="1015791"/>
          </a:xfrm>
          <a:ln>
            <a:noFill/>
          </a:ln>
        </p:spPr>
        <p:txBody>
          <a:bodyPr anchor="ctr" anchorCtr="0"/>
          <a:lstStyle>
            <a:lvl1pPr algn="ctr">
              <a:lnSpc>
                <a:spcPct val="100000"/>
              </a:lnSpc>
              <a:defRPr lang="nb-NO" sz="6001" b="1" i="0" u="none" strike="noStrike" baseline="0" smtClean="0">
                <a:latin typeface="Roboto Condensed" panose="02000000000000000000" pitchFamily="2" charset="0"/>
                <a:ea typeface="Roboto Condensed" panose="02000000000000000000" pitchFamily="2" charset="0"/>
              </a:defRPr>
            </a:lvl1pPr>
          </a:lstStyle>
          <a:p>
            <a:r>
              <a:rPr lang="nb-NO"/>
              <a:t>Klikk for å redigere tittelstil</a:t>
            </a:r>
            <a:endParaRPr lang="en-US"/>
          </a:p>
        </p:txBody>
      </p:sp>
      <p:pic>
        <p:nvPicPr>
          <p:cNvPr id="7" name="Bilde 6">
            <a:extLst>
              <a:ext uri="{FF2B5EF4-FFF2-40B4-BE49-F238E27FC236}">
                <a16:creationId xmlns:a16="http://schemas.microsoft.com/office/drawing/2014/main" id="{5524F468-AFDE-4FA7-A336-BF521DA62E0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21606" cy="1886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35722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, innhold og 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5262" y="551048"/>
            <a:ext cx="5520737" cy="1477584"/>
          </a:xfrm>
        </p:spPr>
        <p:txBody>
          <a:bodyPr/>
          <a:lstStyle/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7" name="Plassholder for tekst 6">
            <a:extLst>
              <a:ext uri="{FF2B5EF4-FFF2-40B4-BE49-F238E27FC236}">
                <a16:creationId xmlns:a16="http://schemas.microsoft.com/office/drawing/2014/main" id="{31725901-1B6A-4C45-8DFA-5AEEA34F555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9553" y="6349153"/>
            <a:ext cx="7230416" cy="298543"/>
          </a:xfrm>
        </p:spPr>
        <p:txBody>
          <a:bodyPr>
            <a:spAutoFit/>
          </a:bodyPr>
          <a:lstStyle>
            <a:lvl1pPr marL="0" indent="0">
              <a:buNone/>
              <a:defRPr sz="1000" spc="50" baseline="0">
                <a:latin typeface="+mn-lt"/>
              </a:defRPr>
            </a:lvl1pPr>
          </a:lstStyle>
          <a:p>
            <a:pPr lvl="0"/>
            <a:r>
              <a:rPr lang="nb-NO"/>
              <a:t>Fotokreditering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CC6CF-133F-4327-B59A-5E987B55A2C5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411160" y="633486"/>
            <a:ext cx="5149886" cy="5279842"/>
          </a:xfrm>
          <a:prstGeom prst="rect">
            <a:avLst/>
          </a:prstGeom>
        </p:spPr>
        <p:txBody>
          <a:bodyPr lIns="91440" tIns="45720" rIns="91440" bIns="45720"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GB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D7D4585-68D6-4C8C-9321-1D6936FE092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75264" y="2028632"/>
            <a:ext cx="5520737" cy="3884698"/>
          </a:xfrm>
          <a:prstGeom prst="rect">
            <a:avLst/>
          </a:prstGeom>
        </p:spPr>
        <p:txBody>
          <a:bodyPr lIns="91440" tIns="45720" rIns="91440" bIns="45720"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728121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tel, innhold og 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5262" y="551048"/>
            <a:ext cx="5520737" cy="1477584"/>
          </a:xfrm>
        </p:spPr>
        <p:txBody>
          <a:bodyPr/>
          <a:lstStyle/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C1CF5FB5-3D6B-44D1-99CC-F0E11CB9494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75263" y="2028632"/>
            <a:ext cx="5520737" cy="3884697"/>
          </a:xfrm>
          <a:prstGeom prst="rect">
            <a:avLst/>
          </a:prstGeom>
        </p:spPr>
        <p:txBody>
          <a:bodyPr lIns="91440" tIns="45720" rIns="91440" bIns="45720"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6" name="Plassholder for bilde 5">
            <a:extLst>
              <a:ext uri="{FF2B5EF4-FFF2-40B4-BE49-F238E27FC236}">
                <a16:creationId xmlns:a16="http://schemas.microsoft.com/office/drawing/2014/main" id="{70F86513-61E2-4B24-BEA6-A699F2FC0AC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411160" y="633486"/>
            <a:ext cx="5149886" cy="5279842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nb-NO"/>
              <a:t>Klikk på ikonet for å legge til et bilde</a:t>
            </a:r>
          </a:p>
        </p:txBody>
      </p:sp>
      <p:sp>
        <p:nvSpPr>
          <p:cNvPr id="7" name="Plassholder for tekst 6">
            <a:extLst>
              <a:ext uri="{FF2B5EF4-FFF2-40B4-BE49-F238E27FC236}">
                <a16:creationId xmlns:a16="http://schemas.microsoft.com/office/drawing/2014/main" id="{31725901-1B6A-4C45-8DFA-5AEEA34F555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9553" y="6349153"/>
            <a:ext cx="7230416" cy="323165"/>
          </a:xfrm>
        </p:spPr>
        <p:txBody>
          <a:bodyPr>
            <a:spAutoFit/>
          </a:bodyPr>
          <a:lstStyle>
            <a:lvl1pPr marL="0" indent="0">
              <a:buNone/>
              <a:defRPr sz="1000" spc="50" baseline="0">
                <a:latin typeface="+mn-lt"/>
              </a:defRPr>
            </a:lvl1pPr>
          </a:lstStyle>
          <a:p>
            <a:pPr lvl="0"/>
            <a:r>
              <a:rPr lang="nb-NO"/>
              <a:t>Fotokreditering</a:t>
            </a:r>
          </a:p>
        </p:txBody>
      </p:sp>
    </p:spTree>
    <p:extLst>
      <p:ext uri="{BB962C8B-B14F-4D97-AF65-F5344CB8AC3E}">
        <p14:creationId xmlns:p14="http://schemas.microsoft.com/office/powerpoint/2010/main" val="2311885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esentasj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e 2">
            <a:extLst>
              <a:ext uri="{FF2B5EF4-FFF2-40B4-BE49-F238E27FC236}">
                <a16:creationId xmlns:a16="http://schemas.microsoft.com/office/drawing/2014/main" id="{A3732E95-11BD-4ACF-B5AD-A1CC4F0DB8A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21606" cy="1886934"/>
          </a:xfrm>
          <a:prstGeom prst="rect">
            <a:avLst/>
          </a:prstGeom>
        </p:spPr>
      </p:pic>
      <p:pic>
        <p:nvPicPr>
          <p:cNvPr id="5" name="Bilde 4">
            <a:extLst>
              <a:ext uri="{FF2B5EF4-FFF2-40B4-BE49-F238E27FC236}">
                <a16:creationId xmlns:a16="http://schemas.microsoft.com/office/drawing/2014/main" id="{A57E41EB-05AD-44D6-997C-D31E1B44F13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6855" y="1883484"/>
            <a:ext cx="7418289" cy="27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14747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to valgfrie element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5262" y="551048"/>
            <a:ext cx="10985784" cy="784958"/>
          </a:xfrm>
        </p:spPr>
        <p:txBody>
          <a:bodyPr/>
          <a:lstStyle>
            <a:lvl1pPr>
              <a:defRPr/>
            </a:lvl1pPr>
          </a:lstStyle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7" name="Plassholder for tekst 6">
            <a:extLst>
              <a:ext uri="{FF2B5EF4-FFF2-40B4-BE49-F238E27FC236}">
                <a16:creationId xmlns:a16="http://schemas.microsoft.com/office/drawing/2014/main" id="{09D88CB4-C128-4C0D-85AC-05363983D89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0153" y="6349153"/>
            <a:ext cx="7230416" cy="298543"/>
          </a:xfrm>
        </p:spPr>
        <p:txBody>
          <a:bodyPr>
            <a:spAutoFit/>
          </a:bodyPr>
          <a:lstStyle>
            <a:lvl1pPr marL="0" indent="0">
              <a:buNone/>
              <a:defRPr sz="1000" spc="50" baseline="0">
                <a:latin typeface="+mn-lt"/>
              </a:defRPr>
            </a:lvl1pPr>
          </a:lstStyle>
          <a:p>
            <a:pPr lvl="0"/>
            <a:r>
              <a:rPr lang="nb-NO"/>
              <a:t>Fotokreditering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C09D97-491E-4B44-B31E-075E94ECFD50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57154" y="1809960"/>
            <a:ext cx="5149886" cy="4103369"/>
          </a:xfrm>
          <a:prstGeom prst="rect">
            <a:avLst/>
          </a:prstGeom>
        </p:spPr>
        <p:txBody>
          <a:bodyPr lIns="91440" tIns="45720" rIns="91440" bIns="45720"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3B0EA0-EE56-4BC2-9A97-1C7D7797FA5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411160" y="1809960"/>
            <a:ext cx="5149886" cy="4103369"/>
          </a:xfrm>
          <a:prstGeom prst="rect">
            <a:avLst/>
          </a:prstGeom>
        </p:spPr>
        <p:txBody>
          <a:bodyPr lIns="91440" tIns="45720" rIns="91440" bIns="45720"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622780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to bil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5262" y="551048"/>
            <a:ext cx="10985784" cy="784958"/>
          </a:xfrm>
        </p:spPr>
        <p:txBody>
          <a:bodyPr/>
          <a:lstStyle/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6" name="Plassholder for bilde 5">
            <a:extLst>
              <a:ext uri="{FF2B5EF4-FFF2-40B4-BE49-F238E27FC236}">
                <a16:creationId xmlns:a16="http://schemas.microsoft.com/office/drawing/2014/main" id="{70F86513-61E2-4B24-BEA6-A699F2FC0AC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411160" y="1809959"/>
            <a:ext cx="5149886" cy="4103369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nb-NO"/>
              <a:t>Klikk på ikonet for å legge til et bilde</a:t>
            </a:r>
          </a:p>
        </p:txBody>
      </p:sp>
      <p:sp>
        <p:nvSpPr>
          <p:cNvPr id="5" name="Plassholder for bilde 5">
            <a:extLst>
              <a:ext uri="{FF2B5EF4-FFF2-40B4-BE49-F238E27FC236}">
                <a16:creationId xmlns:a16="http://schemas.microsoft.com/office/drawing/2014/main" id="{B9099586-714C-4DE3-816E-CD6982F9B3F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57154" y="1809959"/>
            <a:ext cx="5149886" cy="4103369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nb-NO"/>
              <a:t>Klikk på ikonet for å legge til et bilde</a:t>
            </a:r>
          </a:p>
        </p:txBody>
      </p:sp>
      <p:sp>
        <p:nvSpPr>
          <p:cNvPr id="7" name="Plassholder for tekst 6">
            <a:extLst>
              <a:ext uri="{FF2B5EF4-FFF2-40B4-BE49-F238E27FC236}">
                <a16:creationId xmlns:a16="http://schemas.microsoft.com/office/drawing/2014/main" id="{09D88CB4-C128-4C0D-85AC-05363983D89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0153" y="6349153"/>
            <a:ext cx="7230416" cy="323165"/>
          </a:xfrm>
        </p:spPr>
        <p:txBody>
          <a:bodyPr>
            <a:spAutoFit/>
          </a:bodyPr>
          <a:lstStyle>
            <a:lvl1pPr marL="0" indent="0">
              <a:buNone/>
              <a:defRPr sz="1000" spc="50" baseline="0">
                <a:latin typeface="+mn-lt"/>
              </a:defRPr>
            </a:lvl1pPr>
          </a:lstStyle>
          <a:p>
            <a:pPr lvl="0"/>
            <a:r>
              <a:rPr lang="nb-NO"/>
              <a:t>Fotokreditering</a:t>
            </a:r>
          </a:p>
        </p:txBody>
      </p:sp>
    </p:spTree>
    <p:extLst>
      <p:ext uri="{BB962C8B-B14F-4D97-AF65-F5344CB8AC3E}">
        <p14:creationId xmlns:p14="http://schemas.microsoft.com/office/powerpoint/2010/main" val="211760147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 valgfrie element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ssholder for tekst 6">
            <a:extLst>
              <a:ext uri="{FF2B5EF4-FFF2-40B4-BE49-F238E27FC236}">
                <a16:creationId xmlns:a16="http://schemas.microsoft.com/office/drawing/2014/main" id="{09D88CB4-C128-4C0D-85AC-05363983D89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0153" y="6349153"/>
            <a:ext cx="7230416" cy="298543"/>
          </a:xfrm>
        </p:spPr>
        <p:txBody>
          <a:bodyPr>
            <a:spAutoFit/>
          </a:bodyPr>
          <a:lstStyle>
            <a:lvl1pPr marL="0" indent="0">
              <a:buNone/>
              <a:defRPr sz="1000" spc="50" baseline="0">
                <a:latin typeface="+mn-lt"/>
              </a:defRPr>
            </a:lvl1pPr>
          </a:lstStyle>
          <a:p>
            <a:pPr lvl="0"/>
            <a:r>
              <a:rPr lang="nb-NO"/>
              <a:t>Fotokreditering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735B047-1C6C-4BB1-9AAC-35E8860EA5ED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57154" y="619504"/>
            <a:ext cx="5149886" cy="5293824"/>
          </a:xfrm>
          <a:prstGeom prst="rect">
            <a:avLst/>
          </a:prstGeom>
        </p:spPr>
        <p:txBody>
          <a:bodyPr lIns="91440" tIns="45720" rIns="91440" bIns="45720"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A7ABDC-D2D5-4A6E-B4C5-2E8F7BF4AC3F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411160" y="619504"/>
            <a:ext cx="5149886" cy="5293824"/>
          </a:xfrm>
          <a:prstGeom prst="rect">
            <a:avLst/>
          </a:prstGeom>
        </p:spPr>
        <p:txBody>
          <a:bodyPr lIns="91440" tIns="45720" rIns="91440" bIns="45720"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451599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bil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ssholder for bilde 5">
            <a:extLst>
              <a:ext uri="{FF2B5EF4-FFF2-40B4-BE49-F238E27FC236}">
                <a16:creationId xmlns:a16="http://schemas.microsoft.com/office/drawing/2014/main" id="{70F86513-61E2-4B24-BEA6-A699F2FC0AC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411160" y="619504"/>
            <a:ext cx="5149886" cy="5293824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nb-NO"/>
              <a:t>Klikk på ikonet for å legge til et bilde</a:t>
            </a:r>
          </a:p>
        </p:txBody>
      </p:sp>
      <p:sp>
        <p:nvSpPr>
          <p:cNvPr id="5" name="Plassholder for bilde 5">
            <a:extLst>
              <a:ext uri="{FF2B5EF4-FFF2-40B4-BE49-F238E27FC236}">
                <a16:creationId xmlns:a16="http://schemas.microsoft.com/office/drawing/2014/main" id="{B9099586-714C-4DE3-816E-CD6982F9B3F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57154" y="619504"/>
            <a:ext cx="5149886" cy="5293824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nb-NO"/>
              <a:t>Klikk på ikonet for å legge til et bilde</a:t>
            </a:r>
          </a:p>
        </p:txBody>
      </p:sp>
      <p:sp>
        <p:nvSpPr>
          <p:cNvPr id="7" name="Plassholder for tekst 6">
            <a:extLst>
              <a:ext uri="{FF2B5EF4-FFF2-40B4-BE49-F238E27FC236}">
                <a16:creationId xmlns:a16="http://schemas.microsoft.com/office/drawing/2014/main" id="{09D88CB4-C128-4C0D-85AC-05363983D89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0153" y="6349153"/>
            <a:ext cx="7230416" cy="323165"/>
          </a:xfrm>
        </p:spPr>
        <p:txBody>
          <a:bodyPr>
            <a:spAutoFit/>
          </a:bodyPr>
          <a:lstStyle>
            <a:lvl1pPr marL="0" indent="0">
              <a:buNone/>
              <a:defRPr sz="1000" spc="50" baseline="0">
                <a:latin typeface="+mn-lt"/>
              </a:defRPr>
            </a:lvl1pPr>
          </a:lstStyle>
          <a:p>
            <a:pPr lvl="0"/>
            <a:r>
              <a:rPr lang="nb-NO"/>
              <a:t>Fotokreditering</a:t>
            </a:r>
          </a:p>
        </p:txBody>
      </p:sp>
    </p:spTree>
    <p:extLst>
      <p:ext uri="{BB962C8B-B14F-4D97-AF65-F5344CB8AC3E}">
        <p14:creationId xmlns:p14="http://schemas.microsoft.com/office/powerpoint/2010/main" val="315374307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 (stor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ssholder for bilde 5">
            <a:extLst>
              <a:ext uri="{FF2B5EF4-FFF2-40B4-BE49-F238E27FC236}">
                <a16:creationId xmlns:a16="http://schemas.microsoft.com/office/drawing/2014/main" id="{9C0BB095-47FF-4294-9915-4ED142AC037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57154" y="619504"/>
            <a:ext cx="10903891" cy="5293824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nb-NO"/>
              <a:t>Klikk på ikonet for å legge til et bilde</a:t>
            </a:r>
          </a:p>
        </p:txBody>
      </p:sp>
      <p:sp>
        <p:nvSpPr>
          <p:cNvPr id="7" name="Plassholder for tekst 6">
            <a:extLst>
              <a:ext uri="{FF2B5EF4-FFF2-40B4-BE49-F238E27FC236}">
                <a16:creationId xmlns:a16="http://schemas.microsoft.com/office/drawing/2014/main" id="{09D88CB4-C128-4C0D-85AC-05363983D89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0153" y="6349153"/>
            <a:ext cx="7230416" cy="298543"/>
          </a:xfrm>
        </p:spPr>
        <p:txBody>
          <a:bodyPr>
            <a:spAutoFit/>
          </a:bodyPr>
          <a:lstStyle>
            <a:lvl1pPr marL="0" indent="0">
              <a:buNone/>
              <a:defRPr sz="1000" spc="50" baseline="0">
                <a:latin typeface="+mn-lt"/>
              </a:defRPr>
            </a:lvl1pPr>
          </a:lstStyle>
          <a:p>
            <a:pPr lvl="0"/>
            <a:r>
              <a:rPr lang="nb-NO"/>
              <a:t>Fotokreditering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BFD3FCA3-4503-49E6-83F2-4DF49013A49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88991" y="3781605"/>
            <a:ext cx="4856516" cy="1816654"/>
          </a:xfrm>
          <a:solidFill>
            <a:schemeClr val="bg1">
              <a:alpha val="90000"/>
            </a:schemeClr>
          </a:solidFill>
        </p:spPr>
        <p:txBody>
          <a:bodyPr lIns="648000" rIns="648000" anchor="ctr" anchorCtr="0"/>
          <a:lstStyle>
            <a:lvl1pPr marL="0" indent="0" algn="ctr">
              <a:buNone/>
              <a:defRPr/>
            </a:lvl1pPr>
          </a:lstStyle>
          <a:p>
            <a:pPr lvl="0"/>
            <a:r>
              <a:rPr lang="nb-NO"/>
              <a:t>Rediger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41107167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61400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339631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/>
              <a:t>Agenda</a:t>
            </a:r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71B50D6-0810-4E43-928C-534B46A7A4EC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219359" y="1862176"/>
            <a:ext cx="9651619" cy="3978862"/>
          </a:xfrm>
          <a:prstGeom prst="rect">
            <a:avLst/>
          </a:prstGeom>
        </p:spPr>
        <p:txBody>
          <a:bodyPr lIns="91440" tIns="45720" rIns="91440" bIns="45720"/>
          <a:lstStyle>
            <a:lvl1pPr marL="0" marR="0" indent="0" algn="l" defTabSz="914446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900"/>
              </a:spcAft>
              <a:buClrTx/>
              <a:buSzTx/>
              <a:buFontTx/>
              <a:buNone/>
              <a:tabLst/>
              <a:defRPr/>
            </a:lvl1pPr>
          </a:lstStyle>
          <a:p>
            <a:pPr lvl="0"/>
            <a:r>
              <a:rPr lang="nb-NO" noProof="0"/>
              <a:t>Punkt én på agendaen i korte trekk</a:t>
            </a:r>
          </a:p>
          <a:p>
            <a:pPr lvl="0"/>
            <a:r>
              <a:rPr lang="nb-NO" noProof="0"/>
              <a:t>Punkt to på agendaen i korte trekk</a:t>
            </a:r>
          </a:p>
          <a:p>
            <a:pPr marL="0" marR="0" lvl="0" indent="0" algn="l" defTabSz="914446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900"/>
              </a:spcAft>
              <a:buClrTx/>
              <a:buSzTx/>
              <a:buFontTx/>
              <a:buNone/>
              <a:tabLst/>
              <a:defRPr/>
            </a:pPr>
            <a:r>
              <a:rPr lang="nb-NO" noProof="0"/>
              <a:t>Punkt tre på agendaen i korte trekk</a:t>
            </a:r>
          </a:p>
          <a:p>
            <a:pPr marL="0" marR="0" lvl="0" indent="0" algn="l" defTabSz="914446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900"/>
              </a:spcAft>
              <a:buClrTx/>
              <a:buSzTx/>
              <a:buFontTx/>
              <a:buNone/>
              <a:tabLst/>
              <a:defRPr/>
            </a:pPr>
            <a:r>
              <a:rPr lang="nb-NO" noProof="0"/>
              <a:t>Punkt fire på agendaen i korte trekk</a:t>
            </a:r>
          </a:p>
          <a:p>
            <a:pPr marL="0" marR="0" lvl="0" indent="0" algn="l" defTabSz="914446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900"/>
              </a:spcAft>
              <a:buClrTx/>
              <a:buSzTx/>
              <a:buFontTx/>
              <a:buNone/>
              <a:tabLst/>
              <a:defRPr/>
            </a:pPr>
            <a:r>
              <a:rPr lang="nb-NO" noProof="0"/>
              <a:t>Punkt fem på agendaen i korte trekk</a:t>
            </a:r>
          </a:p>
          <a:p>
            <a:pPr marL="0" marR="0" lvl="0" indent="0" algn="l" defTabSz="914446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900"/>
              </a:spcAft>
              <a:buClrTx/>
              <a:buSzTx/>
              <a:buFontTx/>
              <a:buNone/>
              <a:tabLst/>
              <a:defRPr/>
            </a:pPr>
            <a:r>
              <a:rPr lang="nb-NO" noProof="0"/>
              <a:t>Punkt seks på agendaen i korte trekk</a:t>
            </a:r>
          </a:p>
          <a:p>
            <a:pPr lvl="0"/>
            <a:endParaRPr lang="nb-NO" noProof="0"/>
          </a:p>
        </p:txBody>
      </p:sp>
      <p:cxnSp>
        <p:nvCxnSpPr>
          <p:cNvPr id="10" name="Rett linje 9">
            <a:extLst>
              <a:ext uri="{FF2B5EF4-FFF2-40B4-BE49-F238E27FC236}">
                <a16:creationId xmlns:a16="http://schemas.microsoft.com/office/drawing/2014/main" id="{7E2593EF-F9EB-40ED-942A-4879FA78B594}"/>
              </a:ext>
            </a:extLst>
          </p:cNvPr>
          <p:cNvCxnSpPr/>
          <p:nvPr userDrawn="1"/>
        </p:nvCxnSpPr>
        <p:spPr>
          <a:xfrm>
            <a:off x="1219359" y="2478704"/>
            <a:ext cx="9651619" cy="0"/>
          </a:xfrm>
          <a:prstGeom prst="line">
            <a:avLst/>
          </a:prstGeom>
          <a:ln w="6350">
            <a:solidFill>
              <a:srgbClr val="5B7F8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Rett linje 10">
            <a:extLst>
              <a:ext uri="{FF2B5EF4-FFF2-40B4-BE49-F238E27FC236}">
                <a16:creationId xmlns:a16="http://schemas.microsoft.com/office/drawing/2014/main" id="{96CA0932-605B-4E71-B8D3-C72AAAA4A91A}"/>
              </a:ext>
            </a:extLst>
          </p:cNvPr>
          <p:cNvCxnSpPr/>
          <p:nvPr userDrawn="1"/>
        </p:nvCxnSpPr>
        <p:spPr>
          <a:xfrm>
            <a:off x="1219359" y="5253391"/>
            <a:ext cx="9651619" cy="0"/>
          </a:xfrm>
          <a:prstGeom prst="line">
            <a:avLst/>
          </a:prstGeom>
          <a:ln w="6350">
            <a:solidFill>
              <a:srgbClr val="5B7F8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Rett linje 11">
            <a:extLst>
              <a:ext uri="{FF2B5EF4-FFF2-40B4-BE49-F238E27FC236}">
                <a16:creationId xmlns:a16="http://schemas.microsoft.com/office/drawing/2014/main" id="{2DF21B92-9FD0-4B71-ACA2-7C1925BD0C2C}"/>
              </a:ext>
            </a:extLst>
          </p:cNvPr>
          <p:cNvCxnSpPr/>
          <p:nvPr userDrawn="1"/>
        </p:nvCxnSpPr>
        <p:spPr>
          <a:xfrm>
            <a:off x="1219359" y="3172376"/>
            <a:ext cx="9651619" cy="0"/>
          </a:xfrm>
          <a:prstGeom prst="line">
            <a:avLst/>
          </a:prstGeom>
          <a:ln w="6350">
            <a:solidFill>
              <a:srgbClr val="5B7F8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Rett linje 12">
            <a:extLst>
              <a:ext uri="{FF2B5EF4-FFF2-40B4-BE49-F238E27FC236}">
                <a16:creationId xmlns:a16="http://schemas.microsoft.com/office/drawing/2014/main" id="{91D61EF0-049D-489F-9607-DBC47717D8D1}"/>
              </a:ext>
            </a:extLst>
          </p:cNvPr>
          <p:cNvCxnSpPr/>
          <p:nvPr userDrawn="1"/>
        </p:nvCxnSpPr>
        <p:spPr>
          <a:xfrm>
            <a:off x="1219359" y="3866048"/>
            <a:ext cx="9651619" cy="0"/>
          </a:xfrm>
          <a:prstGeom prst="line">
            <a:avLst/>
          </a:prstGeom>
          <a:ln w="6350">
            <a:solidFill>
              <a:srgbClr val="5B7F8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Rett linje 13">
            <a:extLst>
              <a:ext uri="{FF2B5EF4-FFF2-40B4-BE49-F238E27FC236}">
                <a16:creationId xmlns:a16="http://schemas.microsoft.com/office/drawing/2014/main" id="{0C7BCC08-99D7-4973-9AB5-A63BAB7784DB}"/>
              </a:ext>
            </a:extLst>
          </p:cNvPr>
          <p:cNvCxnSpPr/>
          <p:nvPr userDrawn="1"/>
        </p:nvCxnSpPr>
        <p:spPr>
          <a:xfrm>
            <a:off x="1219359" y="4559720"/>
            <a:ext cx="9651619" cy="0"/>
          </a:xfrm>
          <a:prstGeom prst="line">
            <a:avLst/>
          </a:prstGeom>
          <a:ln w="6350">
            <a:solidFill>
              <a:srgbClr val="5B7F8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041167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esentasj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e 2">
            <a:extLst>
              <a:ext uri="{FF2B5EF4-FFF2-40B4-BE49-F238E27FC236}">
                <a16:creationId xmlns:a16="http://schemas.microsoft.com/office/drawing/2014/main" id="{A3732E95-11BD-4ACF-B5AD-A1CC4F0DB8A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21606" cy="1886934"/>
          </a:xfrm>
          <a:prstGeom prst="rect">
            <a:avLst/>
          </a:prstGeom>
        </p:spPr>
      </p:pic>
      <p:pic>
        <p:nvPicPr>
          <p:cNvPr id="5" name="Bilde 4">
            <a:extLst>
              <a:ext uri="{FF2B5EF4-FFF2-40B4-BE49-F238E27FC236}">
                <a16:creationId xmlns:a16="http://schemas.microsoft.com/office/drawing/2014/main" id="{A57E41EB-05AD-44D6-997C-D31E1B44F13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6855" y="1883484"/>
            <a:ext cx="7418289" cy="27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72519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vslutning redigerba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e 3">
            <a:extLst>
              <a:ext uri="{FF2B5EF4-FFF2-40B4-BE49-F238E27FC236}">
                <a16:creationId xmlns:a16="http://schemas.microsoft.com/office/drawing/2014/main" id="{410EA91D-3B36-4F01-BD03-074913EC301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" y="0"/>
            <a:ext cx="12190815" cy="6858000"/>
          </a:xfrm>
          <a:prstGeom prst="rect">
            <a:avLst/>
          </a:prstGeom>
        </p:spPr>
      </p:pic>
      <p:sp>
        <p:nvSpPr>
          <p:cNvPr id="31" name="Title 1"/>
          <p:cNvSpPr>
            <a:spLocks noGrp="1"/>
          </p:cNvSpPr>
          <p:nvPr>
            <p:ph type="ctrTitle" hasCustomPrompt="1"/>
          </p:nvPr>
        </p:nvSpPr>
        <p:spPr>
          <a:xfrm>
            <a:off x="1630018" y="2305881"/>
            <a:ext cx="8984972" cy="1709530"/>
          </a:xfrm>
          <a:ln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lang="nb-NO" sz="10000" b="1" i="0" u="none" strike="noStrike" baseline="0" smtClean="0">
                <a:latin typeface="Roboto Condensed" panose="02000000000000000000" pitchFamily="2" charset="0"/>
                <a:ea typeface="Roboto Condensed" panose="02000000000000000000" pitchFamily="2" charset="0"/>
              </a:defRPr>
            </a:lvl1pPr>
          </a:lstStyle>
          <a:p>
            <a:r>
              <a:rPr lang="nb-NO" noProof="0"/>
              <a:t>Takk!</a:t>
            </a:r>
          </a:p>
        </p:txBody>
      </p:sp>
    </p:spTree>
    <p:extLst>
      <p:ext uri="{BB962C8B-B14F-4D97-AF65-F5344CB8AC3E}">
        <p14:creationId xmlns:p14="http://schemas.microsoft.com/office/powerpoint/2010/main" val="690520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apittelskil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ilde 7" descr="Et bilde som inneholder skjermbilde&#10;&#10;Beskrivelse som er generert med høy visshet">
            <a:extLst>
              <a:ext uri="{FF2B5EF4-FFF2-40B4-BE49-F238E27FC236}">
                <a16:creationId xmlns:a16="http://schemas.microsoft.com/office/drawing/2014/main" id="{82044551-1680-47B1-A9ED-E2CF3CEB21E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"/>
            <a:ext cx="12192000" cy="68579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0991" y="2799917"/>
            <a:ext cx="9390018" cy="1015791"/>
          </a:xfrm>
          <a:ln>
            <a:noFill/>
          </a:ln>
        </p:spPr>
        <p:txBody>
          <a:bodyPr anchor="ctr" anchorCtr="0"/>
          <a:lstStyle>
            <a:lvl1pPr algn="ctr">
              <a:lnSpc>
                <a:spcPct val="100000"/>
              </a:lnSpc>
              <a:defRPr lang="nb-NO" sz="6001" b="1" i="0" u="none" strike="noStrike" baseline="0" smtClean="0">
                <a:latin typeface="Roboto Condensed" panose="02000000000000000000" pitchFamily="2" charset="0"/>
                <a:ea typeface="Roboto Condensed" panose="02000000000000000000" pitchFamily="2" charset="0"/>
              </a:defRPr>
            </a:lvl1pPr>
          </a:lstStyle>
          <a:p>
            <a:r>
              <a:rPr lang="nb-NO"/>
              <a:t>Klikk for å redigere tittelstil</a:t>
            </a:r>
            <a:endParaRPr lang="en-US"/>
          </a:p>
        </p:txBody>
      </p:sp>
      <p:pic>
        <p:nvPicPr>
          <p:cNvPr id="7" name="Bilde 6">
            <a:extLst>
              <a:ext uri="{FF2B5EF4-FFF2-40B4-BE49-F238E27FC236}">
                <a16:creationId xmlns:a16="http://schemas.microsoft.com/office/drawing/2014/main" id="{5524F468-AFDE-4FA7-A336-BF521DA62E0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21606" cy="1886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033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B0DE3-8AB4-4283-AAF7-C599EB450E01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219359" y="1862176"/>
            <a:ext cx="9651619" cy="3978862"/>
          </a:xfrm>
          <a:prstGeom prst="rect">
            <a:avLst/>
          </a:prstGeom>
        </p:spPr>
        <p:txBody>
          <a:bodyPr lIns="91440" tIns="45720" rIns="91440" bIns="45720"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2420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, innhold og 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5262" y="551048"/>
            <a:ext cx="5520737" cy="1477584"/>
          </a:xfrm>
        </p:spPr>
        <p:txBody>
          <a:bodyPr/>
          <a:lstStyle/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7" name="Plassholder for tekst 6">
            <a:extLst>
              <a:ext uri="{FF2B5EF4-FFF2-40B4-BE49-F238E27FC236}">
                <a16:creationId xmlns:a16="http://schemas.microsoft.com/office/drawing/2014/main" id="{31725901-1B6A-4C45-8DFA-5AEEA34F555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9553" y="6349153"/>
            <a:ext cx="7230416" cy="298543"/>
          </a:xfrm>
        </p:spPr>
        <p:txBody>
          <a:bodyPr>
            <a:spAutoFit/>
          </a:bodyPr>
          <a:lstStyle>
            <a:lvl1pPr marL="0" indent="0">
              <a:buNone/>
              <a:defRPr sz="1000" spc="50" baseline="0">
                <a:latin typeface="+mn-lt"/>
              </a:defRPr>
            </a:lvl1pPr>
          </a:lstStyle>
          <a:p>
            <a:pPr lvl="0"/>
            <a:r>
              <a:rPr lang="nb-NO"/>
              <a:t>Fotokreditering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CC6CF-133F-4327-B59A-5E987B55A2C5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411160" y="633486"/>
            <a:ext cx="5149886" cy="5279842"/>
          </a:xfrm>
          <a:prstGeom prst="rect">
            <a:avLst/>
          </a:prstGeom>
        </p:spPr>
        <p:txBody>
          <a:bodyPr lIns="91440" tIns="45720" rIns="91440" bIns="45720"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GB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D7D4585-68D6-4C8C-9321-1D6936FE092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75264" y="2028632"/>
            <a:ext cx="5520737" cy="3884698"/>
          </a:xfrm>
          <a:prstGeom prst="rect">
            <a:avLst/>
          </a:prstGeom>
        </p:spPr>
        <p:txBody>
          <a:bodyPr lIns="91440" tIns="45720" rIns="91440" bIns="45720"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6950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tel, innhold og 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5262" y="551048"/>
            <a:ext cx="5520737" cy="1477584"/>
          </a:xfrm>
        </p:spPr>
        <p:txBody>
          <a:bodyPr/>
          <a:lstStyle/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C1CF5FB5-3D6B-44D1-99CC-F0E11CB9494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75263" y="2028632"/>
            <a:ext cx="5520737" cy="3884697"/>
          </a:xfrm>
          <a:prstGeom prst="rect">
            <a:avLst/>
          </a:prstGeom>
        </p:spPr>
        <p:txBody>
          <a:bodyPr lIns="91440" tIns="45720" rIns="91440" bIns="45720"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6" name="Plassholder for bilde 5">
            <a:extLst>
              <a:ext uri="{FF2B5EF4-FFF2-40B4-BE49-F238E27FC236}">
                <a16:creationId xmlns:a16="http://schemas.microsoft.com/office/drawing/2014/main" id="{70F86513-61E2-4B24-BEA6-A699F2FC0AC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411160" y="633486"/>
            <a:ext cx="5149886" cy="5279842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nb-NO"/>
              <a:t>Klikk på ikonet for å legge til et bilde</a:t>
            </a:r>
          </a:p>
        </p:txBody>
      </p:sp>
      <p:sp>
        <p:nvSpPr>
          <p:cNvPr id="7" name="Plassholder for tekst 6">
            <a:extLst>
              <a:ext uri="{FF2B5EF4-FFF2-40B4-BE49-F238E27FC236}">
                <a16:creationId xmlns:a16="http://schemas.microsoft.com/office/drawing/2014/main" id="{31725901-1B6A-4C45-8DFA-5AEEA34F555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9553" y="6349153"/>
            <a:ext cx="7230416" cy="323165"/>
          </a:xfrm>
        </p:spPr>
        <p:txBody>
          <a:bodyPr>
            <a:spAutoFit/>
          </a:bodyPr>
          <a:lstStyle>
            <a:lvl1pPr marL="0" indent="0">
              <a:buNone/>
              <a:defRPr sz="1000" spc="50" baseline="0">
                <a:latin typeface="+mn-lt"/>
              </a:defRPr>
            </a:lvl1pPr>
          </a:lstStyle>
          <a:p>
            <a:pPr lvl="0"/>
            <a:r>
              <a:rPr lang="nb-NO"/>
              <a:t>Fotokreditering</a:t>
            </a:r>
          </a:p>
        </p:txBody>
      </p:sp>
    </p:spTree>
    <p:extLst>
      <p:ext uri="{BB962C8B-B14F-4D97-AF65-F5344CB8AC3E}">
        <p14:creationId xmlns:p14="http://schemas.microsoft.com/office/powerpoint/2010/main" val="4112122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to valgfrie element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5262" y="551048"/>
            <a:ext cx="10985784" cy="784958"/>
          </a:xfrm>
        </p:spPr>
        <p:txBody>
          <a:bodyPr/>
          <a:lstStyle>
            <a:lvl1pPr>
              <a:defRPr/>
            </a:lvl1pPr>
          </a:lstStyle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7" name="Plassholder for tekst 6">
            <a:extLst>
              <a:ext uri="{FF2B5EF4-FFF2-40B4-BE49-F238E27FC236}">
                <a16:creationId xmlns:a16="http://schemas.microsoft.com/office/drawing/2014/main" id="{09D88CB4-C128-4C0D-85AC-05363983D89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0153" y="6349153"/>
            <a:ext cx="7230416" cy="298543"/>
          </a:xfrm>
        </p:spPr>
        <p:txBody>
          <a:bodyPr>
            <a:spAutoFit/>
          </a:bodyPr>
          <a:lstStyle>
            <a:lvl1pPr marL="0" indent="0">
              <a:buNone/>
              <a:defRPr sz="1000" spc="50" baseline="0">
                <a:latin typeface="+mn-lt"/>
              </a:defRPr>
            </a:lvl1pPr>
          </a:lstStyle>
          <a:p>
            <a:pPr lvl="0"/>
            <a:r>
              <a:rPr lang="nb-NO"/>
              <a:t>Fotokreditering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C09D97-491E-4B44-B31E-075E94ECFD50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57154" y="1809960"/>
            <a:ext cx="5149886" cy="4103369"/>
          </a:xfrm>
          <a:prstGeom prst="rect">
            <a:avLst/>
          </a:prstGeom>
        </p:spPr>
        <p:txBody>
          <a:bodyPr lIns="91440" tIns="45720" rIns="91440" bIns="45720"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3B0EA0-EE56-4BC2-9A97-1C7D7797FA5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411160" y="1809960"/>
            <a:ext cx="5149886" cy="4103369"/>
          </a:xfrm>
          <a:prstGeom prst="rect">
            <a:avLst/>
          </a:prstGeom>
        </p:spPr>
        <p:txBody>
          <a:bodyPr lIns="91440" tIns="45720" rIns="91440" bIns="45720"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5992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to bil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5262" y="551048"/>
            <a:ext cx="10985784" cy="784958"/>
          </a:xfrm>
        </p:spPr>
        <p:txBody>
          <a:bodyPr/>
          <a:lstStyle/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6" name="Plassholder for bilde 5">
            <a:extLst>
              <a:ext uri="{FF2B5EF4-FFF2-40B4-BE49-F238E27FC236}">
                <a16:creationId xmlns:a16="http://schemas.microsoft.com/office/drawing/2014/main" id="{70F86513-61E2-4B24-BEA6-A699F2FC0AC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411160" y="1809959"/>
            <a:ext cx="5149886" cy="4103369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nb-NO"/>
              <a:t>Klikk på ikonet for å legge til et bilde</a:t>
            </a:r>
          </a:p>
        </p:txBody>
      </p:sp>
      <p:sp>
        <p:nvSpPr>
          <p:cNvPr id="5" name="Plassholder for bilde 5">
            <a:extLst>
              <a:ext uri="{FF2B5EF4-FFF2-40B4-BE49-F238E27FC236}">
                <a16:creationId xmlns:a16="http://schemas.microsoft.com/office/drawing/2014/main" id="{B9099586-714C-4DE3-816E-CD6982F9B3F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57154" y="1809959"/>
            <a:ext cx="5149886" cy="4103369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nb-NO"/>
              <a:t>Klikk på ikonet for å legge til et bilde</a:t>
            </a:r>
          </a:p>
        </p:txBody>
      </p:sp>
      <p:sp>
        <p:nvSpPr>
          <p:cNvPr id="7" name="Plassholder for tekst 6">
            <a:extLst>
              <a:ext uri="{FF2B5EF4-FFF2-40B4-BE49-F238E27FC236}">
                <a16:creationId xmlns:a16="http://schemas.microsoft.com/office/drawing/2014/main" id="{09D88CB4-C128-4C0D-85AC-05363983D89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0153" y="6349153"/>
            <a:ext cx="7230416" cy="323165"/>
          </a:xfrm>
        </p:spPr>
        <p:txBody>
          <a:bodyPr>
            <a:spAutoFit/>
          </a:bodyPr>
          <a:lstStyle>
            <a:lvl1pPr marL="0" indent="0">
              <a:buNone/>
              <a:defRPr sz="1000" spc="50" baseline="0">
                <a:latin typeface="+mn-lt"/>
              </a:defRPr>
            </a:lvl1pPr>
          </a:lstStyle>
          <a:p>
            <a:pPr lvl="0"/>
            <a:r>
              <a:rPr lang="nb-NO"/>
              <a:t>Fotokreditering</a:t>
            </a:r>
          </a:p>
        </p:txBody>
      </p:sp>
    </p:spTree>
    <p:extLst>
      <p:ext uri="{BB962C8B-B14F-4D97-AF65-F5344CB8AC3E}">
        <p14:creationId xmlns:p14="http://schemas.microsoft.com/office/powerpoint/2010/main" val="641741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 valgfrie element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ssholder for tekst 6">
            <a:extLst>
              <a:ext uri="{FF2B5EF4-FFF2-40B4-BE49-F238E27FC236}">
                <a16:creationId xmlns:a16="http://schemas.microsoft.com/office/drawing/2014/main" id="{09D88CB4-C128-4C0D-85AC-05363983D89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0153" y="6349153"/>
            <a:ext cx="7230416" cy="298543"/>
          </a:xfrm>
        </p:spPr>
        <p:txBody>
          <a:bodyPr>
            <a:spAutoFit/>
          </a:bodyPr>
          <a:lstStyle>
            <a:lvl1pPr marL="0" indent="0">
              <a:buNone/>
              <a:defRPr sz="1000" spc="50" baseline="0">
                <a:latin typeface="+mn-lt"/>
              </a:defRPr>
            </a:lvl1pPr>
          </a:lstStyle>
          <a:p>
            <a:pPr lvl="0"/>
            <a:r>
              <a:rPr lang="nb-NO"/>
              <a:t>Fotokreditering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735B047-1C6C-4BB1-9AAC-35E8860EA5ED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57154" y="619504"/>
            <a:ext cx="5149886" cy="5293824"/>
          </a:xfrm>
          <a:prstGeom prst="rect">
            <a:avLst/>
          </a:prstGeom>
        </p:spPr>
        <p:txBody>
          <a:bodyPr lIns="91440" tIns="45720" rIns="91440" bIns="45720"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A7ABDC-D2D5-4A6E-B4C5-2E8F7BF4AC3F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411160" y="619504"/>
            <a:ext cx="5149886" cy="5293824"/>
          </a:xfrm>
          <a:prstGeom prst="rect">
            <a:avLst/>
          </a:prstGeom>
        </p:spPr>
        <p:txBody>
          <a:bodyPr lIns="91440" tIns="45720" rIns="91440" bIns="45720"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2093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17" Type="http://schemas.openxmlformats.org/officeDocument/2006/relationships/image" Target="../media/image7.png"/><Relationship Id="rId2" Type="http://schemas.openxmlformats.org/officeDocument/2006/relationships/slideLayout" Target="../slideLayouts/slideLayout16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9359" y="551048"/>
            <a:ext cx="9651619" cy="1311128"/>
          </a:xfrm>
          <a:prstGeom prst="rect">
            <a:avLst/>
          </a:prstGeom>
        </p:spPr>
        <p:txBody>
          <a:bodyPr vert="horz" wrap="square" lIns="91440" tIns="0" rIns="91440" bIns="45720" rtlCol="0" anchor="ctr" anchorCtr="0">
            <a:normAutofit/>
          </a:bodyPr>
          <a:lstStyle/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358" y="1862176"/>
            <a:ext cx="9651619" cy="39788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pic>
        <p:nvPicPr>
          <p:cNvPr id="8" name="Bilde 7">
            <a:extLst>
              <a:ext uri="{FF2B5EF4-FFF2-40B4-BE49-F238E27FC236}">
                <a16:creationId xmlns:a16="http://schemas.microsoft.com/office/drawing/2014/main" id="{12E8B8B0-4BD5-4668-9018-913E276A5FE9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6461" y="6071524"/>
            <a:ext cx="3025540" cy="786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548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0" r:id="rId2"/>
    <p:sldLayoutId id="2147483672" r:id="rId3"/>
    <p:sldLayoutId id="2147483662" r:id="rId4"/>
    <p:sldLayoutId id="2147483673" r:id="rId5"/>
    <p:sldLayoutId id="2147483690" r:id="rId6"/>
    <p:sldLayoutId id="2147483674" r:id="rId7"/>
    <p:sldLayoutId id="2147483691" r:id="rId8"/>
    <p:sldLayoutId id="2147483675" r:id="rId9"/>
    <p:sldLayoutId id="2147483692" r:id="rId10"/>
    <p:sldLayoutId id="2147483676" r:id="rId11"/>
    <p:sldLayoutId id="2147483666" r:id="rId12"/>
    <p:sldLayoutId id="2147483667" r:id="rId13"/>
    <p:sldLayoutId id="2147483677" r:id="rId14"/>
  </p:sldLayoutIdLst>
  <p:txStyles>
    <p:titleStyle>
      <a:lvl1pPr algn="l" defTabSz="914446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274247"/>
          </a:solidFill>
          <a:latin typeface="+mj-lt"/>
          <a:ea typeface="+mj-ea"/>
          <a:cs typeface="+mj-cs"/>
        </a:defRPr>
      </a:lvl1pPr>
    </p:titleStyle>
    <p:bodyStyle>
      <a:lvl1pPr marL="228611" indent="-228611" algn="l" defTabSz="914446" rtl="0" eaLnBrk="1" latinLnBrk="0" hangingPunct="1">
        <a:lnSpc>
          <a:spcPct val="15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•"/>
        <a:defRPr sz="2400" kern="1200">
          <a:solidFill>
            <a:srgbClr val="274247"/>
          </a:solidFill>
          <a:latin typeface="+mn-lt"/>
          <a:ea typeface="+mn-ea"/>
          <a:cs typeface="+mn-cs"/>
        </a:defRPr>
      </a:lvl1pPr>
      <a:lvl2pPr marL="396079" indent="-144029" algn="l" defTabSz="914446" rtl="0" eaLnBrk="1" latinLnBrk="0" hangingPunct="1">
        <a:lnSpc>
          <a:spcPct val="150000"/>
        </a:lnSpc>
        <a:spcBef>
          <a:spcPts val="0"/>
        </a:spcBef>
        <a:spcAft>
          <a:spcPts val="600"/>
        </a:spcAft>
        <a:buSzPct val="100000"/>
        <a:buFont typeface="Arial" panose="020B0604020202020204" pitchFamily="34" charset="0"/>
        <a:buChar char="◦"/>
        <a:defRPr sz="1800" kern="1200">
          <a:solidFill>
            <a:srgbClr val="274247"/>
          </a:solidFill>
          <a:latin typeface="+mn-lt"/>
          <a:ea typeface="+mn-ea"/>
          <a:cs typeface="+mn-cs"/>
        </a:defRPr>
      </a:lvl2pPr>
      <a:lvl3pPr marL="522104" indent="-108022" algn="l" defTabSz="914446" rtl="0" eaLnBrk="1" latinLnBrk="0" hangingPunct="1">
        <a:lnSpc>
          <a:spcPct val="150000"/>
        </a:lnSpc>
        <a:spcBef>
          <a:spcPts val="300"/>
        </a:spcBef>
        <a:spcAft>
          <a:spcPts val="400"/>
        </a:spcAft>
        <a:buFont typeface="Open Sans" panose="020B0606030504020204" pitchFamily="34" charset="0"/>
        <a:buChar char="­"/>
        <a:defRPr sz="1400" kern="1200">
          <a:solidFill>
            <a:srgbClr val="274247"/>
          </a:solidFill>
          <a:latin typeface="+mn-lt"/>
          <a:ea typeface="+mn-ea"/>
          <a:cs typeface="+mn-cs"/>
        </a:defRPr>
      </a:lvl3pPr>
      <a:lvl4pPr marL="666133" indent="-99020" algn="l" defTabSz="914446" rtl="0" eaLnBrk="1" latinLnBrk="0" hangingPunct="1">
        <a:lnSpc>
          <a:spcPct val="150000"/>
        </a:lnSpc>
        <a:spcBef>
          <a:spcPts val="250"/>
        </a:spcBef>
        <a:buFont typeface="Open Sans" panose="020B0606030504020204" pitchFamily="34" charset="0"/>
        <a:buChar char="­"/>
        <a:defRPr sz="1050" kern="1200">
          <a:solidFill>
            <a:srgbClr val="274247"/>
          </a:solidFill>
          <a:latin typeface="+mn-lt"/>
          <a:ea typeface="+mn-ea"/>
          <a:cs typeface="+mn-cs"/>
        </a:defRPr>
      </a:lvl4pPr>
      <a:lvl5pPr marL="774155" indent="-90018" algn="l" defTabSz="914446" rtl="0" eaLnBrk="1" latinLnBrk="0" hangingPunct="1">
        <a:lnSpc>
          <a:spcPct val="150000"/>
        </a:lnSpc>
        <a:spcBef>
          <a:spcPts val="250"/>
        </a:spcBef>
        <a:buFont typeface="Open Sans" panose="020B0606030504020204" pitchFamily="34" charset="0"/>
        <a:buChar char="­"/>
        <a:defRPr sz="1000" kern="1200">
          <a:solidFill>
            <a:srgbClr val="274247"/>
          </a:solidFill>
          <a:latin typeface="+mn-lt"/>
          <a:ea typeface="+mn-ea"/>
          <a:cs typeface="+mn-cs"/>
        </a:defRPr>
      </a:lvl5pPr>
      <a:lvl6pPr marL="2514726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948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171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394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23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46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69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91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114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337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560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783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9359" y="551048"/>
            <a:ext cx="9651619" cy="1311128"/>
          </a:xfrm>
          <a:prstGeom prst="rect">
            <a:avLst/>
          </a:prstGeom>
        </p:spPr>
        <p:txBody>
          <a:bodyPr vert="horz" wrap="square" lIns="91440" tIns="0" rIns="91440" bIns="45720" rtlCol="0" anchor="ctr" anchorCtr="0">
            <a:normAutofit/>
          </a:bodyPr>
          <a:lstStyle/>
          <a:p>
            <a:r>
              <a:rPr lang="nb-NO" noProof="0"/>
              <a:t>Klikk for å redigere tittelstil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358" y="1862176"/>
            <a:ext cx="9651619" cy="39788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nb-NO" noProof="0"/>
              <a:t>Rediger tekststiler i malen</a:t>
            </a:r>
          </a:p>
          <a:p>
            <a:pPr lvl="1"/>
            <a:r>
              <a:rPr lang="nb-NO" noProof="0"/>
              <a:t>Andre nivå</a:t>
            </a:r>
          </a:p>
          <a:p>
            <a:pPr lvl="2"/>
            <a:r>
              <a:rPr lang="nb-NO" noProof="0"/>
              <a:t>Tredje nivå</a:t>
            </a:r>
          </a:p>
          <a:p>
            <a:pPr lvl="3"/>
            <a:r>
              <a:rPr lang="nb-NO" noProof="0"/>
              <a:t>Fjerde nivå</a:t>
            </a:r>
          </a:p>
          <a:p>
            <a:pPr lvl="4"/>
            <a:r>
              <a:rPr lang="nb-NO" noProof="0"/>
              <a:t>Femte nivå</a:t>
            </a:r>
          </a:p>
        </p:txBody>
      </p:sp>
      <p:pic>
        <p:nvPicPr>
          <p:cNvPr id="8" name="Bilde 7">
            <a:extLst>
              <a:ext uri="{FF2B5EF4-FFF2-40B4-BE49-F238E27FC236}">
                <a16:creationId xmlns:a16="http://schemas.microsoft.com/office/drawing/2014/main" id="{12E8B8B0-4BD5-4668-9018-913E276A5FE9}"/>
              </a:ext>
            </a:extLst>
          </p:cNvPr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6461" y="6071524"/>
            <a:ext cx="3025540" cy="786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353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</p:sldLayoutIdLst>
  <p:txStyles>
    <p:titleStyle>
      <a:lvl1pPr algn="l" defTabSz="914446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274247"/>
          </a:solidFill>
          <a:latin typeface="+mj-lt"/>
          <a:ea typeface="+mj-ea"/>
          <a:cs typeface="+mj-cs"/>
        </a:defRPr>
      </a:lvl1pPr>
    </p:titleStyle>
    <p:bodyStyle>
      <a:lvl1pPr marL="228611" indent="-228611" algn="l" defTabSz="914446" rtl="0" eaLnBrk="1" latinLnBrk="0" hangingPunct="1">
        <a:lnSpc>
          <a:spcPct val="15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•"/>
        <a:defRPr sz="2400" kern="1200">
          <a:solidFill>
            <a:srgbClr val="274247"/>
          </a:solidFill>
          <a:latin typeface="+mn-lt"/>
          <a:ea typeface="+mn-ea"/>
          <a:cs typeface="+mn-cs"/>
        </a:defRPr>
      </a:lvl1pPr>
      <a:lvl2pPr marL="396079" indent="-144029" algn="l" defTabSz="914446" rtl="0" eaLnBrk="1" latinLnBrk="0" hangingPunct="1">
        <a:lnSpc>
          <a:spcPct val="150000"/>
        </a:lnSpc>
        <a:spcBef>
          <a:spcPts val="0"/>
        </a:spcBef>
        <a:spcAft>
          <a:spcPts val="600"/>
        </a:spcAft>
        <a:buSzPct val="100000"/>
        <a:buFont typeface="Arial" panose="020B0604020202020204" pitchFamily="34" charset="0"/>
        <a:buChar char="◦"/>
        <a:defRPr sz="1800" kern="1200">
          <a:solidFill>
            <a:srgbClr val="274247"/>
          </a:solidFill>
          <a:latin typeface="+mn-lt"/>
          <a:ea typeface="+mn-ea"/>
          <a:cs typeface="+mn-cs"/>
        </a:defRPr>
      </a:lvl2pPr>
      <a:lvl3pPr marL="522104" indent="-108022" algn="l" defTabSz="914446" rtl="0" eaLnBrk="1" latinLnBrk="0" hangingPunct="1">
        <a:lnSpc>
          <a:spcPct val="150000"/>
        </a:lnSpc>
        <a:spcBef>
          <a:spcPts val="300"/>
        </a:spcBef>
        <a:spcAft>
          <a:spcPts val="400"/>
        </a:spcAft>
        <a:buFont typeface="Open Sans" panose="020B0606030504020204" pitchFamily="34" charset="0"/>
        <a:buChar char="­"/>
        <a:defRPr sz="1400" kern="1200">
          <a:solidFill>
            <a:srgbClr val="274247"/>
          </a:solidFill>
          <a:latin typeface="+mn-lt"/>
          <a:ea typeface="+mn-ea"/>
          <a:cs typeface="+mn-cs"/>
        </a:defRPr>
      </a:lvl3pPr>
      <a:lvl4pPr marL="666133" indent="-99020" algn="l" defTabSz="914446" rtl="0" eaLnBrk="1" latinLnBrk="0" hangingPunct="1">
        <a:lnSpc>
          <a:spcPct val="150000"/>
        </a:lnSpc>
        <a:spcBef>
          <a:spcPts val="250"/>
        </a:spcBef>
        <a:buFont typeface="Open Sans" panose="020B0606030504020204" pitchFamily="34" charset="0"/>
        <a:buChar char="­"/>
        <a:defRPr sz="1050" kern="1200">
          <a:solidFill>
            <a:srgbClr val="274247"/>
          </a:solidFill>
          <a:latin typeface="+mn-lt"/>
          <a:ea typeface="+mn-ea"/>
          <a:cs typeface="+mn-cs"/>
        </a:defRPr>
      </a:lvl4pPr>
      <a:lvl5pPr marL="774155" indent="-90018" algn="l" defTabSz="914446" rtl="0" eaLnBrk="1" latinLnBrk="0" hangingPunct="1">
        <a:lnSpc>
          <a:spcPct val="150000"/>
        </a:lnSpc>
        <a:spcBef>
          <a:spcPts val="250"/>
        </a:spcBef>
        <a:buFont typeface="Open Sans" panose="020B0606030504020204" pitchFamily="34" charset="0"/>
        <a:buChar char="­"/>
        <a:defRPr sz="1000" kern="1200">
          <a:solidFill>
            <a:srgbClr val="274247"/>
          </a:solidFill>
          <a:latin typeface="+mn-lt"/>
          <a:ea typeface="+mn-ea"/>
          <a:cs typeface="+mn-cs"/>
        </a:defRPr>
      </a:lvl5pPr>
      <a:lvl6pPr marL="2514726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948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171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394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23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46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69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91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114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337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560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783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cran.r-project.org/web/packages/SmallCountRounding/vignettes/Introduction_to_SmallCountRounding.html" TargetMode="Externa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sb.no/omssb/kvalitet-i-offisiell-statistikk/metoder-i-offisiell-statistikk" TargetMode="Externa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0DADA9A-CC0A-6935-7872-30FDB0F6B1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2486" y="1733510"/>
            <a:ext cx="10487028" cy="2042832"/>
          </a:xfrm>
        </p:spPr>
        <p:txBody>
          <a:bodyPr>
            <a:normAutofit fontScale="90000"/>
          </a:bodyPr>
          <a:lstStyle/>
          <a:p>
            <a:br>
              <a:rPr lang="nb-NO" sz="2000"/>
            </a:br>
            <a:br>
              <a:rPr lang="en-GB"/>
            </a:br>
            <a:r>
              <a:rPr lang="nb-NO" sz="5400"/>
              <a:t>Beskyttelse av frekvenstabeller </a:t>
            </a:r>
            <a:br>
              <a:rPr lang="nb-NO" sz="4800"/>
            </a:br>
            <a:r>
              <a:rPr lang="nb-NO" sz="2800"/>
              <a:t>med </a:t>
            </a:r>
            <a:br>
              <a:rPr lang="nb-NO" sz="2800"/>
            </a:br>
            <a:r>
              <a:rPr lang="nb-NO" sz="2800" err="1"/>
              <a:t>SmallCountRounding</a:t>
            </a:r>
            <a:r>
              <a:rPr lang="nb-NO" sz="2800"/>
              <a:t>-pakken </a:t>
            </a:r>
            <a:br>
              <a:rPr lang="nb-NO" sz="4800"/>
            </a:br>
            <a:endParaRPr lang="nb-NO" sz="3600"/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363A9269-E7E9-2A05-82C0-6531D9D82E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00991" y="3645878"/>
            <a:ext cx="9390018" cy="708928"/>
          </a:xfrm>
        </p:spPr>
        <p:txBody>
          <a:bodyPr/>
          <a:lstStyle/>
          <a:p>
            <a:r>
              <a:rPr lang="nb-NO" sz="180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26. november </a:t>
            </a:r>
            <a:r>
              <a:rPr lang="nb-NO" sz="1600" cap="none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 2024</a:t>
            </a:r>
            <a:endParaRPr lang="en-GB"/>
          </a:p>
        </p:txBody>
      </p:sp>
      <p:pic>
        <p:nvPicPr>
          <p:cNvPr id="4" name="Bilde 3">
            <a:extLst>
              <a:ext uri="{FF2B5EF4-FFF2-40B4-BE49-F238E27FC236}">
                <a16:creationId xmlns:a16="http://schemas.microsoft.com/office/drawing/2014/main" id="{66AFE4E4-2E93-8071-2D69-8A5E69D84C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6802" y="4514669"/>
            <a:ext cx="5498396" cy="1743533"/>
          </a:xfrm>
          <a:prstGeom prst="rect">
            <a:avLst/>
          </a:prstGeom>
        </p:spPr>
      </p:pic>
      <p:sp>
        <p:nvSpPr>
          <p:cNvPr id="5" name="Tittel 1">
            <a:extLst>
              <a:ext uri="{FF2B5EF4-FFF2-40B4-BE49-F238E27FC236}">
                <a16:creationId xmlns:a16="http://schemas.microsoft.com/office/drawing/2014/main" id="{2896266F-6B29-2D94-8B09-3DEAA9342A0D}"/>
              </a:ext>
            </a:extLst>
          </p:cNvPr>
          <p:cNvSpPr txBox="1">
            <a:spLocks/>
          </p:cNvSpPr>
          <p:nvPr/>
        </p:nvSpPr>
        <p:spPr>
          <a:xfrm>
            <a:off x="852485" y="328504"/>
            <a:ext cx="10487028" cy="832340"/>
          </a:xfrm>
          <a:prstGeom prst="rect">
            <a:avLst/>
          </a:prstGeom>
          <a:ln>
            <a:noFill/>
          </a:ln>
        </p:spPr>
        <p:txBody>
          <a:bodyPr vert="horz" wrap="square" lIns="91440" tIns="0" rIns="91440" bIns="45720" rtlCol="0" anchor="b" anchorCtr="0">
            <a:normAutofit fontScale="90000" lnSpcReduction="10000"/>
          </a:bodyPr>
          <a:lstStyle>
            <a:lvl1pPr algn="ctr" defTabSz="914446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nb-NO" sz="6001" b="1" i="0" u="none" strike="noStrike" kern="1200" baseline="0" smtClean="0">
                <a:solidFill>
                  <a:srgbClr val="274247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+mj-cs"/>
              </a:defRPr>
            </a:lvl1pPr>
          </a:lstStyle>
          <a:p>
            <a:r>
              <a:rPr lang="en-US" sz="2000" err="1">
                <a:latin typeface="+mj-lt"/>
              </a:rPr>
              <a:t>Konfidensialitetskurs</a:t>
            </a:r>
            <a:r>
              <a:rPr lang="en-US" sz="2000">
                <a:latin typeface="+mj-lt"/>
              </a:rPr>
              <a:t>: </a:t>
            </a:r>
            <a:br>
              <a:rPr lang="en-US" sz="2000">
                <a:latin typeface="+mj-lt"/>
              </a:rPr>
            </a:br>
            <a:r>
              <a:rPr lang="en-US" sz="2000" err="1">
                <a:latin typeface="+mj-lt"/>
              </a:rPr>
              <a:t>Introduksjon</a:t>
            </a:r>
            <a:r>
              <a:rPr lang="en-US" sz="2000">
                <a:latin typeface="+mj-lt"/>
              </a:rPr>
              <a:t> </a:t>
            </a:r>
            <a:r>
              <a:rPr lang="en-US" sz="2000" err="1">
                <a:latin typeface="+mj-lt"/>
              </a:rPr>
              <a:t>til</a:t>
            </a:r>
            <a:r>
              <a:rPr lang="en-US" sz="2000">
                <a:latin typeface="+mj-lt"/>
              </a:rPr>
              <a:t> bruk av R-</a:t>
            </a:r>
            <a:r>
              <a:rPr lang="en-US" sz="2000" err="1">
                <a:latin typeface="+mj-lt"/>
              </a:rPr>
              <a:t>pakker</a:t>
            </a:r>
            <a:r>
              <a:rPr lang="en-US" sz="2000">
                <a:latin typeface="+mj-lt"/>
              </a:rPr>
              <a:t> </a:t>
            </a:r>
            <a:br>
              <a:rPr lang="en-US" sz="2000">
                <a:latin typeface="+mj-lt"/>
              </a:rPr>
            </a:br>
            <a:r>
              <a:rPr lang="en-US" sz="2000">
                <a:latin typeface="+mj-lt"/>
              </a:rPr>
              <a:t>for </a:t>
            </a:r>
            <a:r>
              <a:rPr lang="en-US" sz="2000" err="1">
                <a:latin typeface="+mj-lt"/>
              </a:rPr>
              <a:t>undertrykking</a:t>
            </a:r>
            <a:r>
              <a:rPr lang="en-US" sz="2000">
                <a:latin typeface="+mj-lt"/>
              </a:rPr>
              <a:t> (</a:t>
            </a:r>
            <a:r>
              <a:rPr lang="en-US" sz="2000" err="1">
                <a:latin typeface="+mj-lt"/>
              </a:rPr>
              <a:t>prikking</a:t>
            </a:r>
            <a:r>
              <a:rPr lang="en-US" sz="2000">
                <a:latin typeface="+mj-lt"/>
              </a:rPr>
              <a:t>) </a:t>
            </a:r>
            <a:r>
              <a:rPr lang="en-US" sz="2000" err="1">
                <a:latin typeface="+mj-lt"/>
              </a:rPr>
              <a:t>og</a:t>
            </a:r>
            <a:r>
              <a:rPr lang="en-US" sz="2000">
                <a:latin typeface="+mj-lt"/>
              </a:rPr>
              <a:t> </a:t>
            </a:r>
            <a:r>
              <a:rPr lang="en-US" sz="2000" err="1">
                <a:latin typeface="+mj-lt"/>
              </a:rPr>
              <a:t>avrunding</a:t>
            </a:r>
            <a:endParaRPr lang="en-US" sz="360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505163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88B4BA-C83A-11E7-8B4A-D904CD9009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tel 3">
            <a:extLst>
              <a:ext uri="{FF2B5EF4-FFF2-40B4-BE49-F238E27FC236}">
                <a16:creationId xmlns:a16="http://schemas.microsoft.com/office/drawing/2014/main" id="{FCDA2299-F2D0-053D-3310-13E699FF77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nb-NO"/>
              <a:t>Funksjonen </a:t>
            </a:r>
            <a:br>
              <a:rPr lang="nb-NO"/>
            </a:br>
            <a:r>
              <a:rPr lang="nb-NO" err="1">
                <a:latin typeface="Lucida Console" panose="020B0609040504020204" pitchFamily="49" charset="0"/>
              </a:rPr>
              <a:t>PLSrounding</a:t>
            </a:r>
            <a:r>
              <a:rPr lang="nb-NO">
                <a:latin typeface="Lucida Console" panose="020B0609040504020204" pitchFamily="49" charset="0"/>
              </a:rPr>
              <a:t> </a:t>
            </a:r>
            <a:br>
              <a:rPr lang="nb-NO">
                <a:latin typeface="Lucida Console" panose="020B0609040504020204" pitchFamily="49" charset="0"/>
              </a:rPr>
            </a:br>
            <a:r>
              <a:rPr lang="nb-NO"/>
              <a:t>i R-pakken</a:t>
            </a:r>
            <a:br>
              <a:rPr lang="nb-NO"/>
            </a:br>
            <a:r>
              <a:rPr lang="nb-NO" err="1">
                <a:latin typeface="Lucida Console" panose="020B0609040504020204" pitchFamily="49" charset="0"/>
              </a:rPr>
              <a:t>SmallCountRounding</a:t>
            </a:r>
            <a:endParaRPr lang="nb-NO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41408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4C3E16-DF19-63D4-FA4D-D6CA984AAA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>
            <a:extLst>
              <a:ext uri="{FF2B5EF4-FFF2-40B4-BE49-F238E27FC236}">
                <a16:creationId xmlns:a16="http://schemas.microsoft.com/office/drawing/2014/main" id="{0647BD3A-87C5-DE69-5DC3-CA8A9199D917}"/>
              </a:ext>
            </a:extLst>
          </p:cNvPr>
          <p:cNvSpPr/>
          <p:nvPr/>
        </p:nvSpPr>
        <p:spPr>
          <a:xfrm>
            <a:off x="438539" y="216579"/>
            <a:ext cx="11672596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b-NO" sz="1400" b="1">
                <a:latin typeface="Courier New" panose="02070309020205020404" pitchFamily="49" charset="0"/>
                <a:cs typeface="Courier New" panose="02070309020205020404" pitchFamily="49" charset="0"/>
              </a:rPr>
              <a:t>z &lt;- </a:t>
            </a:r>
            <a:r>
              <a:rPr lang="nb-NO" sz="1400" b="1" err="1">
                <a:latin typeface="Courier New" panose="02070309020205020404" pitchFamily="49" charset="0"/>
                <a:cs typeface="Courier New" panose="02070309020205020404" pitchFamily="49" charset="0"/>
              </a:rPr>
              <a:t>data.frame</a:t>
            </a:r>
            <a:r>
              <a:rPr lang="nb-NO" sz="1400" b="1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b-NO" sz="1400" b="1" err="1">
                <a:latin typeface="Courier New" panose="02070309020205020404" pitchFamily="49" charset="0"/>
                <a:cs typeface="Courier New" panose="02070309020205020404" pitchFamily="49" charset="0"/>
              </a:rPr>
              <a:t>rows</a:t>
            </a:r>
            <a:r>
              <a:rPr lang="nb-NO" sz="1400" b="1">
                <a:latin typeface="Courier New" panose="02070309020205020404" pitchFamily="49" charset="0"/>
                <a:cs typeface="Courier New" panose="02070309020205020404" pitchFamily="49" charset="0"/>
              </a:rPr>
              <a:t> = c("row1", "row2", "row3", "row1", "row2", "row3", </a:t>
            </a:r>
          </a:p>
          <a:p>
            <a:r>
              <a:rPr lang="nb-NO" sz="1400" b="1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"row1", "row2", "row3", "row1", "row2", "row3", </a:t>
            </a:r>
          </a:p>
          <a:p>
            <a:r>
              <a:rPr lang="nb-NO" sz="1400" b="1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"row1", "row2", "row3"), </a:t>
            </a:r>
          </a:p>
          <a:p>
            <a:r>
              <a:rPr lang="nb-NO" sz="1400" b="1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nb-NO" sz="1400" b="1" err="1">
                <a:latin typeface="Courier New" panose="02070309020205020404" pitchFamily="49" charset="0"/>
                <a:cs typeface="Courier New" panose="02070309020205020404" pitchFamily="49" charset="0"/>
              </a:rPr>
              <a:t>cols</a:t>
            </a:r>
            <a:r>
              <a:rPr lang="nb-NO" sz="1400" b="1">
                <a:latin typeface="Courier New" panose="02070309020205020404" pitchFamily="49" charset="0"/>
                <a:cs typeface="Courier New" panose="02070309020205020404" pitchFamily="49" charset="0"/>
              </a:rPr>
              <a:t> = c("col1", "col1", "col1", "col2", "col2", "col2", </a:t>
            </a:r>
          </a:p>
          <a:p>
            <a:r>
              <a:rPr lang="nb-NO" sz="1400" b="1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"col3", "col3", "col3", "col4", "col4", "col4", </a:t>
            </a:r>
          </a:p>
          <a:p>
            <a:r>
              <a:rPr lang="nb-NO" sz="1400" b="1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"col5", "col5", "col5"), </a:t>
            </a:r>
          </a:p>
          <a:p>
            <a:r>
              <a:rPr lang="nb-NO" sz="1400" b="1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nb-NO" sz="1400" b="1" err="1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b-NO" sz="1400" b="1">
                <a:latin typeface="Courier New" panose="02070309020205020404" pitchFamily="49" charset="0"/>
                <a:cs typeface="Courier New" panose="02070309020205020404" pitchFamily="49" charset="0"/>
              </a:rPr>
              <a:t> = c(6, 1, 0, 0, 2, 1, 1, 3, 1, 3, 1, 0, 4, 2, 2)) </a:t>
            </a:r>
          </a:p>
          <a:p>
            <a:endParaRPr lang="nb-NO" sz="1400" b="1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b-NO" sz="14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z</a:t>
            </a:r>
          </a:p>
          <a:p>
            <a:r>
              <a:rPr lang="nb-NO" sz="1400" b="1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nb-NO" sz="1400" b="1" err="1">
                <a:latin typeface="Courier New" panose="02070309020205020404" pitchFamily="49" charset="0"/>
                <a:cs typeface="Courier New" panose="02070309020205020404" pitchFamily="49" charset="0"/>
              </a:rPr>
              <a:t>rows</a:t>
            </a:r>
            <a:r>
              <a:rPr lang="nb-NO" sz="14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b-NO" sz="1400" b="1" err="1">
                <a:latin typeface="Courier New" panose="02070309020205020404" pitchFamily="49" charset="0"/>
                <a:cs typeface="Courier New" panose="02070309020205020404" pitchFamily="49" charset="0"/>
              </a:rPr>
              <a:t>cols</a:t>
            </a:r>
            <a:r>
              <a:rPr lang="nb-NO" sz="14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b-NO" sz="1400" b="1" err="1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endParaRPr lang="nb-NO" sz="14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b-NO" sz="1400" b="1">
                <a:latin typeface="Courier New" panose="02070309020205020404" pitchFamily="49" charset="0"/>
                <a:cs typeface="Courier New" panose="02070309020205020404" pitchFamily="49" charset="0"/>
              </a:rPr>
              <a:t>1  row1 col1    6</a:t>
            </a:r>
          </a:p>
          <a:p>
            <a:r>
              <a:rPr lang="nb-NO" sz="1400" b="1">
                <a:latin typeface="Courier New" panose="02070309020205020404" pitchFamily="49" charset="0"/>
                <a:cs typeface="Courier New" panose="02070309020205020404" pitchFamily="49" charset="0"/>
              </a:rPr>
              <a:t>2  row2 col1    1</a:t>
            </a:r>
          </a:p>
          <a:p>
            <a:r>
              <a:rPr lang="nb-NO" sz="1400" b="1">
                <a:latin typeface="Courier New" panose="02070309020205020404" pitchFamily="49" charset="0"/>
                <a:cs typeface="Courier New" panose="02070309020205020404" pitchFamily="49" charset="0"/>
              </a:rPr>
              <a:t>3  row3 col1    0</a:t>
            </a:r>
          </a:p>
          <a:p>
            <a:r>
              <a:rPr lang="nb-NO" sz="1400" b="1">
                <a:latin typeface="Courier New" panose="02070309020205020404" pitchFamily="49" charset="0"/>
                <a:cs typeface="Courier New" panose="02070309020205020404" pitchFamily="49" charset="0"/>
              </a:rPr>
              <a:t>4  row1 col2    0</a:t>
            </a:r>
          </a:p>
          <a:p>
            <a:r>
              <a:rPr lang="nb-NO" sz="1400" b="1">
                <a:latin typeface="Courier New" panose="02070309020205020404" pitchFamily="49" charset="0"/>
                <a:cs typeface="Courier New" panose="02070309020205020404" pitchFamily="49" charset="0"/>
              </a:rPr>
              <a:t>5  row2 col2    2</a:t>
            </a:r>
          </a:p>
          <a:p>
            <a:r>
              <a:rPr lang="nb-NO" sz="1400" b="1">
                <a:latin typeface="Courier New" panose="02070309020205020404" pitchFamily="49" charset="0"/>
                <a:cs typeface="Courier New" panose="02070309020205020404" pitchFamily="49" charset="0"/>
              </a:rPr>
              <a:t>6  row3 col2    1</a:t>
            </a:r>
          </a:p>
          <a:p>
            <a:r>
              <a:rPr lang="nb-NO" sz="1400" b="1">
                <a:latin typeface="Courier New" panose="02070309020205020404" pitchFamily="49" charset="0"/>
                <a:cs typeface="Courier New" panose="02070309020205020404" pitchFamily="49" charset="0"/>
              </a:rPr>
              <a:t>7  row1 col3    1</a:t>
            </a:r>
          </a:p>
          <a:p>
            <a:r>
              <a:rPr lang="nb-NO" sz="1400" b="1">
                <a:latin typeface="Courier New" panose="02070309020205020404" pitchFamily="49" charset="0"/>
                <a:cs typeface="Courier New" panose="02070309020205020404" pitchFamily="49" charset="0"/>
              </a:rPr>
              <a:t>8  row2 col3    3</a:t>
            </a:r>
          </a:p>
          <a:p>
            <a:r>
              <a:rPr lang="nb-NO" sz="1400" b="1">
                <a:latin typeface="Courier New" panose="02070309020205020404" pitchFamily="49" charset="0"/>
                <a:cs typeface="Courier New" panose="02070309020205020404" pitchFamily="49" charset="0"/>
              </a:rPr>
              <a:t>9  row3 col3    1</a:t>
            </a:r>
          </a:p>
          <a:p>
            <a:r>
              <a:rPr lang="nb-NO" sz="1400" b="1">
                <a:latin typeface="Courier New" panose="02070309020205020404" pitchFamily="49" charset="0"/>
                <a:cs typeface="Courier New" panose="02070309020205020404" pitchFamily="49" charset="0"/>
              </a:rPr>
              <a:t>10 row1 col4    3</a:t>
            </a:r>
          </a:p>
          <a:p>
            <a:r>
              <a:rPr lang="nb-NO" sz="1400" b="1">
                <a:latin typeface="Courier New" panose="02070309020205020404" pitchFamily="49" charset="0"/>
                <a:cs typeface="Courier New" panose="02070309020205020404" pitchFamily="49" charset="0"/>
              </a:rPr>
              <a:t>11 row2 col4    1</a:t>
            </a:r>
          </a:p>
          <a:p>
            <a:r>
              <a:rPr lang="nb-NO" sz="1400" b="1">
                <a:latin typeface="Courier New" panose="02070309020205020404" pitchFamily="49" charset="0"/>
                <a:cs typeface="Courier New" panose="02070309020205020404" pitchFamily="49" charset="0"/>
              </a:rPr>
              <a:t>12 row3 col4    0</a:t>
            </a:r>
          </a:p>
          <a:p>
            <a:r>
              <a:rPr lang="nb-NO" sz="1400" b="1">
                <a:latin typeface="Courier New" panose="02070309020205020404" pitchFamily="49" charset="0"/>
                <a:cs typeface="Courier New" panose="02070309020205020404" pitchFamily="49" charset="0"/>
              </a:rPr>
              <a:t>13 row1 col5    4</a:t>
            </a:r>
          </a:p>
          <a:p>
            <a:r>
              <a:rPr lang="nb-NO" sz="1400" b="1">
                <a:latin typeface="Courier New" panose="02070309020205020404" pitchFamily="49" charset="0"/>
                <a:cs typeface="Courier New" panose="02070309020205020404" pitchFamily="49" charset="0"/>
              </a:rPr>
              <a:t>14 row2 col5    2</a:t>
            </a:r>
          </a:p>
          <a:p>
            <a:r>
              <a:rPr lang="nb-NO" sz="1400" b="1">
                <a:latin typeface="Courier New" panose="02070309020205020404" pitchFamily="49" charset="0"/>
                <a:cs typeface="Courier New" panose="02070309020205020404" pitchFamily="49" charset="0"/>
              </a:rPr>
              <a:t>15 row3 col5    2</a:t>
            </a:r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23341774-04FF-EB1B-2B75-0E222CE61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1268" y="4222223"/>
            <a:ext cx="6833117" cy="818170"/>
          </a:xfrm>
        </p:spPr>
        <p:txBody>
          <a:bodyPr>
            <a:normAutofit/>
          </a:bodyPr>
          <a:lstStyle/>
          <a:p>
            <a:r>
              <a:rPr lang="nb-NO"/>
              <a:t> Eksempeldata i R  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4A51774B-8950-AB3A-38E3-1D3AFA8EFA55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655070" y="5040393"/>
            <a:ext cx="7047426" cy="1021964"/>
          </a:xfrm>
        </p:spPr>
        <p:txBody>
          <a:bodyPr/>
          <a:lstStyle/>
          <a:p>
            <a:pPr>
              <a:lnSpc>
                <a:spcPct val="100000"/>
              </a:lnSpc>
            </a:pPr>
            <a:endParaRPr lang="nb-NO"/>
          </a:p>
        </p:txBody>
      </p:sp>
      <p:pic>
        <p:nvPicPr>
          <p:cNvPr id="6" name="Bilde 5">
            <a:extLst>
              <a:ext uri="{FF2B5EF4-FFF2-40B4-BE49-F238E27FC236}">
                <a16:creationId xmlns:a16="http://schemas.microsoft.com/office/drawing/2014/main" id="{9B822D05-AD53-135C-F720-8DA862A4BF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1268" y="2211544"/>
            <a:ext cx="5189463" cy="1479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0992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>
            <a:extLst>
              <a:ext uri="{FF2B5EF4-FFF2-40B4-BE49-F238E27FC236}">
                <a16:creationId xmlns:a16="http://schemas.microsoft.com/office/drawing/2014/main" id="{A4D0ACEC-CEED-490B-8582-C0BC8593EA0D}"/>
              </a:ext>
            </a:extLst>
          </p:cNvPr>
          <p:cNvSpPr/>
          <p:nvPr/>
        </p:nvSpPr>
        <p:spPr>
          <a:xfrm>
            <a:off x="438539" y="216579"/>
            <a:ext cx="11672596" cy="60324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b-NO" sz="10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nb-NO" sz="10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</a:t>
            </a:r>
          </a:p>
          <a:p>
            <a:r>
              <a:rPr lang="nb-NO" sz="10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nb-NO" sz="10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nb-NO" sz="10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nb-NO" sz="14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nb-NO" sz="1400" b="1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PLSroundingPublish</a:t>
            </a:r>
            <a:r>
              <a:rPr lang="nb-NO" sz="14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(z, </a:t>
            </a:r>
            <a:r>
              <a:rPr lang="nb-NO" sz="1400" b="1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freqVar</a:t>
            </a:r>
            <a:r>
              <a:rPr lang="nb-NO" sz="14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nb-NO" sz="1400" b="1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b-NO" sz="14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lang="nb-NO" sz="1400" b="1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dimVar</a:t>
            </a:r>
            <a:r>
              <a:rPr lang="nb-NO" sz="14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c("</a:t>
            </a:r>
            <a:r>
              <a:rPr lang="nb-NO" sz="1400" b="1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rows</a:t>
            </a:r>
            <a:r>
              <a:rPr lang="nb-NO" sz="14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"</a:t>
            </a:r>
            <a:r>
              <a:rPr lang="nb-NO" sz="1400" b="1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cols</a:t>
            </a:r>
            <a:r>
              <a:rPr lang="nb-NO" sz="14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"), </a:t>
            </a:r>
            <a:r>
              <a:rPr lang="nb-NO" sz="1400" b="1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roundBase</a:t>
            </a:r>
            <a:r>
              <a:rPr lang="nb-NO" sz="14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5, </a:t>
            </a:r>
            <a:r>
              <a:rPr lang="nb-NO" sz="1400" b="1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rndSeed</a:t>
            </a:r>
            <a:r>
              <a:rPr lang="nb-NO" sz="14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12345)</a:t>
            </a:r>
          </a:p>
          <a:p>
            <a:endParaRPr lang="nb-NO" sz="10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b-NO" sz="1200" b="1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nb-NO" sz="1200" b="1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b-NO" sz="1200" b="1" err="1">
                <a:latin typeface="Courier New" panose="02070309020205020404" pitchFamily="49" charset="0"/>
                <a:cs typeface="Courier New" panose="02070309020205020404" pitchFamily="49" charset="0"/>
              </a:rPr>
              <a:t>rows</a:t>
            </a:r>
            <a:r>
              <a:rPr lang="nb-NO" sz="1200" b="1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b-NO" sz="1200" b="1" err="1">
                <a:latin typeface="Courier New" panose="02070309020205020404" pitchFamily="49" charset="0"/>
                <a:cs typeface="Courier New" panose="02070309020205020404" pitchFamily="49" charset="0"/>
              </a:rPr>
              <a:t>cols</a:t>
            </a:r>
            <a:r>
              <a:rPr lang="nb-NO" sz="1200" b="1">
                <a:latin typeface="Courier New" panose="02070309020205020404" pitchFamily="49" charset="0"/>
                <a:cs typeface="Courier New" panose="02070309020205020404" pitchFamily="49" charset="0"/>
              </a:rPr>
              <a:t> original </a:t>
            </a:r>
            <a:r>
              <a:rPr lang="nb-NO" sz="1200" b="1" err="1">
                <a:latin typeface="Courier New" panose="02070309020205020404" pitchFamily="49" charset="0"/>
                <a:cs typeface="Courier New" panose="02070309020205020404" pitchFamily="49" charset="0"/>
              </a:rPr>
              <a:t>rounded</a:t>
            </a:r>
            <a:r>
              <a:rPr lang="nb-NO" sz="12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b-NO" sz="1200" b="1" err="1">
                <a:latin typeface="Courier New" panose="02070309020205020404" pitchFamily="49" charset="0"/>
                <a:cs typeface="Courier New" panose="02070309020205020404" pitchFamily="49" charset="0"/>
              </a:rPr>
              <a:t>difference</a:t>
            </a:r>
            <a:endParaRPr lang="nb-NO" sz="12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b-NO" sz="1200" b="1">
                <a:latin typeface="Courier New" panose="02070309020205020404" pitchFamily="49" charset="0"/>
                <a:cs typeface="Courier New" panose="02070309020205020404" pitchFamily="49" charset="0"/>
              </a:rPr>
              <a:t>1  Total </a:t>
            </a:r>
            <a:r>
              <a:rPr lang="nb-NO" sz="1200" b="1" err="1">
                <a:latin typeface="Courier New" panose="02070309020205020404" pitchFamily="49" charset="0"/>
                <a:cs typeface="Courier New" panose="02070309020205020404" pitchFamily="49" charset="0"/>
              </a:rPr>
              <a:t>Total</a:t>
            </a:r>
            <a:r>
              <a:rPr lang="nb-NO" sz="1200" b="1">
                <a:latin typeface="Courier New" panose="02070309020205020404" pitchFamily="49" charset="0"/>
                <a:cs typeface="Courier New" panose="02070309020205020404" pitchFamily="49" charset="0"/>
              </a:rPr>
              <a:t>       27      26         -1</a:t>
            </a:r>
          </a:p>
          <a:p>
            <a:r>
              <a:rPr lang="nb-NO" sz="1200" b="1">
                <a:latin typeface="Courier New" panose="02070309020205020404" pitchFamily="49" charset="0"/>
                <a:cs typeface="Courier New" panose="02070309020205020404" pitchFamily="49" charset="0"/>
              </a:rPr>
              <a:t>2  Total  col1        7       6         -1</a:t>
            </a:r>
          </a:p>
          <a:p>
            <a:r>
              <a:rPr lang="nb-NO" sz="1200" b="1">
                <a:latin typeface="Courier New" panose="02070309020205020404" pitchFamily="49" charset="0"/>
                <a:cs typeface="Courier New" panose="02070309020205020404" pitchFamily="49" charset="0"/>
              </a:rPr>
              <a:t>3  Total  col2        3       0         -3</a:t>
            </a:r>
          </a:p>
          <a:p>
            <a:r>
              <a:rPr lang="nb-NO" sz="1200" b="1">
                <a:latin typeface="Courier New" panose="02070309020205020404" pitchFamily="49" charset="0"/>
                <a:cs typeface="Courier New" panose="02070309020205020404" pitchFamily="49" charset="0"/>
              </a:rPr>
              <a:t>4  Total  col3        5       5          0</a:t>
            </a:r>
          </a:p>
          <a:p>
            <a:r>
              <a:rPr lang="nb-NO" sz="1200" b="1">
                <a:latin typeface="Courier New" panose="02070309020205020404" pitchFamily="49" charset="0"/>
                <a:cs typeface="Courier New" panose="02070309020205020404" pitchFamily="49" charset="0"/>
              </a:rPr>
              <a:t>5  Total  col4        4       5          1</a:t>
            </a:r>
          </a:p>
          <a:p>
            <a:r>
              <a:rPr lang="nb-NO" sz="1200" b="1">
                <a:latin typeface="Courier New" panose="02070309020205020404" pitchFamily="49" charset="0"/>
                <a:cs typeface="Courier New" panose="02070309020205020404" pitchFamily="49" charset="0"/>
              </a:rPr>
              <a:t>6  Total  col5        8      10          2</a:t>
            </a:r>
          </a:p>
          <a:p>
            <a:r>
              <a:rPr lang="nb-NO" sz="1200" b="1">
                <a:latin typeface="Courier New" panose="02070309020205020404" pitchFamily="49" charset="0"/>
                <a:cs typeface="Courier New" panose="02070309020205020404" pitchFamily="49" charset="0"/>
              </a:rPr>
              <a:t>7   row1 Total       14      16          2</a:t>
            </a:r>
          </a:p>
          <a:p>
            <a:r>
              <a:rPr lang="nb-NO" sz="1200" b="1">
                <a:latin typeface="Courier New" panose="02070309020205020404" pitchFamily="49" charset="0"/>
                <a:cs typeface="Courier New" panose="02070309020205020404" pitchFamily="49" charset="0"/>
              </a:rPr>
              <a:t>8   row1  col1        6       6          0</a:t>
            </a:r>
          </a:p>
          <a:p>
            <a:r>
              <a:rPr lang="nb-NO" sz="1200" b="1">
                <a:latin typeface="Courier New" panose="02070309020205020404" pitchFamily="49" charset="0"/>
                <a:cs typeface="Courier New" panose="02070309020205020404" pitchFamily="49" charset="0"/>
              </a:rPr>
              <a:t>9   row1  col2        0       0          0</a:t>
            </a:r>
          </a:p>
          <a:p>
            <a:r>
              <a:rPr lang="nb-NO" sz="1200" b="1">
                <a:latin typeface="Courier New" panose="02070309020205020404" pitchFamily="49" charset="0"/>
                <a:cs typeface="Courier New" panose="02070309020205020404" pitchFamily="49" charset="0"/>
              </a:rPr>
              <a:t>10  row1  col3        1       0         -1</a:t>
            </a:r>
          </a:p>
          <a:p>
            <a:r>
              <a:rPr lang="nb-NO" sz="1200" b="1">
                <a:latin typeface="Courier New" panose="02070309020205020404" pitchFamily="49" charset="0"/>
                <a:cs typeface="Courier New" panose="02070309020205020404" pitchFamily="49" charset="0"/>
              </a:rPr>
              <a:t>11  row1  col4        3       5          2</a:t>
            </a:r>
          </a:p>
          <a:p>
            <a:r>
              <a:rPr lang="nb-NO" sz="1200" b="1">
                <a:latin typeface="Courier New" panose="02070309020205020404" pitchFamily="49" charset="0"/>
                <a:cs typeface="Courier New" panose="02070309020205020404" pitchFamily="49" charset="0"/>
              </a:rPr>
              <a:t>12  row1  col5        4       5          1</a:t>
            </a:r>
          </a:p>
          <a:p>
            <a:r>
              <a:rPr lang="nb-NO" sz="1200" b="1">
                <a:latin typeface="Courier New" panose="02070309020205020404" pitchFamily="49" charset="0"/>
                <a:cs typeface="Courier New" panose="02070309020205020404" pitchFamily="49" charset="0"/>
              </a:rPr>
              <a:t>13  row2 Total        9      10          1</a:t>
            </a:r>
          </a:p>
          <a:p>
            <a:r>
              <a:rPr lang="nb-NO" sz="1200" b="1">
                <a:latin typeface="Courier New" panose="02070309020205020404" pitchFamily="49" charset="0"/>
                <a:cs typeface="Courier New" panose="02070309020205020404" pitchFamily="49" charset="0"/>
              </a:rPr>
              <a:t>14  row2  col1        1       0         -1</a:t>
            </a:r>
          </a:p>
          <a:p>
            <a:r>
              <a:rPr lang="nb-NO" sz="1200" b="1">
                <a:latin typeface="Courier New" panose="02070309020205020404" pitchFamily="49" charset="0"/>
                <a:cs typeface="Courier New" panose="02070309020205020404" pitchFamily="49" charset="0"/>
              </a:rPr>
              <a:t>15  row2  col2        2       0         -2</a:t>
            </a:r>
          </a:p>
          <a:p>
            <a:r>
              <a:rPr lang="nb-NO" sz="1200" b="1">
                <a:latin typeface="Courier New" panose="02070309020205020404" pitchFamily="49" charset="0"/>
                <a:cs typeface="Courier New" panose="02070309020205020404" pitchFamily="49" charset="0"/>
              </a:rPr>
              <a:t>16  row2  col3        3       5          2</a:t>
            </a:r>
          </a:p>
          <a:p>
            <a:r>
              <a:rPr lang="nb-NO" sz="1200" b="1">
                <a:latin typeface="Courier New" panose="02070309020205020404" pitchFamily="49" charset="0"/>
                <a:cs typeface="Courier New" panose="02070309020205020404" pitchFamily="49" charset="0"/>
              </a:rPr>
              <a:t>17  row2  col4        1       0         -1</a:t>
            </a:r>
          </a:p>
          <a:p>
            <a:r>
              <a:rPr lang="nb-NO" sz="1200" b="1">
                <a:latin typeface="Courier New" panose="02070309020205020404" pitchFamily="49" charset="0"/>
                <a:cs typeface="Courier New" panose="02070309020205020404" pitchFamily="49" charset="0"/>
              </a:rPr>
              <a:t>18  row2  col5        2       5          3</a:t>
            </a:r>
          </a:p>
          <a:p>
            <a:r>
              <a:rPr lang="nb-NO" sz="1200" b="1">
                <a:latin typeface="Courier New" panose="02070309020205020404" pitchFamily="49" charset="0"/>
                <a:cs typeface="Courier New" panose="02070309020205020404" pitchFamily="49" charset="0"/>
              </a:rPr>
              <a:t>19  row3 Total        4       0         -4</a:t>
            </a:r>
          </a:p>
          <a:p>
            <a:r>
              <a:rPr lang="nb-NO" sz="1200" b="1">
                <a:latin typeface="Courier New" panose="02070309020205020404" pitchFamily="49" charset="0"/>
                <a:cs typeface="Courier New" panose="02070309020205020404" pitchFamily="49" charset="0"/>
              </a:rPr>
              <a:t>20  row3  col1        0       0          0</a:t>
            </a:r>
          </a:p>
          <a:p>
            <a:r>
              <a:rPr lang="nb-NO" sz="1200" b="1">
                <a:latin typeface="Courier New" panose="02070309020205020404" pitchFamily="49" charset="0"/>
                <a:cs typeface="Courier New" panose="02070309020205020404" pitchFamily="49" charset="0"/>
              </a:rPr>
              <a:t>21  row3  col2        1       0         -1</a:t>
            </a:r>
          </a:p>
          <a:p>
            <a:r>
              <a:rPr lang="nb-NO" sz="1200" b="1">
                <a:latin typeface="Courier New" panose="02070309020205020404" pitchFamily="49" charset="0"/>
                <a:cs typeface="Courier New" panose="02070309020205020404" pitchFamily="49" charset="0"/>
              </a:rPr>
              <a:t>22  row3  col3        1       0         -1</a:t>
            </a:r>
          </a:p>
          <a:p>
            <a:r>
              <a:rPr lang="nb-NO" sz="1200" b="1">
                <a:latin typeface="Courier New" panose="02070309020205020404" pitchFamily="49" charset="0"/>
                <a:cs typeface="Courier New" panose="02070309020205020404" pitchFamily="49" charset="0"/>
              </a:rPr>
              <a:t>23  row3  col4        0       0          0</a:t>
            </a:r>
          </a:p>
          <a:p>
            <a:r>
              <a:rPr lang="nb-NO" sz="1200" b="1">
                <a:latin typeface="Courier New" panose="02070309020205020404" pitchFamily="49" charset="0"/>
                <a:cs typeface="Courier New" panose="02070309020205020404" pitchFamily="49" charset="0"/>
              </a:rPr>
              <a:t>24  row3  col5        2       0         -2</a:t>
            </a:r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4DE53D8B-421E-480B-B200-3F4807230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0344" y="4408865"/>
            <a:ext cx="6833117" cy="818170"/>
          </a:xfrm>
        </p:spPr>
        <p:txBody>
          <a:bodyPr>
            <a:normAutofit/>
          </a:bodyPr>
          <a:lstStyle/>
          <a:p>
            <a:r>
              <a:rPr lang="nb-NO"/>
              <a:t> Alle celler skal publiseres  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01BBE8D7-1C5A-4056-9709-819D0B451F2F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5063709" y="5125453"/>
            <a:ext cx="7047426" cy="102196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nb-NO"/>
              <a:t>Siden </a:t>
            </a:r>
            <a:r>
              <a:rPr lang="nb-NO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dimVar</a:t>
            </a:r>
            <a:r>
              <a:rPr lang="nb-NO"/>
              <a:t> brukes </a:t>
            </a:r>
          </a:p>
          <a:p>
            <a:pPr>
              <a:lnSpc>
                <a:spcPct val="100000"/>
              </a:lnSpc>
            </a:pPr>
            <a:r>
              <a:rPr lang="nb-NO"/>
              <a:t>Alle små indre celler blir uansett avrundet</a:t>
            </a:r>
          </a:p>
        </p:txBody>
      </p:sp>
      <p:pic>
        <p:nvPicPr>
          <p:cNvPr id="9" name="Bilde 8">
            <a:extLst>
              <a:ext uri="{FF2B5EF4-FFF2-40B4-BE49-F238E27FC236}">
                <a16:creationId xmlns:a16="http://schemas.microsoft.com/office/drawing/2014/main" id="{04EABDAF-DC55-10EF-74BD-1973474411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9924" y="2826118"/>
            <a:ext cx="5100834" cy="1673876"/>
          </a:xfrm>
          <a:prstGeom prst="rect">
            <a:avLst/>
          </a:prstGeom>
        </p:spPr>
      </p:pic>
      <p:cxnSp>
        <p:nvCxnSpPr>
          <p:cNvPr id="7" name="Rett linje 6">
            <a:extLst>
              <a:ext uri="{FF2B5EF4-FFF2-40B4-BE49-F238E27FC236}">
                <a16:creationId xmlns:a16="http://schemas.microsoft.com/office/drawing/2014/main" id="{03E54BC8-C1A7-A2D5-F38A-560243D2E498}"/>
              </a:ext>
            </a:extLst>
          </p:cNvPr>
          <p:cNvCxnSpPr/>
          <p:nvPr/>
        </p:nvCxnSpPr>
        <p:spPr>
          <a:xfrm>
            <a:off x="9896475" y="847725"/>
            <a:ext cx="1047750" cy="542925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Rett linje 7">
            <a:extLst>
              <a:ext uri="{FF2B5EF4-FFF2-40B4-BE49-F238E27FC236}">
                <a16:creationId xmlns:a16="http://schemas.microsoft.com/office/drawing/2014/main" id="{5BE7943C-2140-BC05-27E2-01899B7AD81D}"/>
              </a:ext>
            </a:extLst>
          </p:cNvPr>
          <p:cNvCxnSpPr>
            <a:cxnSpLocks/>
          </p:cNvCxnSpPr>
          <p:nvPr/>
        </p:nvCxnSpPr>
        <p:spPr>
          <a:xfrm flipV="1">
            <a:off x="10010775" y="942975"/>
            <a:ext cx="933450" cy="42401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9430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8D560E-0E7C-D016-8969-26009FC7B8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ilde 7">
            <a:extLst>
              <a:ext uri="{FF2B5EF4-FFF2-40B4-BE49-F238E27FC236}">
                <a16:creationId xmlns:a16="http://schemas.microsoft.com/office/drawing/2014/main" id="{76572F68-803E-ED0C-BE46-AF835E891D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4624" y="2832001"/>
            <a:ext cx="5060633" cy="1576864"/>
          </a:xfrm>
          <a:prstGeom prst="rect">
            <a:avLst/>
          </a:prstGeom>
        </p:spPr>
      </p:pic>
      <p:sp>
        <p:nvSpPr>
          <p:cNvPr id="4" name="Rektangel 3">
            <a:extLst>
              <a:ext uri="{FF2B5EF4-FFF2-40B4-BE49-F238E27FC236}">
                <a16:creationId xmlns:a16="http://schemas.microsoft.com/office/drawing/2014/main" id="{FCA92439-3CD6-2ADE-1DD8-78BDA4B8B20F}"/>
              </a:ext>
            </a:extLst>
          </p:cNvPr>
          <p:cNvSpPr/>
          <p:nvPr/>
        </p:nvSpPr>
        <p:spPr>
          <a:xfrm>
            <a:off x="438539" y="216579"/>
            <a:ext cx="11672596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b-NO" sz="14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nb-NO" sz="1400" b="1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PLSroundingPublish</a:t>
            </a:r>
            <a:r>
              <a:rPr lang="nb-NO" sz="14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(z, </a:t>
            </a:r>
            <a:r>
              <a:rPr lang="nb-NO" sz="1400" b="1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freqVar</a:t>
            </a:r>
            <a:r>
              <a:rPr lang="nb-NO" sz="14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nb-NO" sz="1400" b="1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b-NO" sz="14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lang="nb-NO" sz="1400" b="1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formula</a:t>
            </a:r>
            <a:r>
              <a:rPr lang="nb-NO" sz="14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~</a:t>
            </a:r>
            <a:r>
              <a:rPr lang="nb-NO" sz="1400" b="1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rows</a:t>
            </a:r>
            <a:r>
              <a:rPr lang="nb-NO" sz="14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nb-NO" sz="1400" b="1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cols</a:t>
            </a:r>
            <a:r>
              <a:rPr lang="nb-NO" sz="14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b-NO" sz="1400" b="1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roundBase</a:t>
            </a:r>
            <a:r>
              <a:rPr lang="nb-NO" sz="14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5)</a:t>
            </a:r>
          </a:p>
          <a:p>
            <a:endParaRPr lang="nb-NO" sz="14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b-NO" sz="1400" b="1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nb-NO" sz="1400" b="1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nb-NO" sz="1400" b="1" err="1">
                <a:latin typeface="Courier New" panose="02070309020205020404" pitchFamily="49" charset="0"/>
                <a:cs typeface="Courier New" panose="02070309020205020404" pitchFamily="49" charset="0"/>
              </a:rPr>
              <a:t>rows</a:t>
            </a:r>
            <a:r>
              <a:rPr lang="nb-NO" sz="1400" b="1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b-NO" sz="1400" b="1" err="1">
                <a:latin typeface="Courier New" panose="02070309020205020404" pitchFamily="49" charset="0"/>
                <a:cs typeface="Courier New" panose="02070309020205020404" pitchFamily="49" charset="0"/>
              </a:rPr>
              <a:t>cols</a:t>
            </a:r>
            <a:r>
              <a:rPr lang="nb-NO" sz="1400" b="1">
                <a:latin typeface="Courier New" panose="02070309020205020404" pitchFamily="49" charset="0"/>
                <a:cs typeface="Courier New" panose="02070309020205020404" pitchFamily="49" charset="0"/>
              </a:rPr>
              <a:t> original </a:t>
            </a:r>
            <a:r>
              <a:rPr lang="nb-NO" sz="1400" b="1" err="1">
                <a:latin typeface="Courier New" panose="02070309020205020404" pitchFamily="49" charset="0"/>
                <a:cs typeface="Courier New" panose="02070309020205020404" pitchFamily="49" charset="0"/>
              </a:rPr>
              <a:t>rounded</a:t>
            </a:r>
            <a:r>
              <a:rPr lang="nb-NO" sz="14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b-NO" sz="1400" b="1" err="1">
                <a:latin typeface="Courier New" panose="02070309020205020404" pitchFamily="49" charset="0"/>
                <a:cs typeface="Courier New" panose="02070309020205020404" pitchFamily="49" charset="0"/>
              </a:rPr>
              <a:t>difference</a:t>
            </a:r>
            <a:endParaRPr lang="nb-NO" sz="14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b-NO" sz="1400" b="1">
                <a:latin typeface="Courier New" panose="02070309020205020404" pitchFamily="49" charset="0"/>
                <a:cs typeface="Courier New" panose="02070309020205020404" pitchFamily="49" charset="0"/>
              </a:rPr>
              <a:t>1 Total </a:t>
            </a:r>
            <a:r>
              <a:rPr lang="nb-NO" sz="1400" b="1" err="1">
                <a:latin typeface="Courier New" panose="02070309020205020404" pitchFamily="49" charset="0"/>
                <a:cs typeface="Courier New" panose="02070309020205020404" pitchFamily="49" charset="0"/>
              </a:rPr>
              <a:t>Total</a:t>
            </a:r>
            <a:r>
              <a:rPr lang="nb-NO" sz="1400" b="1">
                <a:latin typeface="Courier New" panose="02070309020205020404" pitchFamily="49" charset="0"/>
                <a:cs typeface="Courier New" panose="02070309020205020404" pitchFamily="49" charset="0"/>
              </a:rPr>
              <a:t>       27      28          1</a:t>
            </a:r>
          </a:p>
          <a:p>
            <a:r>
              <a:rPr lang="nb-NO" sz="1400" b="1">
                <a:latin typeface="Courier New" panose="02070309020205020404" pitchFamily="49" charset="0"/>
                <a:cs typeface="Courier New" panose="02070309020205020404" pitchFamily="49" charset="0"/>
              </a:rPr>
              <a:t>2  row1 Total       14      15          1</a:t>
            </a:r>
          </a:p>
          <a:p>
            <a:r>
              <a:rPr lang="nb-NO" sz="1400" b="1">
                <a:latin typeface="Courier New" panose="02070309020205020404" pitchFamily="49" charset="0"/>
                <a:cs typeface="Courier New" panose="02070309020205020404" pitchFamily="49" charset="0"/>
              </a:rPr>
              <a:t>3  row2 Total        9       8         -1</a:t>
            </a:r>
          </a:p>
          <a:p>
            <a:r>
              <a:rPr lang="nb-NO" sz="1400" b="1">
                <a:latin typeface="Courier New" panose="02070309020205020404" pitchFamily="49" charset="0"/>
                <a:cs typeface="Courier New" panose="02070309020205020404" pitchFamily="49" charset="0"/>
              </a:rPr>
              <a:t>4  row3 Total        4       5          1</a:t>
            </a:r>
          </a:p>
          <a:p>
            <a:r>
              <a:rPr lang="nb-NO" sz="1400" b="1">
                <a:latin typeface="Courier New" panose="02070309020205020404" pitchFamily="49" charset="0"/>
                <a:cs typeface="Courier New" panose="02070309020205020404" pitchFamily="49" charset="0"/>
              </a:rPr>
              <a:t>5 Total  col1        7       7          0</a:t>
            </a:r>
          </a:p>
          <a:p>
            <a:r>
              <a:rPr lang="nb-NO" sz="1400" b="1">
                <a:latin typeface="Courier New" panose="02070309020205020404" pitchFamily="49" charset="0"/>
                <a:cs typeface="Courier New" panose="02070309020205020404" pitchFamily="49" charset="0"/>
              </a:rPr>
              <a:t>6 Total  col2        3       5          2</a:t>
            </a:r>
          </a:p>
          <a:p>
            <a:r>
              <a:rPr lang="nb-NO" sz="1400" b="1">
                <a:latin typeface="Courier New" panose="02070309020205020404" pitchFamily="49" charset="0"/>
                <a:cs typeface="Courier New" panose="02070309020205020404" pitchFamily="49" charset="0"/>
              </a:rPr>
              <a:t>7 Total  col3        5       5          0</a:t>
            </a:r>
          </a:p>
          <a:p>
            <a:r>
              <a:rPr lang="nb-NO" sz="1400" b="1">
                <a:latin typeface="Courier New" panose="02070309020205020404" pitchFamily="49" charset="0"/>
                <a:cs typeface="Courier New" panose="02070309020205020404" pitchFamily="49" charset="0"/>
              </a:rPr>
              <a:t>8 Total  col4        4       5          1</a:t>
            </a:r>
          </a:p>
          <a:p>
            <a:r>
              <a:rPr lang="nb-NO" sz="1400" b="1">
                <a:latin typeface="Courier New" panose="02070309020205020404" pitchFamily="49" charset="0"/>
                <a:cs typeface="Courier New" panose="02070309020205020404" pitchFamily="49" charset="0"/>
              </a:rPr>
              <a:t>9 Total  col5        8       6         -2</a:t>
            </a:r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AE6A40FE-5A63-0909-FA8F-8792946ED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0260" y="4516752"/>
            <a:ext cx="9935894" cy="818170"/>
          </a:xfrm>
        </p:spPr>
        <p:txBody>
          <a:bodyPr>
            <a:normAutofit/>
          </a:bodyPr>
          <a:lstStyle/>
          <a:p>
            <a:r>
              <a:rPr lang="nb-NO"/>
              <a:t>Kun rad- og kolonnetotaler skal publiseres  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319BAF2B-A468-4966-9F15-4EEF9779334D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080260" y="5334922"/>
            <a:ext cx="7047426" cy="102196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nb-NO"/>
              <a:t>Siden  </a:t>
            </a:r>
            <a:r>
              <a:rPr lang="nb-NO" err="1">
                <a:solidFill>
                  <a:srgbClr val="0000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formula</a:t>
            </a:r>
            <a:r>
              <a:rPr lang="nb-NO">
                <a:solidFill>
                  <a:srgbClr val="0000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= ~</a:t>
            </a:r>
            <a:r>
              <a:rPr lang="nb-NO" err="1">
                <a:solidFill>
                  <a:srgbClr val="0000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rows</a:t>
            </a:r>
            <a:r>
              <a:rPr lang="nb-NO">
                <a:solidFill>
                  <a:srgbClr val="0000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+ </a:t>
            </a:r>
            <a:r>
              <a:rPr lang="nb-NO" err="1">
                <a:solidFill>
                  <a:srgbClr val="0000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cols</a:t>
            </a:r>
            <a:r>
              <a:rPr lang="nb-NO">
                <a:latin typeface="Lucida Console" panose="020B0609040504020204" pitchFamily="49" charset="0"/>
              </a:rPr>
              <a:t> </a:t>
            </a:r>
            <a:r>
              <a:rPr lang="nb-NO"/>
              <a:t>brukes</a:t>
            </a:r>
          </a:p>
          <a:p>
            <a:pPr>
              <a:lnSpc>
                <a:spcPct val="100000"/>
              </a:lnSpc>
            </a:pPr>
            <a:r>
              <a:rPr lang="nb-NO"/>
              <a:t>Kun nødvendige indre celler avrundes</a:t>
            </a:r>
          </a:p>
        </p:txBody>
      </p:sp>
    </p:spTree>
    <p:extLst>
      <p:ext uri="{BB962C8B-B14F-4D97-AF65-F5344CB8AC3E}">
        <p14:creationId xmlns:p14="http://schemas.microsoft.com/office/powerpoint/2010/main" val="41675236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8D560E-0E7C-D016-8969-26009FC7B8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>
            <a:extLst>
              <a:ext uri="{FF2B5EF4-FFF2-40B4-BE49-F238E27FC236}">
                <a16:creationId xmlns:a16="http://schemas.microsoft.com/office/drawing/2014/main" id="{FCA92439-3CD6-2ADE-1DD8-78BDA4B8B20F}"/>
              </a:ext>
            </a:extLst>
          </p:cNvPr>
          <p:cNvSpPr/>
          <p:nvPr/>
        </p:nvSpPr>
        <p:spPr>
          <a:xfrm>
            <a:off x="438539" y="216579"/>
            <a:ext cx="11672596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b-NO" sz="14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output &lt;- </a:t>
            </a:r>
            <a:r>
              <a:rPr lang="nb-NO" sz="1400" b="1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PLSrounding</a:t>
            </a:r>
            <a:r>
              <a:rPr lang="nb-NO" sz="14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(z, </a:t>
            </a:r>
            <a:r>
              <a:rPr lang="nb-NO" sz="1400" b="1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freqVar</a:t>
            </a:r>
            <a:r>
              <a:rPr lang="nb-NO" sz="14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nb-NO" sz="1400" b="1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b-NO" sz="14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lang="nb-NO" sz="1400" b="1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formula</a:t>
            </a:r>
            <a:r>
              <a:rPr lang="nb-NO" sz="14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~</a:t>
            </a:r>
            <a:r>
              <a:rPr lang="nb-NO" sz="1400" b="1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rows</a:t>
            </a:r>
            <a:r>
              <a:rPr lang="nb-NO" sz="14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nb-NO" sz="1400" b="1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cols</a:t>
            </a:r>
            <a:r>
              <a:rPr lang="nb-NO" sz="14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b-NO" sz="1400" b="1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roundBase</a:t>
            </a:r>
            <a:r>
              <a:rPr lang="nb-NO" sz="14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5)</a:t>
            </a:r>
          </a:p>
          <a:p>
            <a:r>
              <a:rPr lang="nb-NO" sz="14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nb-NO" sz="1400" b="1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output$inner</a:t>
            </a:r>
            <a:endParaRPr lang="nb-NO" sz="1400" b="1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b-NO" sz="1400" b="1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nb-NO" sz="1400" b="1" err="1">
                <a:latin typeface="Courier New" panose="02070309020205020404" pitchFamily="49" charset="0"/>
                <a:cs typeface="Courier New" panose="02070309020205020404" pitchFamily="49" charset="0"/>
              </a:rPr>
              <a:t>rows</a:t>
            </a:r>
            <a:r>
              <a:rPr lang="nb-NO" sz="14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b-NO" sz="1400" b="1" err="1">
                <a:latin typeface="Courier New" panose="02070309020205020404" pitchFamily="49" charset="0"/>
                <a:cs typeface="Courier New" panose="02070309020205020404" pitchFamily="49" charset="0"/>
              </a:rPr>
              <a:t>cols</a:t>
            </a:r>
            <a:r>
              <a:rPr lang="nb-NO" sz="1400" b="1">
                <a:latin typeface="Courier New" panose="02070309020205020404" pitchFamily="49" charset="0"/>
                <a:cs typeface="Courier New" panose="02070309020205020404" pitchFamily="49" charset="0"/>
              </a:rPr>
              <a:t> original </a:t>
            </a:r>
            <a:r>
              <a:rPr lang="nb-NO" sz="1400" b="1" err="1">
                <a:latin typeface="Courier New" panose="02070309020205020404" pitchFamily="49" charset="0"/>
                <a:cs typeface="Courier New" panose="02070309020205020404" pitchFamily="49" charset="0"/>
              </a:rPr>
              <a:t>rounded</a:t>
            </a:r>
            <a:r>
              <a:rPr lang="nb-NO" sz="14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b-NO" sz="1400" b="1" err="1">
                <a:latin typeface="Courier New" panose="02070309020205020404" pitchFamily="49" charset="0"/>
                <a:cs typeface="Courier New" panose="02070309020205020404" pitchFamily="49" charset="0"/>
              </a:rPr>
              <a:t>difference</a:t>
            </a:r>
            <a:endParaRPr lang="nb-NO" sz="14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b-NO" sz="1400" b="1">
                <a:latin typeface="Courier New" panose="02070309020205020404" pitchFamily="49" charset="0"/>
                <a:cs typeface="Courier New" panose="02070309020205020404" pitchFamily="49" charset="0"/>
              </a:rPr>
              <a:t>1  row1 col1        6       6          0</a:t>
            </a:r>
          </a:p>
          <a:p>
            <a:r>
              <a:rPr lang="nb-NO" sz="1400" b="1">
                <a:latin typeface="Courier New" panose="02070309020205020404" pitchFamily="49" charset="0"/>
                <a:cs typeface="Courier New" panose="02070309020205020404" pitchFamily="49" charset="0"/>
              </a:rPr>
              <a:t>2  row2 col1        1       1          0</a:t>
            </a:r>
          </a:p>
          <a:p>
            <a:r>
              <a:rPr lang="nb-NO" sz="1400" b="1">
                <a:latin typeface="Courier New" panose="02070309020205020404" pitchFamily="49" charset="0"/>
                <a:cs typeface="Courier New" panose="02070309020205020404" pitchFamily="49" charset="0"/>
              </a:rPr>
              <a:t>3  row3 col1        0       0          0</a:t>
            </a:r>
          </a:p>
          <a:p>
            <a:r>
              <a:rPr lang="nb-NO" sz="1400" b="1">
                <a:latin typeface="Courier New" panose="02070309020205020404" pitchFamily="49" charset="0"/>
                <a:cs typeface="Courier New" panose="02070309020205020404" pitchFamily="49" charset="0"/>
              </a:rPr>
              <a:t>4  row1 col2        0       0          0</a:t>
            </a:r>
          </a:p>
          <a:p>
            <a:r>
              <a:rPr lang="nb-NO" sz="1400" b="1">
                <a:latin typeface="Courier New" panose="02070309020205020404" pitchFamily="49" charset="0"/>
                <a:cs typeface="Courier New" panose="02070309020205020404" pitchFamily="49" charset="0"/>
              </a:rPr>
              <a:t>5  row2 col2        2       0         -2</a:t>
            </a:r>
          </a:p>
          <a:p>
            <a:r>
              <a:rPr lang="nb-NO" sz="1400" b="1">
                <a:latin typeface="Courier New" panose="02070309020205020404" pitchFamily="49" charset="0"/>
                <a:cs typeface="Courier New" panose="02070309020205020404" pitchFamily="49" charset="0"/>
              </a:rPr>
              <a:t>6  row3 col2        1       5          4</a:t>
            </a:r>
          </a:p>
          <a:p>
            <a:r>
              <a:rPr lang="nb-NO" sz="1400" b="1">
                <a:latin typeface="Courier New" panose="02070309020205020404" pitchFamily="49" charset="0"/>
                <a:cs typeface="Courier New" panose="02070309020205020404" pitchFamily="49" charset="0"/>
              </a:rPr>
              <a:t>7  row1 col3        1       0         -1</a:t>
            </a:r>
          </a:p>
          <a:p>
            <a:r>
              <a:rPr lang="nb-NO" sz="1400" b="1">
                <a:latin typeface="Courier New" panose="02070309020205020404" pitchFamily="49" charset="0"/>
                <a:cs typeface="Courier New" panose="02070309020205020404" pitchFamily="49" charset="0"/>
              </a:rPr>
              <a:t>8  row2 col3        3       5          2</a:t>
            </a:r>
          </a:p>
          <a:p>
            <a:r>
              <a:rPr lang="nb-NO" sz="1400" b="1">
                <a:latin typeface="Courier New" panose="02070309020205020404" pitchFamily="49" charset="0"/>
                <a:cs typeface="Courier New" panose="02070309020205020404" pitchFamily="49" charset="0"/>
              </a:rPr>
              <a:t>9  row3 col3        1       0         -1</a:t>
            </a:r>
          </a:p>
          <a:p>
            <a:r>
              <a:rPr lang="nb-NO" sz="1400" b="1">
                <a:latin typeface="Courier New" panose="02070309020205020404" pitchFamily="49" charset="0"/>
                <a:cs typeface="Courier New" panose="02070309020205020404" pitchFamily="49" charset="0"/>
              </a:rPr>
              <a:t>10 row1 col4        3       5          2</a:t>
            </a:r>
          </a:p>
          <a:p>
            <a:r>
              <a:rPr lang="nb-NO" sz="1400" b="1">
                <a:latin typeface="Courier New" panose="02070309020205020404" pitchFamily="49" charset="0"/>
                <a:cs typeface="Courier New" panose="02070309020205020404" pitchFamily="49" charset="0"/>
              </a:rPr>
              <a:t>11 row2 col4        1       0         -1</a:t>
            </a:r>
          </a:p>
          <a:p>
            <a:r>
              <a:rPr lang="nb-NO" sz="1400" b="1">
                <a:latin typeface="Courier New" panose="02070309020205020404" pitchFamily="49" charset="0"/>
                <a:cs typeface="Courier New" panose="02070309020205020404" pitchFamily="49" charset="0"/>
              </a:rPr>
              <a:t>12 row3 col4        0       0          0</a:t>
            </a:r>
          </a:p>
          <a:p>
            <a:r>
              <a:rPr lang="nb-NO" sz="1400" b="1">
                <a:latin typeface="Courier New" panose="02070309020205020404" pitchFamily="49" charset="0"/>
                <a:cs typeface="Courier New" panose="02070309020205020404" pitchFamily="49" charset="0"/>
              </a:rPr>
              <a:t>13 row1 col5        4       4          0</a:t>
            </a:r>
          </a:p>
          <a:p>
            <a:r>
              <a:rPr lang="nb-NO" sz="1400" b="1">
                <a:latin typeface="Courier New" panose="02070309020205020404" pitchFamily="49" charset="0"/>
                <a:cs typeface="Courier New" panose="02070309020205020404" pitchFamily="49" charset="0"/>
              </a:rPr>
              <a:t>14 row2 col5        2       2          0</a:t>
            </a:r>
          </a:p>
          <a:p>
            <a:r>
              <a:rPr lang="nb-NO" sz="1400" b="1">
                <a:latin typeface="Courier New" panose="02070309020205020404" pitchFamily="49" charset="0"/>
                <a:cs typeface="Courier New" panose="02070309020205020404" pitchFamily="49" charset="0"/>
              </a:rPr>
              <a:t>15 row3 col5        2       0         -2</a:t>
            </a:r>
          </a:p>
          <a:p>
            <a:endParaRPr lang="nb-NO" sz="14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b-NO" sz="14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nb-NO" sz="1400" b="1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output$publish</a:t>
            </a:r>
            <a:endParaRPr lang="nb-NO" sz="1400" b="1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b-NO" sz="1400" b="1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nb-NO" sz="1400" b="1" err="1">
                <a:latin typeface="Courier New" panose="02070309020205020404" pitchFamily="49" charset="0"/>
                <a:cs typeface="Courier New" panose="02070309020205020404" pitchFamily="49" charset="0"/>
              </a:rPr>
              <a:t>rows</a:t>
            </a:r>
            <a:r>
              <a:rPr lang="nb-NO" sz="1400" b="1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b-NO" sz="1400" b="1" err="1">
                <a:latin typeface="Courier New" panose="02070309020205020404" pitchFamily="49" charset="0"/>
                <a:cs typeface="Courier New" panose="02070309020205020404" pitchFamily="49" charset="0"/>
              </a:rPr>
              <a:t>cols</a:t>
            </a:r>
            <a:r>
              <a:rPr lang="nb-NO" sz="1400" b="1">
                <a:latin typeface="Courier New" panose="02070309020205020404" pitchFamily="49" charset="0"/>
                <a:cs typeface="Courier New" panose="02070309020205020404" pitchFamily="49" charset="0"/>
              </a:rPr>
              <a:t> original </a:t>
            </a:r>
            <a:r>
              <a:rPr lang="nb-NO" sz="1400" b="1" err="1">
                <a:latin typeface="Courier New" panose="02070309020205020404" pitchFamily="49" charset="0"/>
                <a:cs typeface="Courier New" panose="02070309020205020404" pitchFamily="49" charset="0"/>
              </a:rPr>
              <a:t>rounded</a:t>
            </a:r>
            <a:r>
              <a:rPr lang="nb-NO" sz="14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b-NO" sz="1400" b="1" err="1">
                <a:latin typeface="Courier New" panose="02070309020205020404" pitchFamily="49" charset="0"/>
                <a:cs typeface="Courier New" panose="02070309020205020404" pitchFamily="49" charset="0"/>
              </a:rPr>
              <a:t>difference</a:t>
            </a:r>
            <a:endParaRPr lang="nb-NO" sz="14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b-NO" sz="1400" b="1">
                <a:latin typeface="Courier New" panose="02070309020205020404" pitchFamily="49" charset="0"/>
                <a:cs typeface="Courier New" panose="02070309020205020404" pitchFamily="49" charset="0"/>
              </a:rPr>
              <a:t>1 Total </a:t>
            </a:r>
            <a:r>
              <a:rPr lang="nb-NO" sz="1400" b="1" err="1">
                <a:latin typeface="Courier New" panose="02070309020205020404" pitchFamily="49" charset="0"/>
                <a:cs typeface="Courier New" panose="02070309020205020404" pitchFamily="49" charset="0"/>
              </a:rPr>
              <a:t>Total</a:t>
            </a:r>
            <a:r>
              <a:rPr lang="nb-NO" sz="1400" b="1">
                <a:latin typeface="Courier New" panose="02070309020205020404" pitchFamily="49" charset="0"/>
                <a:cs typeface="Courier New" panose="02070309020205020404" pitchFamily="49" charset="0"/>
              </a:rPr>
              <a:t>       27      28          1</a:t>
            </a:r>
          </a:p>
          <a:p>
            <a:r>
              <a:rPr lang="nb-NO" sz="1400" b="1">
                <a:latin typeface="Courier New" panose="02070309020205020404" pitchFamily="49" charset="0"/>
                <a:cs typeface="Courier New" panose="02070309020205020404" pitchFamily="49" charset="0"/>
              </a:rPr>
              <a:t>2  row1 Total       14      15          1</a:t>
            </a:r>
          </a:p>
          <a:p>
            <a:r>
              <a:rPr lang="nb-NO" sz="1400" b="1">
                <a:latin typeface="Courier New" panose="02070309020205020404" pitchFamily="49" charset="0"/>
                <a:cs typeface="Courier New" panose="02070309020205020404" pitchFamily="49" charset="0"/>
              </a:rPr>
              <a:t>3  row2 Total        9       8         -1</a:t>
            </a:r>
          </a:p>
          <a:p>
            <a:r>
              <a:rPr lang="nb-NO" sz="1400" b="1">
                <a:latin typeface="Courier New" panose="02070309020205020404" pitchFamily="49" charset="0"/>
                <a:cs typeface="Courier New" panose="02070309020205020404" pitchFamily="49" charset="0"/>
              </a:rPr>
              <a:t>4  row3 Total        4       5          1</a:t>
            </a:r>
          </a:p>
          <a:p>
            <a:r>
              <a:rPr lang="nb-NO" sz="1400" b="1">
                <a:latin typeface="Courier New" panose="02070309020205020404" pitchFamily="49" charset="0"/>
                <a:cs typeface="Courier New" panose="02070309020205020404" pitchFamily="49" charset="0"/>
              </a:rPr>
              <a:t>5 Total  col1        7       7          0</a:t>
            </a:r>
          </a:p>
          <a:p>
            <a:r>
              <a:rPr lang="nb-NO" sz="1400" b="1">
                <a:latin typeface="Courier New" panose="02070309020205020404" pitchFamily="49" charset="0"/>
                <a:cs typeface="Courier New" panose="02070309020205020404" pitchFamily="49" charset="0"/>
              </a:rPr>
              <a:t>6 Total  col2        3       5          2</a:t>
            </a:r>
          </a:p>
          <a:p>
            <a:r>
              <a:rPr lang="nb-NO" sz="1400" b="1">
                <a:latin typeface="Courier New" panose="02070309020205020404" pitchFamily="49" charset="0"/>
                <a:cs typeface="Courier New" panose="02070309020205020404" pitchFamily="49" charset="0"/>
              </a:rPr>
              <a:t>7 Total  col3        5       5          0</a:t>
            </a:r>
          </a:p>
          <a:p>
            <a:r>
              <a:rPr lang="nb-NO" sz="1400" b="1">
                <a:latin typeface="Courier New" panose="02070309020205020404" pitchFamily="49" charset="0"/>
                <a:cs typeface="Courier New" panose="02070309020205020404" pitchFamily="49" charset="0"/>
              </a:rPr>
              <a:t>8 Total  col4        4       5          1</a:t>
            </a:r>
          </a:p>
          <a:p>
            <a:r>
              <a:rPr lang="nb-NO" sz="1400" b="1">
                <a:latin typeface="Courier New" panose="02070309020205020404" pitchFamily="49" charset="0"/>
                <a:cs typeface="Courier New" panose="02070309020205020404" pitchFamily="49" charset="0"/>
              </a:rPr>
              <a:t>9 Total  col5        8       6         -2</a:t>
            </a:r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AE6A40FE-5A63-0909-FA8F-8792946ED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4623" y="3769991"/>
            <a:ext cx="5478657" cy="818170"/>
          </a:xfrm>
        </p:spPr>
        <p:txBody>
          <a:bodyPr>
            <a:normAutofit fontScale="90000"/>
          </a:bodyPr>
          <a:lstStyle/>
          <a:p>
            <a:r>
              <a:rPr lang="nb-NO"/>
              <a:t>To </a:t>
            </a:r>
            <a:r>
              <a:rPr lang="nb-NO" err="1"/>
              <a:t>dataset</a:t>
            </a:r>
            <a:r>
              <a:rPr lang="nb-NO"/>
              <a:t> i output fra </a:t>
            </a:r>
            <a:r>
              <a:rPr lang="nb-NO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PLSrounding</a:t>
            </a:r>
            <a:r>
              <a:rPr lang="nb-NO"/>
              <a:t> 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319BAF2B-A468-4966-9F15-4EEF9779334D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5816363" y="5064557"/>
            <a:ext cx="5584274" cy="102196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nb-NO" err="1"/>
              <a:t>inner</a:t>
            </a:r>
            <a:endParaRPr lang="nb-NO"/>
          </a:p>
          <a:p>
            <a:pPr>
              <a:lnSpc>
                <a:spcPct val="100000"/>
              </a:lnSpc>
            </a:pPr>
            <a:r>
              <a:rPr lang="nb-NO" err="1"/>
              <a:t>publish</a:t>
            </a:r>
            <a:endParaRPr lang="nb-NO"/>
          </a:p>
        </p:txBody>
      </p:sp>
      <p:pic>
        <p:nvPicPr>
          <p:cNvPr id="13" name="Bilde 12">
            <a:extLst>
              <a:ext uri="{FF2B5EF4-FFF2-40B4-BE49-F238E27FC236}">
                <a16:creationId xmlns:a16="http://schemas.microsoft.com/office/drawing/2014/main" id="{AF88B25F-B985-3A60-AA30-BDEB064180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4623" y="1716731"/>
            <a:ext cx="5060633" cy="1576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7328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961886-C42D-9784-0CC3-088C281019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>
            <a:extLst>
              <a:ext uri="{FF2B5EF4-FFF2-40B4-BE49-F238E27FC236}">
                <a16:creationId xmlns:a16="http://schemas.microsoft.com/office/drawing/2014/main" id="{2EB0B094-0084-EA6D-CE67-6D654D02C3CF}"/>
              </a:ext>
            </a:extLst>
          </p:cNvPr>
          <p:cNvSpPr/>
          <p:nvPr/>
        </p:nvSpPr>
        <p:spPr>
          <a:xfrm>
            <a:off x="438539" y="216579"/>
            <a:ext cx="11672596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b-NO" sz="14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output</a:t>
            </a:r>
          </a:p>
          <a:p>
            <a:endParaRPr lang="nb-NO" sz="14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b-NO" sz="1400" b="1" err="1">
                <a:latin typeface="Courier New" panose="02070309020205020404" pitchFamily="49" charset="0"/>
                <a:cs typeface="Courier New" panose="02070309020205020404" pitchFamily="49" charset="0"/>
              </a:rPr>
              <a:t>PLSrounding</a:t>
            </a:r>
            <a:r>
              <a:rPr lang="nb-NO" sz="14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b-NO" sz="1400" b="1" err="1">
                <a:latin typeface="Courier New" panose="02070309020205020404" pitchFamily="49" charset="0"/>
                <a:cs typeface="Courier New" panose="02070309020205020404" pitchFamily="49" charset="0"/>
              </a:rPr>
              <a:t>summary</a:t>
            </a:r>
            <a:r>
              <a:rPr lang="nb-NO" sz="1400" b="1">
                <a:latin typeface="Courier New" panose="02070309020205020404" pitchFamily="49" charset="0"/>
                <a:cs typeface="Courier New" panose="02070309020205020404" pitchFamily="49" charset="0"/>
              </a:rPr>
              <a:t>:  </a:t>
            </a:r>
          </a:p>
          <a:p>
            <a:endParaRPr lang="nb-NO" sz="14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b-NO" sz="1400" b="1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nb-NO" sz="1400" b="1" err="1">
                <a:latin typeface="Courier New" panose="02070309020205020404" pitchFamily="49" charset="0"/>
                <a:cs typeface="Courier New" panose="02070309020205020404" pitchFamily="49" charset="0"/>
              </a:rPr>
              <a:t>maxdiff</a:t>
            </a:r>
            <a:r>
              <a:rPr lang="nb-NO" sz="1400" b="1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nb-NO" sz="1400" b="1" err="1">
                <a:latin typeface="Courier New" panose="02070309020205020404" pitchFamily="49" charset="0"/>
                <a:cs typeface="Courier New" panose="02070309020205020404" pitchFamily="49" charset="0"/>
              </a:rPr>
              <a:t>HDutility</a:t>
            </a:r>
            <a:r>
              <a:rPr lang="nb-NO" sz="1400" b="1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b-NO" sz="1400" b="1" err="1">
                <a:latin typeface="Courier New" panose="02070309020205020404" pitchFamily="49" charset="0"/>
                <a:cs typeface="Courier New" panose="02070309020205020404" pitchFamily="49" charset="0"/>
              </a:rPr>
              <a:t>meanAbsDiff</a:t>
            </a:r>
            <a:r>
              <a:rPr lang="nb-NO" sz="14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b-NO" sz="1400" b="1" err="1">
                <a:latin typeface="Courier New" panose="02070309020205020404" pitchFamily="49" charset="0"/>
                <a:cs typeface="Courier New" panose="02070309020205020404" pitchFamily="49" charset="0"/>
              </a:rPr>
              <a:t>rootMeanSquare</a:t>
            </a:r>
            <a:r>
              <a:rPr lang="nb-NO" sz="14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nb-NO" sz="1400" b="1">
                <a:latin typeface="Courier New" panose="02070309020205020404" pitchFamily="49" charset="0"/>
                <a:cs typeface="Courier New" panose="02070309020205020404" pitchFamily="49" charset="0"/>
              </a:rPr>
              <a:t>             2          0.941              1         1.2019 </a:t>
            </a:r>
          </a:p>
          <a:p>
            <a:endParaRPr lang="nb-NO" sz="14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b-NO" sz="1400" b="1" err="1">
                <a:latin typeface="Courier New" panose="02070309020205020404" pitchFamily="49" charset="0"/>
                <a:cs typeface="Courier New" panose="02070309020205020404" pitchFamily="49" charset="0"/>
              </a:rPr>
              <a:t>Frequencies</a:t>
            </a:r>
            <a:r>
              <a:rPr lang="nb-NO" sz="14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b-NO" sz="1400" b="1" err="1"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lang="nb-NO" sz="14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b-NO" sz="1400" b="1" err="1">
                <a:latin typeface="Courier New" panose="02070309020205020404" pitchFamily="49" charset="0"/>
                <a:cs typeface="Courier New" panose="02070309020205020404" pitchFamily="49" charset="0"/>
              </a:rPr>
              <a:t>cell</a:t>
            </a:r>
            <a:r>
              <a:rPr lang="nb-NO" sz="14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b-NO" sz="1400" b="1" err="1">
                <a:latin typeface="Courier New" panose="02070309020205020404" pitchFamily="49" charset="0"/>
                <a:cs typeface="Courier New" panose="02070309020205020404" pitchFamily="49" charset="0"/>
              </a:rPr>
              <a:t>frequencies</a:t>
            </a:r>
            <a:r>
              <a:rPr lang="nb-NO" sz="1400" b="1">
                <a:latin typeface="Courier New" panose="02070309020205020404" pitchFamily="49" charset="0"/>
                <a:cs typeface="Courier New" panose="02070309020205020404" pitchFamily="49" charset="0"/>
              </a:rPr>
              <a:t> and </a:t>
            </a:r>
            <a:r>
              <a:rPr lang="nb-NO" sz="1400" b="1" err="1">
                <a:latin typeface="Courier New" panose="02070309020205020404" pitchFamily="49" charset="0"/>
                <a:cs typeface="Courier New" panose="02070309020205020404" pitchFamily="49" charset="0"/>
              </a:rPr>
              <a:t>absolute</a:t>
            </a:r>
            <a:r>
              <a:rPr lang="nb-NO" sz="14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b-NO" sz="1400" b="1" err="1">
                <a:latin typeface="Courier New" panose="02070309020205020404" pitchFamily="49" charset="0"/>
                <a:cs typeface="Courier New" panose="02070309020205020404" pitchFamily="49" charset="0"/>
              </a:rPr>
              <a:t>differences</a:t>
            </a:r>
            <a:r>
              <a:rPr lang="nb-NO" sz="1400" b="1">
                <a:latin typeface="Courier New" panose="02070309020205020404" pitchFamily="49" charset="0"/>
                <a:cs typeface="Courier New" panose="02070309020205020404" pitchFamily="49" charset="0"/>
              </a:rPr>
              <a:t>:  </a:t>
            </a:r>
          </a:p>
          <a:p>
            <a:endParaRPr lang="nb-NO" sz="14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b-NO" sz="1400" b="1">
                <a:latin typeface="Courier New" panose="02070309020205020404" pitchFamily="49" charset="0"/>
                <a:cs typeface="Courier New" panose="02070309020205020404" pitchFamily="49" charset="0"/>
              </a:rPr>
              <a:t>         inn.0 inn.1-4 inn.5 inn.6+ </a:t>
            </a:r>
            <a:r>
              <a:rPr lang="nb-NO" sz="1400" b="1" err="1">
                <a:latin typeface="Courier New" panose="02070309020205020404" pitchFamily="49" charset="0"/>
                <a:cs typeface="Courier New" panose="02070309020205020404" pitchFamily="49" charset="0"/>
              </a:rPr>
              <a:t>inn.all</a:t>
            </a:r>
            <a:r>
              <a:rPr lang="nb-NO" sz="1400" b="1">
                <a:latin typeface="Courier New" panose="02070309020205020404" pitchFamily="49" charset="0"/>
                <a:cs typeface="Courier New" panose="02070309020205020404" pitchFamily="49" charset="0"/>
              </a:rPr>
              <a:t> pub.0 pub.1-4 pub.5 pub.6+ </a:t>
            </a:r>
            <a:r>
              <a:rPr lang="nb-NO" sz="1400" b="1" err="1">
                <a:latin typeface="Courier New" panose="02070309020205020404" pitchFamily="49" charset="0"/>
                <a:cs typeface="Courier New" panose="02070309020205020404" pitchFamily="49" charset="0"/>
              </a:rPr>
              <a:t>pub.all</a:t>
            </a:r>
            <a:endParaRPr lang="nb-NO" sz="14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b-NO" sz="1400" b="1">
                <a:latin typeface="Courier New" panose="02070309020205020404" pitchFamily="49" charset="0"/>
                <a:cs typeface="Courier New" panose="02070309020205020404" pitchFamily="49" charset="0"/>
              </a:rPr>
              <a:t>original     3      11     .      1      15     .       3     1      5       9</a:t>
            </a:r>
          </a:p>
          <a:p>
            <a:r>
              <a:rPr lang="nb-NO" sz="1400" b="1" err="1">
                <a:latin typeface="Courier New" panose="02070309020205020404" pitchFamily="49" charset="0"/>
                <a:cs typeface="Courier New" panose="02070309020205020404" pitchFamily="49" charset="0"/>
              </a:rPr>
              <a:t>rounded</a:t>
            </a:r>
            <a:r>
              <a:rPr lang="nb-NO" sz="1400" b="1">
                <a:latin typeface="Courier New" panose="02070309020205020404" pitchFamily="49" charset="0"/>
                <a:cs typeface="Courier New" panose="02070309020205020404" pitchFamily="49" charset="0"/>
              </a:rPr>
              <a:t>      8       3     3      1      15     .       .     4      5       9</a:t>
            </a:r>
          </a:p>
          <a:p>
            <a:r>
              <a:rPr lang="nb-NO" sz="1400" b="1" err="1">
                <a:latin typeface="Courier New" panose="02070309020205020404" pitchFamily="49" charset="0"/>
                <a:cs typeface="Courier New" panose="02070309020205020404" pitchFamily="49" charset="0"/>
              </a:rPr>
              <a:t>absDiff</a:t>
            </a:r>
            <a:r>
              <a:rPr lang="nb-NO" sz="1400" b="1">
                <a:latin typeface="Courier New" panose="02070309020205020404" pitchFamily="49" charset="0"/>
                <a:cs typeface="Courier New" panose="02070309020205020404" pitchFamily="49" charset="0"/>
              </a:rPr>
              <a:t>      7       8     .      .      15     2       7     .      .       9</a:t>
            </a:r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9594D108-1FD3-21FD-AE1D-F1BDBB80C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539" y="3582532"/>
            <a:ext cx="9748572" cy="818170"/>
          </a:xfrm>
        </p:spPr>
        <p:txBody>
          <a:bodyPr>
            <a:normAutofit/>
          </a:bodyPr>
          <a:lstStyle/>
          <a:p>
            <a:r>
              <a:rPr lang="nb-NO" sz="4000"/>
              <a:t>Ved </a:t>
            </a:r>
            <a:r>
              <a:rPr lang="nb-NO" sz="4000" err="1"/>
              <a:t>printing</a:t>
            </a:r>
            <a:r>
              <a:rPr lang="nb-NO" sz="4000"/>
              <a:t> av output fra </a:t>
            </a:r>
            <a:r>
              <a:rPr lang="nb-NO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PLSrounding</a:t>
            </a:r>
            <a:r>
              <a:rPr lang="nb-NO"/>
              <a:t> 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41802A6F-6150-8E70-9379-4CA0A09AC39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791363" y="4607169"/>
            <a:ext cx="10609274" cy="147935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nb-NO"/>
              <a:t>Forklaring i </a:t>
            </a:r>
            <a:r>
              <a:rPr lang="nb-NO" err="1"/>
              <a:t>vignette</a:t>
            </a:r>
            <a:r>
              <a:rPr lang="nb-NO"/>
              <a:t> </a:t>
            </a:r>
          </a:p>
          <a:p>
            <a:pPr lvl="1">
              <a:lnSpc>
                <a:spcPct val="100000"/>
              </a:lnSpc>
            </a:pPr>
            <a:r>
              <a:rPr lang="nb-NO" sz="1400">
                <a:hlinkClick r:id="rId2"/>
              </a:rPr>
              <a:t>https://cran.r-project.org/web/packages/SmallCountRounding/vignettes/Introduction_to_SmallCountRounding.html</a:t>
            </a:r>
            <a:r>
              <a:rPr lang="nb-NO" sz="1400"/>
              <a:t> </a:t>
            </a:r>
          </a:p>
        </p:txBody>
      </p:sp>
      <p:pic>
        <p:nvPicPr>
          <p:cNvPr id="13" name="Bilde 12">
            <a:extLst>
              <a:ext uri="{FF2B5EF4-FFF2-40B4-BE49-F238E27FC236}">
                <a16:creationId xmlns:a16="http://schemas.microsoft.com/office/drawing/2014/main" id="{7CA04C35-5EC5-A06A-6E8F-9DAA982795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2451" y="344771"/>
            <a:ext cx="4231010" cy="1318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7672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882118-D63E-ECF6-1641-E0AEB3BFBF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ssholder for tekst 7">
            <a:extLst>
              <a:ext uri="{FF2B5EF4-FFF2-40B4-BE49-F238E27FC236}">
                <a16:creationId xmlns:a16="http://schemas.microsoft.com/office/drawing/2014/main" id="{1449774A-DD06-2134-7D93-F07F52F272CF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951978" y="3429000"/>
            <a:ext cx="10784910" cy="241203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nb-NO" kern="1200">
                <a:solidFill>
                  <a:srgbClr val="274247"/>
                </a:solidFill>
                <a:effectLst/>
              </a:rPr>
              <a:t>Kun rad- og kolonnetotaler skal publiseres</a:t>
            </a:r>
            <a:endParaRPr lang="nb-NO"/>
          </a:p>
          <a:p>
            <a:pPr>
              <a:lnSpc>
                <a:spcPct val="100000"/>
              </a:lnSpc>
            </a:pPr>
            <a:r>
              <a:rPr lang="nb-NO" kern="1200">
                <a:solidFill>
                  <a:srgbClr val="274247"/>
                </a:solidFill>
                <a:effectLst/>
              </a:rPr>
              <a:t>Avrundede data</a:t>
            </a:r>
            <a:r>
              <a:rPr lang="nb-NO"/>
              <a:t> </a:t>
            </a:r>
          </a:p>
          <a:p>
            <a:pPr lvl="1">
              <a:lnSpc>
                <a:spcPct val="100000"/>
              </a:lnSpc>
            </a:pPr>
            <a:r>
              <a:rPr lang="nb-NO" sz="2400" kern="1200">
                <a:solidFill>
                  <a:srgbClr val="274247"/>
                </a:solidFill>
                <a:effectLst/>
              </a:rPr>
              <a:t>Oppnådd ved å avrunde små indre</a:t>
            </a:r>
            <a:endParaRPr lang="nb-NO" sz="2400"/>
          </a:p>
          <a:p>
            <a:pPr lvl="2">
              <a:lnSpc>
                <a:spcPct val="100000"/>
              </a:lnSpc>
            </a:pPr>
            <a:r>
              <a:rPr lang="nb-NO" sz="2400" kern="1200">
                <a:solidFill>
                  <a:srgbClr val="274247"/>
                </a:solidFill>
                <a:effectLst/>
              </a:rPr>
              <a:t>Men ikke alle tre</a:t>
            </a:r>
            <a:endParaRPr lang="nb-NO" sz="2400"/>
          </a:p>
          <a:p>
            <a:pPr lvl="2">
              <a:lnSpc>
                <a:spcPct val="100000"/>
              </a:lnSpc>
            </a:pPr>
            <a:r>
              <a:rPr lang="nb-NO" sz="2400"/>
              <a:t>Målet er å begrense avrundingen til nødvendige celler</a:t>
            </a:r>
          </a:p>
          <a:p>
            <a:pPr lvl="2">
              <a:lnSpc>
                <a:spcPct val="100000"/>
              </a:lnSpc>
            </a:pPr>
            <a:endParaRPr lang="nb-NO" sz="2400"/>
          </a:p>
          <a:p>
            <a:pPr marL="414082" lvl="2" indent="0">
              <a:lnSpc>
                <a:spcPct val="100000"/>
              </a:lnSpc>
              <a:buNone/>
            </a:pPr>
            <a:endParaRPr lang="nb-NO" sz="2400"/>
          </a:p>
        </p:txBody>
      </p:sp>
      <p:sp>
        <p:nvSpPr>
          <p:cNvPr id="9" name="TekstSylinder 8">
            <a:extLst>
              <a:ext uri="{FF2B5EF4-FFF2-40B4-BE49-F238E27FC236}">
                <a16:creationId xmlns:a16="http://schemas.microsoft.com/office/drawing/2014/main" id="{B9D5EA0E-4627-F213-28C8-F05A8872629B}"/>
              </a:ext>
            </a:extLst>
          </p:cNvPr>
          <p:cNvSpPr txBox="1"/>
          <p:nvPr/>
        </p:nvSpPr>
        <p:spPr>
          <a:xfrm>
            <a:off x="6344433" y="3528698"/>
            <a:ext cx="4705063" cy="2308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nb-NO"/>
          </a:p>
        </p:txBody>
      </p:sp>
      <p:sp>
        <p:nvSpPr>
          <p:cNvPr id="10" name="Bildeforklaring formet som et avrundet rektangel 5">
            <a:extLst>
              <a:ext uri="{FF2B5EF4-FFF2-40B4-BE49-F238E27FC236}">
                <a16:creationId xmlns:a16="http://schemas.microsoft.com/office/drawing/2014/main" id="{3DBF08C3-98CE-357C-DC6F-7FB04A72ED9F}"/>
              </a:ext>
            </a:extLst>
          </p:cNvPr>
          <p:cNvSpPr txBox="1">
            <a:spLocks/>
          </p:cNvSpPr>
          <p:nvPr/>
        </p:nvSpPr>
        <p:spPr>
          <a:xfrm>
            <a:off x="7555625" y="3129802"/>
            <a:ext cx="4318754" cy="2083981"/>
          </a:xfrm>
          <a:prstGeom prst="wedgeRoundRectCallout">
            <a:avLst>
              <a:gd name="adj1" fmla="val -66840"/>
              <a:gd name="adj2" fmla="val 19637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marL="228611" indent="-228611" algn="l" defTabSz="914446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96079" indent="-144029" algn="l" defTabSz="914446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◦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522104" indent="-108022" algn="l" defTabSz="914446" rtl="0" eaLnBrk="1" latinLnBrk="0" hangingPunct="1">
              <a:lnSpc>
                <a:spcPct val="150000"/>
              </a:lnSpc>
              <a:spcBef>
                <a:spcPts val="300"/>
              </a:spcBef>
              <a:spcAft>
                <a:spcPts val="400"/>
              </a:spcAft>
              <a:buFont typeface="Open Sans" panose="020B0606030504020204" pitchFamily="34" charset="0"/>
              <a:buChar char="­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666133" indent="-99020" algn="l" defTabSz="914446" rtl="0" eaLnBrk="1" latinLnBrk="0" hangingPunct="1">
              <a:lnSpc>
                <a:spcPct val="150000"/>
              </a:lnSpc>
              <a:spcBef>
                <a:spcPts val="250"/>
              </a:spcBef>
              <a:buFont typeface="Open Sans" panose="020B0606030504020204" pitchFamily="34" charset="0"/>
              <a:buChar char="­"/>
              <a:defRPr sz="10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774155" indent="-90018" algn="l" defTabSz="914446" rtl="0" eaLnBrk="1" latinLnBrk="0" hangingPunct="1">
              <a:lnSpc>
                <a:spcPct val="150000"/>
              </a:lnSpc>
              <a:spcBef>
                <a:spcPts val="250"/>
              </a:spcBef>
              <a:buFont typeface="Open Sans" panose="020B0606030504020204" pitchFamily="34" charset="0"/>
              <a:buChar char="­"/>
              <a:defRPr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726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948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171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394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nb-NO" sz="2000">
                <a:solidFill>
                  <a:srgbClr val="0000FF"/>
                </a:solidFill>
              </a:rPr>
              <a:t>Et alternativ er å avrunde alle indre celler</a:t>
            </a:r>
          </a:p>
          <a:p>
            <a:pPr>
              <a:lnSpc>
                <a:spcPct val="100000"/>
              </a:lnSpc>
            </a:pPr>
            <a:r>
              <a:rPr lang="nb-NO" sz="2000">
                <a:solidFill>
                  <a:srgbClr val="0000FF"/>
                </a:solidFill>
              </a:rPr>
              <a:t>Eller alle små indre celler</a:t>
            </a:r>
          </a:p>
          <a:p>
            <a:pPr marL="252050" lvl="1" indent="0">
              <a:lnSpc>
                <a:spcPct val="100000"/>
              </a:lnSpc>
              <a:buNone/>
            </a:pPr>
            <a:r>
              <a:rPr lang="nb-NO" sz="1600">
                <a:solidFill>
                  <a:srgbClr val="0000FF"/>
                </a:solidFill>
              </a:rPr>
              <a:t>frekvenser  &lt; 5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b-NO" sz="1800">
                <a:solidFill>
                  <a:srgbClr val="0000FF"/>
                </a:solidFill>
              </a:rPr>
              <a:t> </a:t>
            </a:r>
          </a:p>
        </p:txBody>
      </p:sp>
      <p:cxnSp>
        <p:nvCxnSpPr>
          <p:cNvPr id="12" name="Rett linje 11">
            <a:extLst>
              <a:ext uri="{FF2B5EF4-FFF2-40B4-BE49-F238E27FC236}">
                <a16:creationId xmlns:a16="http://schemas.microsoft.com/office/drawing/2014/main" id="{A7E3A917-BC03-51BE-0B56-1D772E418453}"/>
              </a:ext>
            </a:extLst>
          </p:cNvPr>
          <p:cNvCxnSpPr/>
          <p:nvPr/>
        </p:nvCxnSpPr>
        <p:spPr>
          <a:xfrm>
            <a:off x="764009" y="5571460"/>
            <a:ext cx="8342811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Plassholder for innhold 1">
            <a:extLst>
              <a:ext uri="{FF2B5EF4-FFF2-40B4-BE49-F238E27FC236}">
                <a16:creationId xmlns:a16="http://schemas.microsoft.com/office/drawing/2014/main" id="{BF33F135-BE52-BA58-8EFE-9CADCF9805D1}"/>
              </a:ext>
            </a:extLst>
          </p:cNvPr>
          <p:cNvGraphicFramePr>
            <a:graphicFrameLocks/>
          </p:cNvGraphicFramePr>
          <p:nvPr/>
        </p:nvGraphicFramePr>
        <p:xfrm>
          <a:off x="453489" y="3399017"/>
          <a:ext cx="6028435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1205">
                  <a:extLst>
                    <a:ext uri="{9D8B030D-6E8A-4147-A177-3AD203B41FA5}">
                      <a16:colId xmlns:a16="http://schemas.microsoft.com/office/drawing/2014/main" val="711245259"/>
                    </a:ext>
                  </a:extLst>
                </a:gridCol>
                <a:gridCol w="861205">
                  <a:extLst>
                    <a:ext uri="{9D8B030D-6E8A-4147-A177-3AD203B41FA5}">
                      <a16:colId xmlns:a16="http://schemas.microsoft.com/office/drawing/2014/main" val="3997486353"/>
                    </a:ext>
                  </a:extLst>
                </a:gridCol>
                <a:gridCol w="861205">
                  <a:extLst>
                    <a:ext uri="{9D8B030D-6E8A-4147-A177-3AD203B41FA5}">
                      <a16:colId xmlns:a16="http://schemas.microsoft.com/office/drawing/2014/main" val="1976426767"/>
                    </a:ext>
                  </a:extLst>
                </a:gridCol>
                <a:gridCol w="861205">
                  <a:extLst>
                    <a:ext uri="{9D8B030D-6E8A-4147-A177-3AD203B41FA5}">
                      <a16:colId xmlns:a16="http://schemas.microsoft.com/office/drawing/2014/main" val="3047844476"/>
                    </a:ext>
                  </a:extLst>
                </a:gridCol>
                <a:gridCol w="861205">
                  <a:extLst>
                    <a:ext uri="{9D8B030D-6E8A-4147-A177-3AD203B41FA5}">
                      <a16:colId xmlns:a16="http://schemas.microsoft.com/office/drawing/2014/main" val="4005926356"/>
                    </a:ext>
                  </a:extLst>
                </a:gridCol>
                <a:gridCol w="861205">
                  <a:extLst>
                    <a:ext uri="{9D8B030D-6E8A-4147-A177-3AD203B41FA5}">
                      <a16:colId xmlns:a16="http://schemas.microsoft.com/office/drawing/2014/main" val="2078168229"/>
                    </a:ext>
                  </a:extLst>
                </a:gridCol>
                <a:gridCol w="861205">
                  <a:extLst>
                    <a:ext uri="{9D8B030D-6E8A-4147-A177-3AD203B41FA5}">
                      <a16:colId xmlns:a16="http://schemas.microsoft.com/office/drawing/2014/main" val="1648115667"/>
                    </a:ext>
                  </a:extLst>
                </a:gridCol>
              </a:tblGrid>
              <a:tr h="346403"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>
                    <a:solidFill>
                      <a:srgbClr val="2FDD6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col1</a:t>
                      </a:r>
                    </a:p>
                  </a:txBody>
                  <a:tcPr>
                    <a:solidFill>
                      <a:srgbClr val="1A9D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col2</a:t>
                      </a:r>
                    </a:p>
                  </a:txBody>
                  <a:tcPr>
                    <a:solidFill>
                      <a:srgbClr val="1A9D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col3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col4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col5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Total</a:t>
                      </a:r>
                    </a:p>
                  </a:txBody>
                  <a:tcPr>
                    <a:solidFill>
                      <a:srgbClr val="0F5D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4405682"/>
                  </a:ext>
                </a:extLst>
              </a:tr>
              <a:tr h="346403">
                <a:tc>
                  <a:txBody>
                    <a:bodyPr/>
                    <a:lstStyle/>
                    <a:p>
                      <a:pPr algn="ctr"/>
                      <a:r>
                        <a:rPr kumimoji="0" lang="en-GB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row1</a:t>
                      </a:r>
                      <a:endParaRPr lang="en-GB"/>
                    </a:p>
                  </a:txBody>
                  <a:tcPr>
                    <a:solidFill>
                      <a:srgbClr val="1A9D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>
                          <a:solidFill>
                            <a:srgbClr val="0000FF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FFFF9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>
                          <a:solidFill>
                            <a:srgbClr val="0000FF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rgbClr val="FFFF9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>
                          <a:solidFill>
                            <a:srgbClr val="0000FF"/>
                          </a:solidFill>
                        </a:rPr>
                        <a:t>16</a:t>
                      </a:r>
                    </a:p>
                  </a:txBody>
                  <a:tcPr>
                    <a:solidFill>
                      <a:srgbClr val="DADA6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704055"/>
                  </a:ext>
                </a:extLst>
              </a:tr>
              <a:tr h="346403">
                <a:tc>
                  <a:txBody>
                    <a:bodyPr/>
                    <a:lstStyle/>
                    <a:p>
                      <a:pPr algn="ctr"/>
                      <a:r>
                        <a:rPr kumimoji="0" lang="en-GB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row2</a:t>
                      </a:r>
                      <a:endParaRPr lang="en-GB"/>
                    </a:p>
                  </a:txBody>
                  <a:tcPr>
                    <a:solidFill>
                      <a:srgbClr val="1A9D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>
                          <a:solidFill>
                            <a:srgbClr val="0000FF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FFFF9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>
                          <a:solidFill>
                            <a:srgbClr val="0000FF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rgbClr val="FFFF9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>
                          <a:solidFill>
                            <a:srgbClr val="0000FF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FFFF9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>
                          <a:solidFill>
                            <a:srgbClr val="0000FF"/>
                          </a:solidFill>
                        </a:rPr>
                        <a:t>10</a:t>
                      </a:r>
                    </a:p>
                  </a:txBody>
                  <a:tcPr>
                    <a:solidFill>
                      <a:srgbClr val="DADA6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7355695"/>
                  </a:ext>
                </a:extLst>
              </a:tr>
              <a:tr h="346403">
                <a:tc>
                  <a:txBody>
                    <a:bodyPr/>
                    <a:lstStyle/>
                    <a:p>
                      <a:pPr algn="ctr"/>
                      <a:r>
                        <a:rPr kumimoji="0" lang="en-GB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row3</a:t>
                      </a:r>
                      <a:endParaRPr lang="en-GB"/>
                    </a:p>
                  </a:txBody>
                  <a:tcPr>
                    <a:solidFill>
                      <a:srgbClr val="1A9D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>
                          <a:solidFill>
                            <a:srgbClr val="0000FF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FFFF9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>
                          <a:solidFill>
                            <a:srgbClr val="0000FF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FFFF9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>
                          <a:solidFill>
                            <a:srgbClr val="0000FF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FFFF9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>
                          <a:solidFill>
                            <a:srgbClr val="0000FF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DADA6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8544810"/>
                  </a:ext>
                </a:extLst>
              </a:tr>
              <a:tr h="346403">
                <a:tc>
                  <a:txBody>
                    <a:bodyPr/>
                    <a:lstStyle/>
                    <a:p>
                      <a:pPr algn="ctr"/>
                      <a:r>
                        <a:rPr kumimoji="0" lang="en-GB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Total</a:t>
                      </a:r>
                      <a:endParaRPr lang="en-GB"/>
                    </a:p>
                  </a:txBody>
                  <a:tcPr>
                    <a:solidFill>
                      <a:srgbClr val="0F5D2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/>
                        <a:t>6</a:t>
                      </a:r>
                    </a:p>
                  </a:txBody>
                  <a:tcPr>
                    <a:solidFill>
                      <a:srgbClr val="C9DD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>
                          <a:solidFill>
                            <a:srgbClr val="0000FF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DADA6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/>
                        <a:t>5</a:t>
                      </a:r>
                    </a:p>
                  </a:txBody>
                  <a:tcPr>
                    <a:solidFill>
                      <a:srgbClr val="C9DD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>
                          <a:solidFill>
                            <a:srgbClr val="0000FF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rgbClr val="DADA6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>
                          <a:solidFill>
                            <a:srgbClr val="0000FF"/>
                          </a:solidFill>
                        </a:rPr>
                        <a:t>10</a:t>
                      </a:r>
                    </a:p>
                  </a:txBody>
                  <a:tcPr>
                    <a:solidFill>
                      <a:srgbClr val="DADA6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>
                          <a:solidFill>
                            <a:srgbClr val="0000FF"/>
                          </a:solidFill>
                        </a:rPr>
                        <a:t>26</a:t>
                      </a:r>
                    </a:p>
                  </a:txBody>
                  <a:tcPr>
                    <a:solidFill>
                      <a:srgbClr val="DADA6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6311373"/>
                  </a:ext>
                </a:extLst>
              </a:tr>
            </a:tbl>
          </a:graphicData>
        </a:graphic>
      </p:graphicFrame>
      <p:sp>
        <p:nvSpPr>
          <p:cNvPr id="15" name="Tittel 14">
            <a:extLst>
              <a:ext uri="{FF2B5EF4-FFF2-40B4-BE49-F238E27FC236}">
                <a16:creationId xmlns:a16="http://schemas.microsoft.com/office/drawing/2014/main" id="{96DDB4B9-A6F7-C77F-98D2-930CD6D51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Bildeforklaring formet som et avrundet rektangel 5">
            <a:extLst>
              <a:ext uri="{FF2B5EF4-FFF2-40B4-BE49-F238E27FC236}">
                <a16:creationId xmlns:a16="http://schemas.microsoft.com/office/drawing/2014/main" id="{68ABE0EE-A3E7-7F2F-C91F-9BAAF9895A22}"/>
              </a:ext>
            </a:extLst>
          </p:cNvPr>
          <p:cNvSpPr txBox="1">
            <a:spLocks/>
          </p:cNvSpPr>
          <p:nvPr/>
        </p:nvSpPr>
        <p:spPr>
          <a:xfrm>
            <a:off x="7719336" y="352878"/>
            <a:ext cx="3991332" cy="2083981"/>
          </a:xfrm>
          <a:prstGeom prst="wedgeRoundRectCallout">
            <a:avLst>
              <a:gd name="adj1" fmla="val -43406"/>
              <a:gd name="adj2" fmla="val 86361"/>
              <a:gd name="adj3" fmla="val 16667"/>
            </a:avLst>
          </a:prstGeom>
          <a:solidFill>
            <a:srgbClr val="FFFAE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marL="228611" indent="-228611" algn="l" defTabSz="914446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96079" indent="-144029" algn="l" defTabSz="914446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◦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522104" indent="-108022" algn="l" defTabSz="914446" rtl="0" eaLnBrk="1" latinLnBrk="0" hangingPunct="1">
              <a:lnSpc>
                <a:spcPct val="150000"/>
              </a:lnSpc>
              <a:spcBef>
                <a:spcPts val="300"/>
              </a:spcBef>
              <a:spcAft>
                <a:spcPts val="400"/>
              </a:spcAft>
              <a:buFont typeface="Open Sans" panose="020B0606030504020204" pitchFamily="34" charset="0"/>
              <a:buChar char="­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666133" indent="-99020" algn="l" defTabSz="914446" rtl="0" eaLnBrk="1" latinLnBrk="0" hangingPunct="1">
              <a:lnSpc>
                <a:spcPct val="150000"/>
              </a:lnSpc>
              <a:spcBef>
                <a:spcPts val="250"/>
              </a:spcBef>
              <a:buFont typeface="Open Sans" panose="020B0606030504020204" pitchFamily="34" charset="0"/>
              <a:buChar char="­"/>
              <a:defRPr sz="10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774155" indent="-90018" algn="l" defTabSz="914446" rtl="0" eaLnBrk="1" latinLnBrk="0" hangingPunct="1">
              <a:lnSpc>
                <a:spcPct val="150000"/>
              </a:lnSpc>
              <a:spcBef>
                <a:spcPts val="250"/>
              </a:spcBef>
              <a:buFont typeface="Open Sans" panose="020B0606030504020204" pitchFamily="34" charset="0"/>
              <a:buChar char="­"/>
              <a:defRPr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726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948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171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394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2800" err="1">
                <a:solidFill>
                  <a:srgbClr val="0000FF"/>
                </a:solidFill>
                <a:latin typeface="Lucida Console" panose="020B0609040504020204" pitchFamily="49" charset="0"/>
              </a:rPr>
              <a:t>allSmall</a:t>
            </a:r>
            <a:r>
              <a:rPr lang="en-US" sz="2800">
                <a:solidFill>
                  <a:srgbClr val="0000FF"/>
                </a:solidFill>
                <a:latin typeface="Lucida Console" panose="020B0609040504020204" pitchFamily="49" charset="0"/>
              </a:rPr>
              <a:t> = TRUE</a:t>
            </a:r>
          </a:p>
        </p:txBody>
      </p:sp>
      <p:sp>
        <p:nvSpPr>
          <p:cNvPr id="17" name="Bildeforklaring formet som et avrundet rektangel 5">
            <a:extLst>
              <a:ext uri="{FF2B5EF4-FFF2-40B4-BE49-F238E27FC236}">
                <a16:creationId xmlns:a16="http://schemas.microsoft.com/office/drawing/2014/main" id="{06BE5B59-9117-C3F9-9CA5-37DC203146D0}"/>
              </a:ext>
            </a:extLst>
          </p:cNvPr>
          <p:cNvSpPr txBox="1">
            <a:spLocks/>
          </p:cNvSpPr>
          <p:nvPr/>
        </p:nvSpPr>
        <p:spPr>
          <a:xfrm>
            <a:off x="1889681" y="685082"/>
            <a:ext cx="4865449" cy="1911238"/>
          </a:xfrm>
          <a:prstGeom prst="wedgeRoundRectCallout">
            <a:avLst>
              <a:gd name="adj1" fmla="val 67005"/>
              <a:gd name="adj2" fmla="val 123731"/>
              <a:gd name="adj3" fmla="val 16667"/>
            </a:avLst>
          </a:prstGeom>
          <a:solidFill>
            <a:srgbClr val="FFFAE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marL="228611" indent="-228611" algn="l" defTabSz="914446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96079" indent="-144029" algn="l" defTabSz="914446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◦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522104" indent="-108022" algn="l" defTabSz="914446" rtl="0" eaLnBrk="1" latinLnBrk="0" hangingPunct="1">
              <a:lnSpc>
                <a:spcPct val="150000"/>
              </a:lnSpc>
              <a:spcBef>
                <a:spcPts val="300"/>
              </a:spcBef>
              <a:spcAft>
                <a:spcPts val="400"/>
              </a:spcAft>
              <a:buFont typeface="Open Sans" panose="020B0606030504020204" pitchFamily="34" charset="0"/>
              <a:buChar char="­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666133" indent="-99020" algn="l" defTabSz="914446" rtl="0" eaLnBrk="1" latinLnBrk="0" hangingPunct="1">
              <a:lnSpc>
                <a:spcPct val="150000"/>
              </a:lnSpc>
              <a:spcBef>
                <a:spcPts val="250"/>
              </a:spcBef>
              <a:buFont typeface="Open Sans" panose="020B0606030504020204" pitchFamily="34" charset="0"/>
              <a:buChar char="­"/>
              <a:defRPr sz="10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774155" indent="-90018" algn="l" defTabSz="914446" rtl="0" eaLnBrk="1" latinLnBrk="0" hangingPunct="1">
              <a:lnSpc>
                <a:spcPct val="150000"/>
              </a:lnSpc>
              <a:spcBef>
                <a:spcPts val="250"/>
              </a:spcBef>
              <a:buFont typeface="Open Sans" panose="020B0606030504020204" pitchFamily="34" charset="0"/>
              <a:buChar char="­"/>
              <a:defRPr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726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948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171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394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2800">
                <a:solidFill>
                  <a:srgbClr val="0000FF"/>
                </a:solidFill>
                <a:latin typeface="Lucida Console" panose="020B0609040504020204" pitchFamily="49" charset="0"/>
              </a:rPr>
              <a:t> </a:t>
            </a:r>
            <a:r>
              <a:rPr lang="en-US" sz="2800" err="1">
                <a:solidFill>
                  <a:srgbClr val="0000FF"/>
                </a:solidFill>
                <a:latin typeface="Lucida Console" panose="020B0609040504020204" pitchFamily="49" charset="0"/>
              </a:rPr>
              <a:t>forceInner</a:t>
            </a:r>
            <a:r>
              <a:rPr lang="en-US" sz="2800">
                <a:solidFill>
                  <a:srgbClr val="0000FF"/>
                </a:solidFill>
                <a:latin typeface="Lucida Console" panose="020B0609040504020204" pitchFamily="49" charset="0"/>
              </a:rPr>
              <a:t> = TRUE</a:t>
            </a:r>
          </a:p>
        </p:txBody>
      </p:sp>
    </p:spTree>
    <p:extLst>
      <p:ext uri="{BB962C8B-B14F-4D97-AF65-F5344CB8AC3E}">
        <p14:creationId xmlns:p14="http://schemas.microsoft.com/office/powerpoint/2010/main" val="2313984089"/>
      </p:ext>
    </p:extLst>
  </p:cSld>
  <p:clrMapOvr>
    <a:masterClrMapping/>
  </p:clrMapOvr>
  <p:transition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E854D6-D49E-7121-DD76-E27E0E75D4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tel 3">
            <a:extLst>
              <a:ext uri="{FF2B5EF4-FFF2-40B4-BE49-F238E27FC236}">
                <a16:creationId xmlns:a16="http://schemas.microsoft.com/office/drawing/2014/main" id="{0BBD48D5-7DF0-328E-DF09-10BE8EA122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nb-NO"/>
              <a:t>Avrunding av 0-ere </a:t>
            </a:r>
            <a:br>
              <a:rPr lang="nb-NO"/>
            </a:br>
            <a:r>
              <a:rPr lang="nb-NO"/>
              <a:t>og </a:t>
            </a:r>
            <a:br>
              <a:rPr lang="nb-NO"/>
            </a:br>
            <a:r>
              <a:rPr lang="nb-NO"/>
              <a:t>automatisk aggregering </a:t>
            </a:r>
            <a:br>
              <a:rPr lang="nb-NO"/>
            </a:br>
            <a:r>
              <a:rPr lang="nb-NO"/>
              <a:t>i </a:t>
            </a:r>
            <a:br>
              <a:rPr lang="nb-NO"/>
            </a:br>
            <a:r>
              <a:rPr lang="nb-NO" err="1">
                <a:latin typeface="Lucida Console" panose="020B0609040504020204" pitchFamily="49" charset="0"/>
              </a:rPr>
              <a:t>SmallCountRounding</a:t>
            </a:r>
            <a:endParaRPr lang="nb-NO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6776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1A83F8-5559-C293-7507-5B26BFD022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>
            <a:extLst>
              <a:ext uri="{FF2B5EF4-FFF2-40B4-BE49-F238E27FC236}">
                <a16:creationId xmlns:a16="http://schemas.microsoft.com/office/drawing/2014/main" id="{70A7A4F5-9C15-A608-BCD5-3AB71C922F50}"/>
              </a:ext>
            </a:extLst>
          </p:cNvPr>
          <p:cNvSpPr/>
          <p:nvPr/>
        </p:nvSpPr>
        <p:spPr>
          <a:xfrm>
            <a:off x="438539" y="216579"/>
            <a:ext cx="11672596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b-NO" sz="14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output &lt;- </a:t>
            </a:r>
            <a:r>
              <a:rPr lang="nb-NO" sz="1400" b="1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PLSrounding</a:t>
            </a:r>
            <a:r>
              <a:rPr lang="nb-NO" sz="14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(z, </a:t>
            </a:r>
            <a:r>
              <a:rPr lang="nb-NO" sz="1400" b="1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freqVar</a:t>
            </a:r>
            <a:r>
              <a:rPr lang="nb-NO" sz="14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nb-NO" sz="1400" b="1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b-NO" sz="14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lang="nb-NO" sz="1400" b="1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formula</a:t>
            </a:r>
            <a:r>
              <a:rPr lang="nb-NO" sz="14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~</a:t>
            </a:r>
            <a:r>
              <a:rPr lang="nb-NO" sz="1400" b="1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rows</a:t>
            </a:r>
            <a:r>
              <a:rPr lang="nb-NO" sz="14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nb-NO" sz="1400" b="1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cols</a:t>
            </a:r>
            <a:r>
              <a:rPr lang="nb-NO" sz="14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b-NO" sz="1400" b="1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roundBase</a:t>
            </a:r>
            <a:r>
              <a:rPr lang="nb-NO" sz="14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5, </a:t>
            </a:r>
            <a:r>
              <a:rPr lang="nb-NO" sz="1400" b="1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zeroCandidates</a:t>
            </a:r>
            <a:r>
              <a:rPr lang="nb-NO" sz="14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TRUE)</a:t>
            </a:r>
          </a:p>
          <a:p>
            <a:r>
              <a:rPr lang="nb-NO" sz="14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nb-NO" sz="1400" b="1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output$inner</a:t>
            </a:r>
            <a:endParaRPr lang="nb-NO" sz="1400" b="1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b-NO" sz="1400" b="1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nb-NO" sz="1400" b="1" err="1">
                <a:latin typeface="Courier New" panose="02070309020205020404" pitchFamily="49" charset="0"/>
                <a:cs typeface="Courier New" panose="02070309020205020404" pitchFamily="49" charset="0"/>
              </a:rPr>
              <a:t>rows</a:t>
            </a:r>
            <a:r>
              <a:rPr lang="nb-NO" sz="14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b-NO" sz="1400" b="1" err="1">
                <a:latin typeface="Courier New" panose="02070309020205020404" pitchFamily="49" charset="0"/>
                <a:cs typeface="Courier New" panose="02070309020205020404" pitchFamily="49" charset="0"/>
              </a:rPr>
              <a:t>cols</a:t>
            </a:r>
            <a:r>
              <a:rPr lang="nb-NO" sz="1400" b="1">
                <a:latin typeface="Courier New" panose="02070309020205020404" pitchFamily="49" charset="0"/>
                <a:cs typeface="Courier New" panose="02070309020205020404" pitchFamily="49" charset="0"/>
              </a:rPr>
              <a:t> original </a:t>
            </a:r>
            <a:r>
              <a:rPr lang="nb-NO" sz="1400" b="1" err="1">
                <a:latin typeface="Courier New" panose="02070309020205020404" pitchFamily="49" charset="0"/>
                <a:cs typeface="Courier New" panose="02070309020205020404" pitchFamily="49" charset="0"/>
              </a:rPr>
              <a:t>rounded</a:t>
            </a:r>
            <a:r>
              <a:rPr lang="nb-NO" sz="14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b-NO" sz="1400" b="1" err="1">
                <a:latin typeface="Courier New" panose="02070309020205020404" pitchFamily="49" charset="0"/>
                <a:cs typeface="Courier New" panose="02070309020205020404" pitchFamily="49" charset="0"/>
              </a:rPr>
              <a:t>difference</a:t>
            </a:r>
            <a:endParaRPr lang="nb-NO" sz="14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b-NO" sz="1400" b="1">
                <a:latin typeface="Courier New" panose="02070309020205020404" pitchFamily="49" charset="0"/>
                <a:cs typeface="Courier New" panose="02070309020205020404" pitchFamily="49" charset="0"/>
              </a:rPr>
              <a:t>1  row1 col1        6       6          0</a:t>
            </a:r>
          </a:p>
          <a:p>
            <a:r>
              <a:rPr lang="nb-NO" sz="1400" b="1">
                <a:latin typeface="Courier New" panose="02070309020205020404" pitchFamily="49" charset="0"/>
                <a:cs typeface="Courier New" panose="02070309020205020404" pitchFamily="49" charset="0"/>
              </a:rPr>
              <a:t>2  row2 col1        1       1          0</a:t>
            </a:r>
          </a:p>
          <a:p>
            <a:r>
              <a:rPr lang="nb-NO" sz="1400" b="1">
                <a:latin typeface="Courier New" panose="02070309020205020404" pitchFamily="49" charset="0"/>
                <a:cs typeface="Courier New" panose="02070309020205020404" pitchFamily="49" charset="0"/>
              </a:rPr>
              <a:t>3  row3 col1        0       0          0</a:t>
            </a:r>
          </a:p>
          <a:p>
            <a:r>
              <a:rPr lang="nb-NO" sz="1400" b="1">
                <a:latin typeface="Courier New" panose="02070309020205020404" pitchFamily="49" charset="0"/>
                <a:cs typeface="Courier New" panose="02070309020205020404" pitchFamily="49" charset="0"/>
              </a:rPr>
              <a:t>4  row1 col2        0       0          0</a:t>
            </a:r>
          </a:p>
          <a:p>
            <a:r>
              <a:rPr lang="nb-NO" sz="1400" b="1">
                <a:latin typeface="Courier New" panose="02070309020205020404" pitchFamily="49" charset="0"/>
                <a:cs typeface="Courier New" panose="02070309020205020404" pitchFamily="49" charset="0"/>
              </a:rPr>
              <a:t>5  row2 col2        2       5          3</a:t>
            </a:r>
          </a:p>
          <a:p>
            <a:r>
              <a:rPr lang="nb-NO" sz="1400" b="1">
                <a:latin typeface="Courier New" panose="02070309020205020404" pitchFamily="49" charset="0"/>
                <a:cs typeface="Courier New" panose="02070309020205020404" pitchFamily="49" charset="0"/>
              </a:rPr>
              <a:t>6  row3 col2        1       0         -1</a:t>
            </a:r>
          </a:p>
          <a:p>
            <a:r>
              <a:rPr lang="nb-NO" sz="1400" b="1">
                <a:latin typeface="Courier New" panose="02070309020205020404" pitchFamily="49" charset="0"/>
                <a:cs typeface="Courier New" panose="02070309020205020404" pitchFamily="49" charset="0"/>
              </a:rPr>
              <a:t>7  row1 col3        1       5          4</a:t>
            </a:r>
          </a:p>
          <a:p>
            <a:r>
              <a:rPr lang="nb-NO" sz="1400" b="1">
                <a:latin typeface="Courier New" panose="02070309020205020404" pitchFamily="49" charset="0"/>
                <a:cs typeface="Courier New" panose="02070309020205020404" pitchFamily="49" charset="0"/>
              </a:rPr>
              <a:t>8  row2 col3        3       0         -3</a:t>
            </a:r>
          </a:p>
          <a:p>
            <a:r>
              <a:rPr lang="nb-NO" sz="1400" b="1">
                <a:latin typeface="Courier New" panose="02070309020205020404" pitchFamily="49" charset="0"/>
                <a:cs typeface="Courier New" panose="02070309020205020404" pitchFamily="49" charset="0"/>
              </a:rPr>
              <a:t>9  row3 col3        1       0         -1</a:t>
            </a:r>
          </a:p>
          <a:p>
            <a:r>
              <a:rPr lang="nb-NO" sz="1400" b="1">
                <a:latin typeface="Courier New" panose="02070309020205020404" pitchFamily="49" charset="0"/>
                <a:cs typeface="Courier New" panose="02070309020205020404" pitchFamily="49" charset="0"/>
              </a:rPr>
              <a:t>10 row1 col4        3       0         -3</a:t>
            </a:r>
          </a:p>
          <a:p>
            <a:r>
              <a:rPr lang="nb-NO" sz="1400" b="1">
                <a:latin typeface="Courier New" panose="02070309020205020404" pitchFamily="49" charset="0"/>
                <a:cs typeface="Courier New" panose="02070309020205020404" pitchFamily="49" charset="0"/>
              </a:rPr>
              <a:t>11 row2 col4        1       0         -1</a:t>
            </a:r>
          </a:p>
          <a:p>
            <a:r>
              <a:rPr lang="nb-NO" sz="1400" b="1">
                <a:latin typeface="Courier New" panose="02070309020205020404" pitchFamily="49" charset="0"/>
                <a:cs typeface="Courier New" panose="02070309020205020404" pitchFamily="49" charset="0"/>
              </a:rPr>
              <a:t>12 row3 col4        0       5          5</a:t>
            </a:r>
          </a:p>
          <a:p>
            <a:r>
              <a:rPr lang="nb-NO" sz="1400" b="1">
                <a:latin typeface="Courier New" panose="02070309020205020404" pitchFamily="49" charset="0"/>
                <a:cs typeface="Courier New" panose="02070309020205020404" pitchFamily="49" charset="0"/>
              </a:rPr>
              <a:t>13 row1 col5        4       4          0</a:t>
            </a:r>
          </a:p>
          <a:p>
            <a:r>
              <a:rPr lang="nb-NO" sz="1400" b="1">
                <a:latin typeface="Courier New" panose="02070309020205020404" pitchFamily="49" charset="0"/>
                <a:cs typeface="Courier New" panose="02070309020205020404" pitchFamily="49" charset="0"/>
              </a:rPr>
              <a:t>14 row2 col5        2       2          0</a:t>
            </a:r>
          </a:p>
          <a:p>
            <a:r>
              <a:rPr lang="nb-NO" sz="1400" b="1">
                <a:latin typeface="Courier New" panose="02070309020205020404" pitchFamily="49" charset="0"/>
                <a:cs typeface="Courier New" panose="02070309020205020404" pitchFamily="49" charset="0"/>
              </a:rPr>
              <a:t>15 row3 col5        2       0         -2</a:t>
            </a:r>
          </a:p>
          <a:p>
            <a:r>
              <a:rPr lang="nb-NO" sz="14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nb-NO" sz="1400" b="1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output$publish</a:t>
            </a:r>
            <a:endParaRPr lang="nb-NO" sz="1400" b="1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b-NO" sz="1400" b="1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nb-NO" sz="1400" b="1" err="1">
                <a:latin typeface="Courier New" panose="02070309020205020404" pitchFamily="49" charset="0"/>
                <a:cs typeface="Courier New" panose="02070309020205020404" pitchFamily="49" charset="0"/>
              </a:rPr>
              <a:t>rows</a:t>
            </a:r>
            <a:r>
              <a:rPr lang="nb-NO" sz="1400" b="1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b-NO" sz="1400" b="1" err="1">
                <a:latin typeface="Courier New" panose="02070309020205020404" pitchFamily="49" charset="0"/>
                <a:cs typeface="Courier New" panose="02070309020205020404" pitchFamily="49" charset="0"/>
              </a:rPr>
              <a:t>cols</a:t>
            </a:r>
            <a:r>
              <a:rPr lang="nb-NO" sz="1400" b="1">
                <a:latin typeface="Courier New" panose="02070309020205020404" pitchFamily="49" charset="0"/>
                <a:cs typeface="Courier New" panose="02070309020205020404" pitchFamily="49" charset="0"/>
              </a:rPr>
              <a:t> original </a:t>
            </a:r>
            <a:r>
              <a:rPr lang="nb-NO" sz="1400" b="1" err="1">
                <a:latin typeface="Courier New" panose="02070309020205020404" pitchFamily="49" charset="0"/>
                <a:cs typeface="Courier New" panose="02070309020205020404" pitchFamily="49" charset="0"/>
              </a:rPr>
              <a:t>rounded</a:t>
            </a:r>
            <a:r>
              <a:rPr lang="nb-NO" sz="14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b-NO" sz="1400" b="1" err="1">
                <a:latin typeface="Courier New" panose="02070309020205020404" pitchFamily="49" charset="0"/>
                <a:cs typeface="Courier New" panose="02070309020205020404" pitchFamily="49" charset="0"/>
              </a:rPr>
              <a:t>difference</a:t>
            </a:r>
            <a:endParaRPr lang="nb-NO" sz="14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b-NO" sz="1400" b="1">
                <a:latin typeface="Courier New" panose="02070309020205020404" pitchFamily="49" charset="0"/>
                <a:cs typeface="Courier New" panose="02070309020205020404" pitchFamily="49" charset="0"/>
              </a:rPr>
              <a:t>1 Total </a:t>
            </a:r>
            <a:r>
              <a:rPr lang="nb-NO" sz="1400" b="1" err="1">
                <a:latin typeface="Courier New" panose="02070309020205020404" pitchFamily="49" charset="0"/>
                <a:cs typeface="Courier New" panose="02070309020205020404" pitchFamily="49" charset="0"/>
              </a:rPr>
              <a:t>Total</a:t>
            </a:r>
            <a:r>
              <a:rPr lang="nb-NO" sz="1400" b="1">
                <a:latin typeface="Courier New" panose="02070309020205020404" pitchFamily="49" charset="0"/>
                <a:cs typeface="Courier New" panose="02070309020205020404" pitchFamily="49" charset="0"/>
              </a:rPr>
              <a:t>       27      28          1</a:t>
            </a:r>
          </a:p>
          <a:p>
            <a:r>
              <a:rPr lang="nb-NO" sz="1400" b="1">
                <a:latin typeface="Courier New" panose="02070309020205020404" pitchFamily="49" charset="0"/>
                <a:cs typeface="Courier New" panose="02070309020205020404" pitchFamily="49" charset="0"/>
              </a:rPr>
              <a:t>2  row1 Total       14      15          1</a:t>
            </a:r>
          </a:p>
          <a:p>
            <a:r>
              <a:rPr lang="nb-NO" sz="1400" b="1">
                <a:latin typeface="Courier New" panose="02070309020205020404" pitchFamily="49" charset="0"/>
                <a:cs typeface="Courier New" panose="02070309020205020404" pitchFamily="49" charset="0"/>
              </a:rPr>
              <a:t>3  row2 Total        9       8         -1</a:t>
            </a:r>
          </a:p>
          <a:p>
            <a:r>
              <a:rPr lang="nb-NO" sz="1400" b="1">
                <a:latin typeface="Courier New" panose="02070309020205020404" pitchFamily="49" charset="0"/>
                <a:cs typeface="Courier New" panose="02070309020205020404" pitchFamily="49" charset="0"/>
              </a:rPr>
              <a:t>4  row3 Total        4       5          1</a:t>
            </a:r>
          </a:p>
          <a:p>
            <a:r>
              <a:rPr lang="nb-NO" sz="1400" b="1">
                <a:latin typeface="Courier New" panose="02070309020205020404" pitchFamily="49" charset="0"/>
                <a:cs typeface="Courier New" panose="02070309020205020404" pitchFamily="49" charset="0"/>
              </a:rPr>
              <a:t>5 Total  col1        7       7          0</a:t>
            </a:r>
          </a:p>
          <a:p>
            <a:r>
              <a:rPr lang="nb-NO" sz="1400" b="1">
                <a:latin typeface="Courier New" panose="02070309020205020404" pitchFamily="49" charset="0"/>
                <a:cs typeface="Courier New" panose="02070309020205020404" pitchFamily="49" charset="0"/>
              </a:rPr>
              <a:t>6 Total  col2        3       5          2</a:t>
            </a:r>
          </a:p>
          <a:p>
            <a:r>
              <a:rPr lang="nb-NO" sz="1400" b="1">
                <a:latin typeface="Courier New" panose="02070309020205020404" pitchFamily="49" charset="0"/>
                <a:cs typeface="Courier New" panose="02070309020205020404" pitchFamily="49" charset="0"/>
              </a:rPr>
              <a:t>7 Total  col3        5       5          0</a:t>
            </a:r>
          </a:p>
          <a:p>
            <a:r>
              <a:rPr lang="nb-NO" sz="1400" b="1">
                <a:latin typeface="Courier New" panose="02070309020205020404" pitchFamily="49" charset="0"/>
                <a:cs typeface="Courier New" panose="02070309020205020404" pitchFamily="49" charset="0"/>
              </a:rPr>
              <a:t>8 Total  col4        4       5          1</a:t>
            </a:r>
          </a:p>
          <a:p>
            <a:r>
              <a:rPr lang="nb-NO" sz="1400" b="1">
                <a:latin typeface="Courier New" panose="02070309020205020404" pitchFamily="49" charset="0"/>
                <a:cs typeface="Courier New" panose="02070309020205020404" pitchFamily="49" charset="0"/>
              </a:rPr>
              <a:t>9 Total  col5        8       6         -2</a:t>
            </a:r>
          </a:p>
          <a:p>
            <a:endParaRPr lang="nb-NO" sz="14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5D4DC9DF-97AC-48E7-C82F-F5E73DC7B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5256" y="1329069"/>
            <a:ext cx="6409535" cy="1021964"/>
          </a:xfrm>
        </p:spPr>
        <p:txBody>
          <a:bodyPr>
            <a:noAutofit/>
          </a:bodyPr>
          <a:lstStyle/>
          <a:p>
            <a:r>
              <a:rPr lang="nb-NO" sz="3600"/>
              <a:t> </a:t>
            </a:r>
            <a:r>
              <a:rPr lang="nb-NO" sz="360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zeroCandidates</a:t>
            </a:r>
            <a:r>
              <a:rPr lang="nb-NO" sz="360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TRUE</a:t>
            </a:r>
            <a:endParaRPr lang="nb-NO" sz="360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D9317E41-AE5B-5C80-3FEC-639DFB626746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5816362" y="2732567"/>
            <a:ext cx="5830807" cy="335395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nb-NO"/>
              <a:t>0-ere i indre celler kan «rundes opp»</a:t>
            </a:r>
          </a:p>
          <a:p>
            <a:pPr>
              <a:lnSpc>
                <a:spcPct val="100000"/>
              </a:lnSpc>
            </a:pPr>
            <a:endParaRPr lang="nb-NO"/>
          </a:p>
          <a:p>
            <a:pPr>
              <a:lnSpc>
                <a:spcPct val="100000"/>
              </a:lnSpc>
            </a:pPr>
            <a:r>
              <a:rPr lang="nb-NO"/>
              <a:t>Dermed kan 0-ere i celler som skal publiseres også bli «rundet opp»</a:t>
            </a:r>
          </a:p>
          <a:p>
            <a:pPr>
              <a:lnSpc>
                <a:spcPct val="100000"/>
              </a:lnSpc>
            </a:pPr>
            <a:endParaRPr lang="nb-NO"/>
          </a:p>
        </p:txBody>
      </p:sp>
      <p:sp>
        <p:nvSpPr>
          <p:cNvPr id="10" name="Bildeforklaring formet som et avrundet rektangel 5">
            <a:extLst>
              <a:ext uri="{FF2B5EF4-FFF2-40B4-BE49-F238E27FC236}">
                <a16:creationId xmlns:a16="http://schemas.microsoft.com/office/drawing/2014/main" id="{E9BF6AB7-72A8-2CD6-4DE1-475A25C2F220}"/>
              </a:ext>
            </a:extLst>
          </p:cNvPr>
          <p:cNvSpPr txBox="1">
            <a:spLocks/>
          </p:cNvSpPr>
          <p:nvPr/>
        </p:nvSpPr>
        <p:spPr>
          <a:xfrm>
            <a:off x="5929381" y="5287128"/>
            <a:ext cx="700019" cy="483605"/>
          </a:xfrm>
          <a:prstGeom prst="wedgeRoundRectCallout">
            <a:avLst>
              <a:gd name="adj1" fmla="val -498271"/>
              <a:gd name="adj2" fmla="val -446225"/>
              <a:gd name="adj3" fmla="val 16667"/>
            </a:avLst>
          </a:prstGeom>
          <a:solidFill>
            <a:srgbClr val="FFFAE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marL="228611" indent="-228611" algn="l" defTabSz="914446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96079" indent="-144029" algn="l" defTabSz="914446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◦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522104" indent="-108022" algn="l" defTabSz="914446" rtl="0" eaLnBrk="1" latinLnBrk="0" hangingPunct="1">
              <a:lnSpc>
                <a:spcPct val="150000"/>
              </a:lnSpc>
              <a:spcBef>
                <a:spcPts val="300"/>
              </a:spcBef>
              <a:spcAft>
                <a:spcPts val="400"/>
              </a:spcAft>
              <a:buFont typeface="Open Sans" panose="020B0606030504020204" pitchFamily="34" charset="0"/>
              <a:buChar char="­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666133" indent="-99020" algn="l" defTabSz="914446" rtl="0" eaLnBrk="1" latinLnBrk="0" hangingPunct="1">
              <a:lnSpc>
                <a:spcPct val="150000"/>
              </a:lnSpc>
              <a:spcBef>
                <a:spcPts val="250"/>
              </a:spcBef>
              <a:buFont typeface="Open Sans" panose="020B0606030504020204" pitchFamily="34" charset="0"/>
              <a:buChar char="­"/>
              <a:defRPr sz="10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774155" indent="-90018" algn="l" defTabSz="914446" rtl="0" eaLnBrk="1" latinLnBrk="0" hangingPunct="1">
              <a:lnSpc>
                <a:spcPct val="150000"/>
              </a:lnSpc>
              <a:spcBef>
                <a:spcPts val="250"/>
              </a:spcBef>
              <a:buFont typeface="Open Sans" panose="020B0606030504020204" pitchFamily="34" charset="0"/>
              <a:buChar char="­"/>
              <a:defRPr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726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948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171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394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nb-NO" sz="1400">
                <a:solidFill>
                  <a:schemeClr val="tx1"/>
                </a:solidFill>
              </a:rPr>
              <a:t>Her </a:t>
            </a:r>
          </a:p>
        </p:txBody>
      </p:sp>
    </p:spTree>
    <p:extLst>
      <p:ext uri="{BB962C8B-B14F-4D97-AF65-F5344CB8AC3E}">
        <p14:creationId xmlns:p14="http://schemas.microsoft.com/office/powerpoint/2010/main" val="443251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DFA3055-3841-9172-9A32-40808A9BC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z="4400"/>
              <a:t>Men husk </a:t>
            </a:r>
            <a:r>
              <a:rPr lang="nb-NO"/>
              <a:t>strukturelle 0-er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A77B9EB4-CB89-B87D-DA0E-5937D6BB762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219359" y="2286000"/>
            <a:ext cx="9651619" cy="3555038"/>
          </a:xfrm>
        </p:spPr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957308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D6C224F-D0A4-B2C4-0353-C00038A5D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3486" y="410547"/>
            <a:ext cx="4465298" cy="1446244"/>
          </a:xfrm>
        </p:spPr>
        <p:txBody>
          <a:bodyPr/>
          <a:lstStyle/>
          <a:p>
            <a:r>
              <a:rPr lang="nb-NO"/>
              <a:t>Innhold  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E7B2CA1E-B74C-3C16-38F9-76C82627E00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564592" y="1549425"/>
            <a:ext cx="8770255" cy="4636772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endParaRPr lang="nb-NO"/>
          </a:p>
          <a:p>
            <a:pPr>
              <a:lnSpc>
                <a:spcPct val="100000"/>
              </a:lnSpc>
            </a:pPr>
            <a:r>
              <a:rPr lang="nb-NO"/>
              <a:t>Bakgrunn </a:t>
            </a:r>
          </a:p>
          <a:p>
            <a:pPr>
              <a:lnSpc>
                <a:spcPct val="100000"/>
              </a:lnSpc>
            </a:pPr>
            <a:endParaRPr lang="nb-NO">
              <a:latin typeface="Lucida Console" panose="020B0609040504020204" pitchFamily="49" charset="0"/>
            </a:endParaRPr>
          </a:p>
          <a:p>
            <a:pPr>
              <a:lnSpc>
                <a:spcPct val="100000"/>
              </a:lnSpc>
            </a:pPr>
            <a:r>
              <a:rPr lang="nb-NO"/>
              <a:t>Funksjonen </a:t>
            </a:r>
            <a:r>
              <a:rPr lang="nb-NO" err="1">
                <a:latin typeface="Lucida Console" panose="020B0609040504020204" pitchFamily="49" charset="0"/>
              </a:rPr>
              <a:t>PLSrounding</a:t>
            </a:r>
            <a:r>
              <a:rPr lang="nb-NO">
                <a:latin typeface="Lucida Console" panose="020B0609040504020204" pitchFamily="49" charset="0"/>
              </a:rPr>
              <a:t> </a:t>
            </a:r>
            <a:r>
              <a:rPr lang="nb-NO"/>
              <a:t>i  </a:t>
            </a:r>
            <a:r>
              <a:rPr lang="nb-NO" err="1">
                <a:latin typeface="Lucida Console" panose="020B0609040504020204" pitchFamily="49" charset="0"/>
              </a:rPr>
              <a:t>SmallCountRounding</a:t>
            </a:r>
            <a:endParaRPr lang="nb-NO">
              <a:latin typeface="Lucida Console" panose="020B0609040504020204" pitchFamily="49" charset="0"/>
            </a:endParaRPr>
          </a:p>
          <a:p>
            <a:pPr>
              <a:lnSpc>
                <a:spcPct val="100000"/>
              </a:lnSpc>
            </a:pPr>
            <a:endParaRPr lang="nb-NO">
              <a:latin typeface="Lucida Console" panose="020B0609040504020204" pitchFamily="49" charset="0"/>
            </a:endParaRPr>
          </a:p>
          <a:p>
            <a:pPr>
              <a:lnSpc>
                <a:spcPct val="100000"/>
              </a:lnSpc>
            </a:pPr>
            <a:r>
              <a:rPr lang="nb-NO"/>
              <a:t>Om endring av 0-ere</a:t>
            </a:r>
            <a:endParaRPr lang="nb-NO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74643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1A83F8-5559-C293-7507-5B26BFD022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>
            <a:extLst>
              <a:ext uri="{FF2B5EF4-FFF2-40B4-BE49-F238E27FC236}">
                <a16:creationId xmlns:a16="http://schemas.microsoft.com/office/drawing/2014/main" id="{70A7A4F5-9C15-A608-BCD5-3AB71C922F50}"/>
              </a:ext>
            </a:extLst>
          </p:cNvPr>
          <p:cNvSpPr/>
          <p:nvPr/>
        </p:nvSpPr>
        <p:spPr>
          <a:xfrm>
            <a:off x="2667123" y="1551563"/>
            <a:ext cx="11672596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b-NO" sz="14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nb-NO" sz="1400" b="1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PLSroundingInner</a:t>
            </a:r>
            <a:r>
              <a:rPr lang="nb-NO" sz="14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b-NO" sz="1400" b="1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z_micro</a:t>
            </a:r>
            <a:r>
              <a:rPr lang="nb-NO" sz="14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b-NO" sz="1400" b="1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formula</a:t>
            </a:r>
            <a:r>
              <a:rPr lang="nb-NO" sz="14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~</a:t>
            </a:r>
            <a:r>
              <a:rPr lang="nb-NO" sz="1400" b="1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rows</a:t>
            </a:r>
            <a:r>
              <a:rPr lang="nb-NO" sz="14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nb-NO" sz="1400" b="1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cols</a:t>
            </a:r>
            <a:r>
              <a:rPr lang="nb-NO" sz="14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r>
              <a:rPr lang="nb-NO" sz="14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</a:t>
            </a:r>
            <a:r>
              <a:rPr lang="nb-NO" sz="1400" b="1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roundBase</a:t>
            </a:r>
            <a:r>
              <a:rPr lang="nb-NO" sz="14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5, </a:t>
            </a:r>
            <a:r>
              <a:rPr lang="nb-NO" sz="1400" b="1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zeroCandidates</a:t>
            </a:r>
            <a:r>
              <a:rPr lang="nb-NO" sz="14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TRUE)</a:t>
            </a:r>
          </a:p>
          <a:p>
            <a:endParaRPr lang="nb-NO" sz="14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b-NO" sz="1400" b="1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nb-NO" sz="1400" b="1" err="1">
                <a:latin typeface="Courier New" panose="02070309020205020404" pitchFamily="49" charset="0"/>
                <a:cs typeface="Courier New" panose="02070309020205020404" pitchFamily="49" charset="0"/>
              </a:rPr>
              <a:t>rows</a:t>
            </a:r>
            <a:r>
              <a:rPr lang="nb-NO" sz="14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b-NO" sz="1400" b="1" err="1">
                <a:latin typeface="Courier New" panose="02070309020205020404" pitchFamily="49" charset="0"/>
                <a:cs typeface="Courier New" panose="02070309020205020404" pitchFamily="49" charset="0"/>
              </a:rPr>
              <a:t>cols</a:t>
            </a:r>
            <a:r>
              <a:rPr lang="nb-NO" sz="1400" b="1">
                <a:latin typeface="Courier New" panose="02070309020205020404" pitchFamily="49" charset="0"/>
                <a:cs typeface="Courier New" panose="02070309020205020404" pitchFamily="49" charset="0"/>
              </a:rPr>
              <a:t> original </a:t>
            </a:r>
            <a:r>
              <a:rPr lang="nb-NO" sz="1400" b="1" err="1">
                <a:latin typeface="Courier New" panose="02070309020205020404" pitchFamily="49" charset="0"/>
                <a:cs typeface="Courier New" panose="02070309020205020404" pitchFamily="49" charset="0"/>
              </a:rPr>
              <a:t>rounded</a:t>
            </a:r>
            <a:r>
              <a:rPr lang="nb-NO" sz="14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b-NO" sz="1400" b="1" err="1">
                <a:latin typeface="Courier New" panose="02070309020205020404" pitchFamily="49" charset="0"/>
                <a:cs typeface="Courier New" panose="02070309020205020404" pitchFamily="49" charset="0"/>
              </a:rPr>
              <a:t>difference</a:t>
            </a:r>
            <a:endParaRPr lang="nb-NO" sz="14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b-NO" sz="1400" b="1">
                <a:latin typeface="Courier New" panose="02070309020205020404" pitchFamily="49" charset="0"/>
                <a:cs typeface="Courier New" panose="02070309020205020404" pitchFamily="49" charset="0"/>
              </a:rPr>
              <a:t>1  row1 col1        6       6          0</a:t>
            </a:r>
          </a:p>
          <a:p>
            <a:r>
              <a:rPr lang="nb-NO" sz="1400" b="1">
                <a:latin typeface="Courier New" panose="02070309020205020404" pitchFamily="49" charset="0"/>
                <a:cs typeface="Courier New" panose="02070309020205020404" pitchFamily="49" charset="0"/>
              </a:rPr>
              <a:t>2  row2 col1        1       1          0</a:t>
            </a:r>
          </a:p>
          <a:p>
            <a:r>
              <a:rPr lang="nb-NO" sz="1400" b="1">
                <a:latin typeface="Courier New" panose="02070309020205020404" pitchFamily="49" charset="0"/>
                <a:cs typeface="Courier New" panose="02070309020205020404" pitchFamily="49" charset="0"/>
              </a:rPr>
              <a:t>3  row2 col2        2       0         -2</a:t>
            </a:r>
          </a:p>
          <a:p>
            <a:r>
              <a:rPr lang="nb-NO" sz="1400" b="1">
                <a:latin typeface="Courier New" panose="02070309020205020404" pitchFamily="49" charset="0"/>
                <a:cs typeface="Courier New" panose="02070309020205020404" pitchFamily="49" charset="0"/>
              </a:rPr>
              <a:t>4  row3 col2        1       5          4</a:t>
            </a:r>
          </a:p>
          <a:p>
            <a:r>
              <a:rPr lang="nb-NO" sz="1400" b="1">
                <a:latin typeface="Courier New" panose="02070309020205020404" pitchFamily="49" charset="0"/>
                <a:cs typeface="Courier New" panose="02070309020205020404" pitchFamily="49" charset="0"/>
              </a:rPr>
              <a:t>5  row1 col3        1       0         -1</a:t>
            </a:r>
          </a:p>
          <a:p>
            <a:r>
              <a:rPr lang="nb-NO" sz="1400" b="1">
                <a:latin typeface="Courier New" panose="02070309020205020404" pitchFamily="49" charset="0"/>
                <a:cs typeface="Courier New" panose="02070309020205020404" pitchFamily="49" charset="0"/>
              </a:rPr>
              <a:t>6  row2 col3        3       5          2</a:t>
            </a:r>
          </a:p>
          <a:p>
            <a:r>
              <a:rPr lang="nb-NO" sz="1400" b="1">
                <a:latin typeface="Courier New" panose="02070309020205020404" pitchFamily="49" charset="0"/>
                <a:cs typeface="Courier New" panose="02070309020205020404" pitchFamily="49" charset="0"/>
              </a:rPr>
              <a:t>7  row3 col3        1       0         -1</a:t>
            </a:r>
          </a:p>
          <a:p>
            <a:r>
              <a:rPr lang="nb-NO" sz="1400" b="1">
                <a:latin typeface="Courier New" panose="02070309020205020404" pitchFamily="49" charset="0"/>
                <a:cs typeface="Courier New" panose="02070309020205020404" pitchFamily="49" charset="0"/>
              </a:rPr>
              <a:t>8  row1 col4        3       5          2</a:t>
            </a:r>
          </a:p>
          <a:p>
            <a:r>
              <a:rPr lang="nb-NO" sz="1400" b="1">
                <a:latin typeface="Courier New" panose="02070309020205020404" pitchFamily="49" charset="0"/>
                <a:cs typeface="Courier New" panose="02070309020205020404" pitchFamily="49" charset="0"/>
              </a:rPr>
              <a:t>9  row2 col4        1       0         -1</a:t>
            </a:r>
          </a:p>
          <a:p>
            <a:r>
              <a:rPr lang="nb-NO" sz="1400" b="1">
                <a:latin typeface="Courier New" panose="02070309020205020404" pitchFamily="49" charset="0"/>
                <a:cs typeface="Courier New" panose="02070309020205020404" pitchFamily="49" charset="0"/>
              </a:rPr>
              <a:t>10 row1 col5        4       4          0</a:t>
            </a:r>
          </a:p>
          <a:p>
            <a:r>
              <a:rPr lang="nb-NO" sz="1400" b="1">
                <a:latin typeface="Courier New" panose="02070309020205020404" pitchFamily="49" charset="0"/>
                <a:cs typeface="Courier New" panose="02070309020205020404" pitchFamily="49" charset="0"/>
              </a:rPr>
              <a:t>11 row2 col5        2       2          0</a:t>
            </a:r>
          </a:p>
          <a:p>
            <a:r>
              <a:rPr lang="nb-NO" sz="1400" b="1">
                <a:latin typeface="Courier New" panose="02070309020205020404" pitchFamily="49" charset="0"/>
                <a:cs typeface="Courier New" panose="02070309020205020404" pitchFamily="49" charset="0"/>
              </a:rPr>
              <a:t>12 row3 col5        2       0         -2</a:t>
            </a:r>
          </a:p>
          <a:p>
            <a:endParaRPr lang="nb-NO" sz="14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5D4DC9DF-97AC-48E7-C82F-F5E73DC7B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1378" y="346869"/>
            <a:ext cx="3607324" cy="739742"/>
          </a:xfrm>
        </p:spPr>
        <p:txBody>
          <a:bodyPr>
            <a:noAutofit/>
          </a:bodyPr>
          <a:lstStyle/>
          <a:p>
            <a:r>
              <a:rPr lang="nb-NO" sz="3600">
                <a:solidFill>
                  <a:schemeClr val="tx1"/>
                </a:solidFill>
              </a:rPr>
              <a:t> </a:t>
            </a:r>
            <a:r>
              <a:rPr lang="nb-NO" sz="3600">
                <a:solidFill>
                  <a:schemeClr val="tx1"/>
                </a:solidFill>
                <a:cs typeface="Courier New" panose="02070309020205020404" pitchFamily="49" charset="0"/>
              </a:rPr>
              <a:t>Mikrodatainput</a:t>
            </a:r>
            <a:endParaRPr lang="nb-NO" sz="3600">
              <a:solidFill>
                <a:schemeClr val="tx1"/>
              </a:solidFill>
            </a:endParaRP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D9317E41-AE5B-5C80-3FEC-639DFB626746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503421" y="2771452"/>
            <a:ext cx="3816169" cy="335395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nb-NO"/>
              <a:t>Ingen 0-ere i indre celler</a:t>
            </a:r>
          </a:p>
          <a:p>
            <a:pPr>
              <a:lnSpc>
                <a:spcPct val="100000"/>
              </a:lnSpc>
            </a:pPr>
            <a:endParaRPr lang="nb-NO"/>
          </a:p>
          <a:p>
            <a:pPr>
              <a:lnSpc>
                <a:spcPct val="100000"/>
              </a:lnSpc>
            </a:pPr>
            <a:r>
              <a:rPr lang="nb-NO"/>
              <a:t>Ingen 0-ere kan «rundes opp»</a:t>
            </a:r>
          </a:p>
          <a:p>
            <a:pPr>
              <a:lnSpc>
                <a:spcPct val="100000"/>
              </a:lnSpc>
            </a:pPr>
            <a:endParaRPr lang="nb-NO"/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F22CB52D-9095-8D2B-FF17-4F5D1FDD2C94}"/>
              </a:ext>
            </a:extLst>
          </p:cNvPr>
          <p:cNvSpPr/>
          <p:nvPr/>
        </p:nvSpPr>
        <p:spPr>
          <a:xfrm>
            <a:off x="346656" y="128693"/>
            <a:ext cx="11672596" cy="698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b-NO" sz="10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nb-NO" sz="1000" b="1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z_micro</a:t>
            </a:r>
            <a:r>
              <a:rPr lang="nb-NO" sz="10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nb-NO" sz="1000" b="1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SSBtools</a:t>
            </a:r>
            <a:r>
              <a:rPr lang="nb-NO" sz="10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nb-NO" sz="1000" b="1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MakeMicro</a:t>
            </a:r>
            <a:r>
              <a:rPr lang="nb-NO" sz="10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(z, "</a:t>
            </a:r>
            <a:r>
              <a:rPr lang="nb-NO" sz="1000" b="1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b-NO" sz="10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")[1:2]</a:t>
            </a:r>
          </a:p>
          <a:p>
            <a:endParaRPr lang="nb-NO" sz="1400" b="1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b-NO" sz="14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nb-NO" sz="1400" b="1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z_micro</a:t>
            </a:r>
            <a:endParaRPr lang="nb-NO" sz="1400" b="1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b-NO" sz="1400" b="1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nb-NO" sz="1400" b="1" err="1">
                <a:latin typeface="Courier New" panose="02070309020205020404" pitchFamily="49" charset="0"/>
                <a:cs typeface="Courier New" panose="02070309020205020404" pitchFamily="49" charset="0"/>
              </a:rPr>
              <a:t>rows</a:t>
            </a:r>
            <a:r>
              <a:rPr lang="nb-NO" sz="14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b-NO" sz="1400" b="1" err="1">
                <a:latin typeface="Courier New" panose="02070309020205020404" pitchFamily="49" charset="0"/>
                <a:cs typeface="Courier New" panose="02070309020205020404" pitchFamily="49" charset="0"/>
              </a:rPr>
              <a:t>cols</a:t>
            </a:r>
            <a:endParaRPr lang="nb-NO" sz="14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b-NO" sz="1400" b="1">
                <a:latin typeface="Courier New" panose="02070309020205020404" pitchFamily="49" charset="0"/>
                <a:cs typeface="Courier New" panose="02070309020205020404" pitchFamily="49" charset="0"/>
              </a:rPr>
              <a:t>1  row1 col1</a:t>
            </a:r>
          </a:p>
          <a:p>
            <a:r>
              <a:rPr lang="nb-NO" sz="1400" b="1">
                <a:latin typeface="Courier New" panose="02070309020205020404" pitchFamily="49" charset="0"/>
                <a:cs typeface="Courier New" panose="02070309020205020404" pitchFamily="49" charset="0"/>
              </a:rPr>
              <a:t>2  row1 col1</a:t>
            </a:r>
          </a:p>
          <a:p>
            <a:r>
              <a:rPr lang="nb-NO" sz="1400" b="1">
                <a:latin typeface="Courier New" panose="02070309020205020404" pitchFamily="49" charset="0"/>
                <a:cs typeface="Courier New" panose="02070309020205020404" pitchFamily="49" charset="0"/>
              </a:rPr>
              <a:t>3  row1 col1</a:t>
            </a:r>
          </a:p>
          <a:p>
            <a:r>
              <a:rPr lang="nb-NO" sz="1400" b="1">
                <a:latin typeface="Courier New" panose="02070309020205020404" pitchFamily="49" charset="0"/>
                <a:cs typeface="Courier New" panose="02070309020205020404" pitchFamily="49" charset="0"/>
              </a:rPr>
              <a:t>4  row1 col1</a:t>
            </a:r>
          </a:p>
          <a:p>
            <a:r>
              <a:rPr lang="nb-NO" sz="1400" b="1">
                <a:latin typeface="Courier New" panose="02070309020205020404" pitchFamily="49" charset="0"/>
                <a:cs typeface="Courier New" panose="02070309020205020404" pitchFamily="49" charset="0"/>
              </a:rPr>
              <a:t>5  row1 col1</a:t>
            </a:r>
          </a:p>
          <a:p>
            <a:r>
              <a:rPr lang="nb-NO" sz="1400" b="1">
                <a:latin typeface="Courier New" panose="02070309020205020404" pitchFamily="49" charset="0"/>
                <a:cs typeface="Courier New" panose="02070309020205020404" pitchFamily="49" charset="0"/>
              </a:rPr>
              <a:t>6  row1 col1</a:t>
            </a:r>
          </a:p>
          <a:p>
            <a:r>
              <a:rPr lang="nb-NO" sz="1400" b="1">
                <a:latin typeface="Courier New" panose="02070309020205020404" pitchFamily="49" charset="0"/>
                <a:cs typeface="Courier New" panose="02070309020205020404" pitchFamily="49" charset="0"/>
              </a:rPr>
              <a:t>7  row2 col1</a:t>
            </a:r>
          </a:p>
          <a:p>
            <a:r>
              <a:rPr lang="nb-NO" sz="1400" b="1">
                <a:latin typeface="Courier New" panose="02070309020205020404" pitchFamily="49" charset="0"/>
                <a:cs typeface="Courier New" panose="02070309020205020404" pitchFamily="49" charset="0"/>
              </a:rPr>
              <a:t>8  row2 col2</a:t>
            </a:r>
          </a:p>
          <a:p>
            <a:r>
              <a:rPr lang="nb-NO" sz="1400" b="1">
                <a:latin typeface="Courier New" panose="02070309020205020404" pitchFamily="49" charset="0"/>
                <a:cs typeface="Courier New" panose="02070309020205020404" pitchFamily="49" charset="0"/>
              </a:rPr>
              <a:t>9  row2 col2</a:t>
            </a:r>
          </a:p>
          <a:p>
            <a:r>
              <a:rPr lang="nb-NO" sz="1400" b="1">
                <a:latin typeface="Courier New" panose="02070309020205020404" pitchFamily="49" charset="0"/>
                <a:cs typeface="Courier New" panose="02070309020205020404" pitchFamily="49" charset="0"/>
              </a:rPr>
              <a:t>10 row3 col2</a:t>
            </a:r>
          </a:p>
          <a:p>
            <a:r>
              <a:rPr lang="nb-NO" sz="1400" b="1">
                <a:latin typeface="Courier New" panose="02070309020205020404" pitchFamily="49" charset="0"/>
                <a:cs typeface="Courier New" panose="02070309020205020404" pitchFamily="49" charset="0"/>
              </a:rPr>
              <a:t>11 row1 col3</a:t>
            </a:r>
          </a:p>
          <a:p>
            <a:r>
              <a:rPr lang="nb-NO" sz="1400" b="1">
                <a:latin typeface="Courier New" panose="02070309020205020404" pitchFamily="49" charset="0"/>
                <a:cs typeface="Courier New" panose="02070309020205020404" pitchFamily="49" charset="0"/>
              </a:rPr>
              <a:t>12 row2 col3</a:t>
            </a:r>
          </a:p>
          <a:p>
            <a:r>
              <a:rPr lang="nb-NO" sz="1400" b="1">
                <a:latin typeface="Courier New" panose="02070309020205020404" pitchFamily="49" charset="0"/>
                <a:cs typeface="Courier New" panose="02070309020205020404" pitchFamily="49" charset="0"/>
              </a:rPr>
              <a:t>13 row2 col3</a:t>
            </a:r>
          </a:p>
          <a:p>
            <a:r>
              <a:rPr lang="nb-NO" sz="1400" b="1">
                <a:latin typeface="Courier New" panose="02070309020205020404" pitchFamily="49" charset="0"/>
                <a:cs typeface="Courier New" panose="02070309020205020404" pitchFamily="49" charset="0"/>
              </a:rPr>
              <a:t>14 row2 col3</a:t>
            </a:r>
          </a:p>
          <a:p>
            <a:r>
              <a:rPr lang="nb-NO" sz="1400" b="1">
                <a:latin typeface="Courier New" panose="02070309020205020404" pitchFamily="49" charset="0"/>
                <a:cs typeface="Courier New" panose="02070309020205020404" pitchFamily="49" charset="0"/>
              </a:rPr>
              <a:t>15 row3 col3</a:t>
            </a:r>
          </a:p>
          <a:p>
            <a:r>
              <a:rPr lang="nb-NO" sz="1400" b="1">
                <a:latin typeface="Courier New" panose="02070309020205020404" pitchFamily="49" charset="0"/>
                <a:cs typeface="Courier New" panose="02070309020205020404" pitchFamily="49" charset="0"/>
              </a:rPr>
              <a:t>16 row1 col4</a:t>
            </a:r>
          </a:p>
          <a:p>
            <a:r>
              <a:rPr lang="nb-NO" sz="1400" b="1">
                <a:latin typeface="Courier New" panose="02070309020205020404" pitchFamily="49" charset="0"/>
                <a:cs typeface="Courier New" panose="02070309020205020404" pitchFamily="49" charset="0"/>
              </a:rPr>
              <a:t>17 row1 col4</a:t>
            </a:r>
          </a:p>
          <a:p>
            <a:r>
              <a:rPr lang="nb-NO" sz="1400" b="1">
                <a:latin typeface="Courier New" panose="02070309020205020404" pitchFamily="49" charset="0"/>
                <a:cs typeface="Courier New" panose="02070309020205020404" pitchFamily="49" charset="0"/>
              </a:rPr>
              <a:t>18 row1 col4</a:t>
            </a:r>
          </a:p>
          <a:p>
            <a:r>
              <a:rPr lang="nb-NO" sz="1400" b="1">
                <a:latin typeface="Courier New" panose="02070309020205020404" pitchFamily="49" charset="0"/>
                <a:cs typeface="Courier New" panose="02070309020205020404" pitchFamily="49" charset="0"/>
              </a:rPr>
              <a:t>19 row2 col4</a:t>
            </a:r>
          </a:p>
          <a:p>
            <a:r>
              <a:rPr lang="nb-NO" sz="1400" b="1">
                <a:latin typeface="Courier New" panose="02070309020205020404" pitchFamily="49" charset="0"/>
                <a:cs typeface="Courier New" panose="02070309020205020404" pitchFamily="49" charset="0"/>
              </a:rPr>
              <a:t>20 row1 col5</a:t>
            </a:r>
          </a:p>
          <a:p>
            <a:r>
              <a:rPr lang="nb-NO" sz="1400" b="1">
                <a:latin typeface="Courier New" panose="02070309020205020404" pitchFamily="49" charset="0"/>
                <a:cs typeface="Courier New" panose="02070309020205020404" pitchFamily="49" charset="0"/>
              </a:rPr>
              <a:t>21 row1 col5</a:t>
            </a:r>
          </a:p>
          <a:p>
            <a:r>
              <a:rPr lang="nb-NO" sz="1400" b="1">
                <a:latin typeface="Courier New" panose="02070309020205020404" pitchFamily="49" charset="0"/>
                <a:cs typeface="Courier New" panose="02070309020205020404" pitchFamily="49" charset="0"/>
              </a:rPr>
              <a:t>22 row1 col5</a:t>
            </a:r>
          </a:p>
          <a:p>
            <a:r>
              <a:rPr lang="nb-NO" sz="1400" b="1">
                <a:latin typeface="Courier New" panose="02070309020205020404" pitchFamily="49" charset="0"/>
                <a:cs typeface="Courier New" panose="02070309020205020404" pitchFamily="49" charset="0"/>
              </a:rPr>
              <a:t>23 row1 col5</a:t>
            </a:r>
          </a:p>
          <a:p>
            <a:r>
              <a:rPr lang="nb-NO" sz="1400" b="1">
                <a:latin typeface="Courier New" panose="02070309020205020404" pitchFamily="49" charset="0"/>
                <a:cs typeface="Courier New" panose="02070309020205020404" pitchFamily="49" charset="0"/>
              </a:rPr>
              <a:t>24 row2 col5</a:t>
            </a:r>
          </a:p>
          <a:p>
            <a:r>
              <a:rPr lang="nb-NO" sz="1400" b="1">
                <a:latin typeface="Courier New" panose="02070309020205020404" pitchFamily="49" charset="0"/>
                <a:cs typeface="Courier New" panose="02070309020205020404" pitchFamily="49" charset="0"/>
              </a:rPr>
              <a:t>25 row2 col5</a:t>
            </a:r>
          </a:p>
          <a:p>
            <a:r>
              <a:rPr lang="nb-NO" sz="1400" b="1">
                <a:latin typeface="Courier New" panose="02070309020205020404" pitchFamily="49" charset="0"/>
                <a:cs typeface="Courier New" panose="02070309020205020404" pitchFamily="49" charset="0"/>
              </a:rPr>
              <a:t>26 row3 col5</a:t>
            </a:r>
          </a:p>
          <a:p>
            <a:r>
              <a:rPr lang="nb-NO" sz="1400" b="1">
                <a:latin typeface="Courier New" panose="02070309020205020404" pitchFamily="49" charset="0"/>
                <a:cs typeface="Courier New" panose="02070309020205020404" pitchFamily="49" charset="0"/>
              </a:rPr>
              <a:t>27 row3 col5</a:t>
            </a:r>
          </a:p>
          <a:p>
            <a:endParaRPr lang="nb-NO" sz="14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06617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1A83F8-5559-C293-7507-5B26BFD022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>
            <a:extLst>
              <a:ext uri="{FF2B5EF4-FFF2-40B4-BE49-F238E27FC236}">
                <a16:creationId xmlns:a16="http://schemas.microsoft.com/office/drawing/2014/main" id="{70A7A4F5-9C15-A608-BCD5-3AB71C922F50}"/>
              </a:ext>
            </a:extLst>
          </p:cNvPr>
          <p:cNvSpPr/>
          <p:nvPr/>
        </p:nvSpPr>
        <p:spPr>
          <a:xfrm>
            <a:off x="2667123" y="1551563"/>
            <a:ext cx="11672596" cy="45550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b-NO" sz="14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nb-NO" sz="1400" b="1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PLSroundingInner</a:t>
            </a:r>
            <a:r>
              <a:rPr lang="nb-NO" sz="14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b-NO" sz="1400" b="1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MakeMicro</a:t>
            </a:r>
            <a:r>
              <a:rPr lang="nb-NO" sz="14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(z, "</a:t>
            </a:r>
            <a:r>
              <a:rPr lang="nb-NO" sz="1400" b="1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b-NO" sz="14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"), </a:t>
            </a:r>
            <a:r>
              <a:rPr lang="nb-NO" sz="1400" b="1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formula</a:t>
            </a:r>
            <a:r>
              <a:rPr lang="nb-NO" sz="14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~</a:t>
            </a:r>
            <a:r>
              <a:rPr lang="nb-NO" sz="1400" b="1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rows</a:t>
            </a:r>
            <a:r>
              <a:rPr lang="nb-NO" sz="14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nb-NO" sz="1400" b="1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cols</a:t>
            </a:r>
            <a:r>
              <a:rPr lang="nb-NO" sz="14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r>
              <a:rPr lang="nb-NO" sz="14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</a:t>
            </a:r>
            <a:r>
              <a:rPr lang="nb-NO" sz="1400" b="1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roundBase</a:t>
            </a:r>
            <a:r>
              <a:rPr lang="nb-NO" sz="14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5, </a:t>
            </a:r>
            <a:r>
              <a:rPr lang="nb-NO" sz="1400" b="1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zeroCandidates</a:t>
            </a:r>
            <a:r>
              <a:rPr lang="nb-NO" sz="14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TRUE, extend0 = TRUE)</a:t>
            </a:r>
          </a:p>
          <a:p>
            <a:endParaRPr lang="nb-NO" sz="14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b-NO" sz="1400" b="1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nb-NO" sz="1400" b="1" err="1">
                <a:latin typeface="Courier New" panose="02070309020205020404" pitchFamily="49" charset="0"/>
                <a:cs typeface="Courier New" panose="02070309020205020404" pitchFamily="49" charset="0"/>
              </a:rPr>
              <a:t>rows</a:t>
            </a:r>
            <a:r>
              <a:rPr lang="nb-NO" sz="14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b-NO" sz="1400" b="1" err="1">
                <a:latin typeface="Courier New" panose="02070309020205020404" pitchFamily="49" charset="0"/>
                <a:cs typeface="Courier New" panose="02070309020205020404" pitchFamily="49" charset="0"/>
              </a:rPr>
              <a:t>cols</a:t>
            </a:r>
            <a:r>
              <a:rPr lang="nb-NO" sz="1400" b="1">
                <a:latin typeface="Courier New" panose="02070309020205020404" pitchFamily="49" charset="0"/>
                <a:cs typeface="Courier New" panose="02070309020205020404" pitchFamily="49" charset="0"/>
              </a:rPr>
              <a:t> original </a:t>
            </a:r>
            <a:r>
              <a:rPr lang="nb-NO" sz="1400" b="1" err="1">
                <a:latin typeface="Courier New" panose="02070309020205020404" pitchFamily="49" charset="0"/>
                <a:cs typeface="Courier New" panose="02070309020205020404" pitchFamily="49" charset="0"/>
              </a:rPr>
              <a:t>rounded</a:t>
            </a:r>
            <a:r>
              <a:rPr lang="nb-NO" sz="14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b-NO" sz="1400" b="1" err="1">
                <a:latin typeface="Courier New" panose="02070309020205020404" pitchFamily="49" charset="0"/>
                <a:cs typeface="Courier New" panose="02070309020205020404" pitchFamily="49" charset="0"/>
              </a:rPr>
              <a:t>difference</a:t>
            </a:r>
            <a:endParaRPr lang="nb-NO" sz="14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b-NO" sz="1400" b="1">
                <a:latin typeface="Courier New" panose="02070309020205020404" pitchFamily="49" charset="0"/>
                <a:cs typeface="Courier New" panose="02070309020205020404" pitchFamily="49" charset="0"/>
              </a:rPr>
              <a:t>1  row1 col1        6       6          0</a:t>
            </a:r>
          </a:p>
          <a:p>
            <a:r>
              <a:rPr lang="nb-NO" sz="1400" b="1">
                <a:latin typeface="Courier New" panose="02070309020205020404" pitchFamily="49" charset="0"/>
                <a:cs typeface="Courier New" panose="02070309020205020404" pitchFamily="49" charset="0"/>
              </a:rPr>
              <a:t>2  row2 col1        1       1          0</a:t>
            </a:r>
          </a:p>
          <a:p>
            <a:r>
              <a:rPr lang="nb-NO" sz="1400" b="1">
                <a:latin typeface="Courier New" panose="02070309020205020404" pitchFamily="49" charset="0"/>
                <a:cs typeface="Courier New" panose="02070309020205020404" pitchFamily="49" charset="0"/>
              </a:rPr>
              <a:t>3  row2 col2        2       0         -2</a:t>
            </a:r>
          </a:p>
          <a:p>
            <a:r>
              <a:rPr lang="nb-NO" sz="1400" b="1">
                <a:latin typeface="Courier New" panose="02070309020205020404" pitchFamily="49" charset="0"/>
                <a:cs typeface="Courier New" panose="02070309020205020404" pitchFamily="49" charset="0"/>
              </a:rPr>
              <a:t>4  row3 col2        1       0         -1</a:t>
            </a:r>
          </a:p>
          <a:p>
            <a:r>
              <a:rPr lang="nb-NO" sz="1400" b="1">
                <a:latin typeface="Courier New" panose="02070309020205020404" pitchFamily="49" charset="0"/>
                <a:cs typeface="Courier New" panose="02070309020205020404" pitchFamily="49" charset="0"/>
              </a:rPr>
              <a:t>5  row1 col3        1       0         -1</a:t>
            </a:r>
          </a:p>
          <a:p>
            <a:r>
              <a:rPr lang="nb-NO" sz="1400" b="1">
                <a:latin typeface="Courier New" panose="02070309020205020404" pitchFamily="49" charset="0"/>
                <a:cs typeface="Courier New" panose="02070309020205020404" pitchFamily="49" charset="0"/>
              </a:rPr>
              <a:t>6  row2 col3        3       5          2</a:t>
            </a:r>
          </a:p>
          <a:p>
            <a:r>
              <a:rPr lang="nb-NO" sz="1400" b="1">
                <a:latin typeface="Courier New" panose="02070309020205020404" pitchFamily="49" charset="0"/>
                <a:cs typeface="Courier New" panose="02070309020205020404" pitchFamily="49" charset="0"/>
              </a:rPr>
              <a:t>7  row3 col3        1       0         -1</a:t>
            </a:r>
          </a:p>
          <a:p>
            <a:r>
              <a:rPr lang="nb-NO" sz="1400" b="1">
                <a:latin typeface="Courier New" panose="02070309020205020404" pitchFamily="49" charset="0"/>
                <a:cs typeface="Courier New" panose="02070309020205020404" pitchFamily="49" charset="0"/>
              </a:rPr>
              <a:t>8  row1 col4        3       0         -3</a:t>
            </a:r>
          </a:p>
          <a:p>
            <a:r>
              <a:rPr lang="nb-NO" sz="1400" b="1">
                <a:latin typeface="Courier New" panose="02070309020205020404" pitchFamily="49" charset="0"/>
                <a:cs typeface="Courier New" panose="02070309020205020404" pitchFamily="49" charset="0"/>
              </a:rPr>
              <a:t>9  row2 col4        1       0         -1</a:t>
            </a:r>
          </a:p>
          <a:p>
            <a:r>
              <a:rPr lang="nb-NO" sz="1400" b="1">
                <a:latin typeface="Courier New" panose="02070309020205020404" pitchFamily="49" charset="0"/>
                <a:cs typeface="Courier New" panose="02070309020205020404" pitchFamily="49" charset="0"/>
              </a:rPr>
              <a:t>10 row1 col5        4       4          0</a:t>
            </a:r>
          </a:p>
          <a:p>
            <a:r>
              <a:rPr lang="nb-NO" sz="1400" b="1">
                <a:latin typeface="Courier New" panose="02070309020205020404" pitchFamily="49" charset="0"/>
                <a:cs typeface="Courier New" panose="02070309020205020404" pitchFamily="49" charset="0"/>
              </a:rPr>
              <a:t>11 row2 col5        2       2          0</a:t>
            </a:r>
          </a:p>
          <a:p>
            <a:r>
              <a:rPr lang="nb-NO" sz="1400" b="1">
                <a:latin typeface="Courier New" panose="02070309020205020404" pitchFamily="49" charset="0"/>
                <a:cs typeface="Courier New" panose="02070309020205020404" pitchFamily="49" charset="0"/>
              </a:rPr>
              <a:t>12 row3 col5        2       0         -2</a:t>
            </a:r>
          </a:p>
          <a:p>
            <a:r>
              <a:rPr lang="nb-NO" sz="1400" b="1">
                <a:latin typeface="Courier New" panose="02070309020205020404" pitchFamily="49" charset="0"/>
                <a:cs typeface="Courier New" panose="02070309020205020404" pitchFamily="49" charset="0"/>
              </a:rPr>
              <a:t>13 row3 col1        0       0          0</a:t>
            </a:r>
          </a:p>
          <a:p>
            <a:r>
              <a:rPr lang="nb-NO" sz="1400" b="1">
                <a:latin typeface="Courier New" panose="02070309020205020404" pitchFamily="49" charset="0"/>
                <a:cs typeface="Courier New" panose="02070309020205020404" pitchFamily="49" charset="0"/>
              </a:rPr>
              <a:t>14 row1 col2        0       5          5</a:t>
            </a:r>
          </a:p>
          <a:p>
            <a:r>
              <a:rPr lang="nb-NO" sz="1400" b="1">
                <a:latin typeface="Courier New" panose="02070309020205020404" pitchFamily="49" charset="0"/>
                <a:cs typeface="Courier New" panose="02070309020205020404" pitchFamily="49" charset="0"/>
              </a:rPr>
              <a:t>15 row3 col4        0       5          5</a:t>
            </a:r>
          </a:p>
          <a:p>
            <a:endParaRPr lang="nb-NO" sz="14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5D4DC9DF-97AC-48E7-C82F-F5E73DC7B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9647" y="346869"/>
            <a:ext cx="8644269" cy="739742"/>
          </a:xfrm>
        </p:spPr>
        <p:txBody>
          <a:bodyPr>
            <a:noAutofit/>
          </a:bodyPr>
          <a:lstStyle/>
          <a:p>
            <a:r>
              <a:rPr lang="nb-NO" sz="3600">
                <a:solidFill>
                  <a:schemeClr val="tx1"/>
                </a:solidFill>
              </a:rPr>
              <a:t> </a:t>
            </a:r>
            <a:r>
              <a:rPr lang="nb-NO" sz="3600">
                <a:solidFill>
                  <a:schemeClr val="tx1"/>
                </a:solidFill>
                <a:cs typeface="Courier New" panose="02070309020205020404" pitchFamily="49" charset="0"/>
              </a:rPr>
              <a:t>Mikrodatainput med</a:t>
            </a:r>
            <a:r>
              <a:rPr lang="nb-NO" sz="36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extend0 = TRUE</a:t>
            </a:r>
            <a:endParaRPr lang="nb-NO" sz="3600">
              <a:solidFill>
                <a:schemeClr val="tx1"/>
              </a:solidFill>
            </a:endParaRP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D9317E41-AE5B-5C80-3FEC-639DFB626746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503421" y="2771452"/>
            <a:ext cx="3341923" cy="335395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nb-NO"/>
              <a:t>Nå 0-ere i indre celler</a:t>
            </a:r>
          </a:p>
          <a:p>
            <a:pPr>
              <a:lnSpc>
                <a:spcPct val="100000"/>
              </a:lnSpc>
            </a:pPr>
            <a:endParaRPr lang="nb-NO"/>
          </a:p>
          <a:p>
            <a:pPr>
              <a:lnSpc>
                <a:spcPct val="100000"/>
              </a:lnSpc>
            </a:pPr>
            <a:r>
              <a:rPr lang="nb-NO"/>
              <a:t>Disse kan «rundes opp»</a:t>
            </a:r>
          </a:p>
          <a:p>
            <a:pPr>
              <a:lnSpc>
                <a:spcPct val="100000"/>
              </a:lnSpc>
            </a:pPr>
            <a:endParaRPr lang="nb-NO"/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F22CB52D-9095-8D2B-FF17-4F5D1FDD2C94}"/>
              </a:ext>
            </a:extLst>
          </p:cNvPr>
          <p:cNvSpPr/>
          <p:nvPr/>
        </p:nvSpPr>
        <p:spPr>
          <a:xfrm>
            <a:off x="346656" y="128693"/>
            <a:ext cx="3098091" cy="698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nb-NO" sz="1000" b="1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b-NO" sz="1400" b="1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b-NO" sz="14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nb-NO" sz="1400" b="1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z_micro</a:t>
            </a:r>
            <a:endParaRPr lang="nb-NO" sz="1400" b="1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b-NO" sz="1400" b="1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nb-NO" sz="1400" b="1" err="1">
                <a:latin typeface="Courier New" panose="02070309020205020404" pitchFamily="49" charset="0"/>
                <a:cs typeface="Courier New" panose="02070309020205020404" pitchFamily="49" charset="0"/>
              </a:rPr>
              <a:t>rows</a:t>
            </a:r>
            <a:r>
              <a:rPr lang="nb-NO" sz="14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b-NO" sz="1400" b="1" err="1">
                <a:latin typeface="Courier New" panose="02070309020205020404" pitchFamily="49" charset="0"/>
                <a:cs typeface="Courier New" panose="02070309020205020404" pitchFamily="49" charset="0"/>
              </a:rPr>
              <a:t>cols</a:t>
            </a:r>
            <a:endParaRPr lang="nb-NO" sz="14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b-NO" sz="1400" b="1">
                <a:latin typeface="Courier New" panose="02070309020205020404" pitchFamily="49" charset="0"/>
                <a:cs typeface="Courier New" panose="02070309020205020404" pitchFamily="49" charset="0"/>
              </a:rPr>
              <a:t>1  row1 col1</a:t>
            </a:r>
          </a:p>
          <a:p>
            <a:r>
              <a:rPr lang="nb-NO" sz="1400" b="1">
                <a:latin typeface="Courier New" panose="02070309020205020404" pitchFamily="49" charset="0"/>
                <a:cs typeface="Courier New" panose="02070309020205020404" pitchFamily="49" charset="0"/>
              </a:rPr>
              <a:t>2  row1 col1</a:t>
            </a:r>
          </a:p>
          <a:p>
            <a:r>
              <a:rPr lang="nb-NO" sz="1400" b="1">
                <a:latin typeface="Courier New" panose="02070309020205020404" pitchFamily="49" charset="0"/>
                <a:cs typeface="Courier New" panose="02070309020205020404" pitchFamily="49" charset="0"/>
              </a:rPr>
              <a:t>3  row1 col1</a:t>
            </a:r>
          </a:p>
          <a:p>
            <a:r>
              <a:rPr lang="nb-NO" sz="1400" b="1">
                <a:latin typeface="Courier New" panose="02070309020205020404" pitchFamily="49" charset="0"/>
                <a:cs typeface="Courier New" panose="02070309020205020404" pitchFamily="49" charset="0"/>
              </a:rPr>
              <a:t>4  row1 col1</a:t>
            </a:r>
          </a:p>
          <a:p>
            <a:r>
              <a:rPr lang="nb-NO" sz="1400" b="1">
                <a:latin typeface="Courier New" panose="02070309020205020404" pitchFamily="49" charset="0"/>
                <a:cs typeface="Courier New" panose="02070309020205020404" pitchFamily="49" charset="0"/>
              </a:rPr>
              <a:t>5  row1 col1</a:t>
            </a:r>
          </a:p>
          <a:p>
            <a:r>
              <a:rPr lang="nb-NO" sz="1400" b="1">
                <a:latin typeface="Courier New" panose="02070309020205020404" pitchFamily="49" charset="0"/>
                <a:cs typeface="Courier New" panose="02070309020205020404" pitchFamily="49" charset="0"/>
              </a:rPr>
              <a:t>6  row1 col1</a:t>
            </a:r>
          </a:p>
          <a:p>
            <a:r>
              <a:rPr lang="nb-NO" sz="1400" b="1">
                <a:latin typeface="Courier New" panose="02070309020205020404" pitchFamily="49" charset="0"/>
                <a:cs typeface="Courier New" panose="02070309020205020404" pitchFamily="49" charset="0"/>
              </a:rPr>
              <a:t>7  row2 col1</a:t>
            </a:r>
          </a:p>
          <a:p>
            <a:r>
              <a:rPr lang="nb-NO" sz="1400" b="1">
                <a:latin typeface="Courier New" panose="02070309020205020404" pitchFamily="49" charset="0"/>
                <a:cs typeface="Courier New" panose="02070309020205020404" pitchFamily="49" charset="0"/>
              </a:rPr>
              <a:t>8  row2 col2</a:t>
            </a:r>
          </a:p>
          <a:p>
            <a:r>
              <a:rPr lang="nb-NO" sz="1400" b="1">
                <a:latin typeface="Courier New" panose="02070309020205020404" pitchFamily="49" charset="0"/>
                <a:cs typeface="Courier New" panose="02070309020205020404" pitchFamily="49" charset="0"/>
              </a:rPr>
              <a:t>9  row2 col2</a:t>
            </a:r>
          </a:p>
          <a:p>
            <a:r>
              <a:rPr lang="nb-NO" sz="1400" b="1">
                <a:latin typeface="Courier New" panose="02070309020205020404" pitchFamily="49" charset="0"/>
                <a:cs typeface="Courier New" panose="02070309020205020404" pitchFamily="49" charset="0"/>
              </a:rPr>
              <a:t>10 row3 col2</a:t>
            </a:r>
          </a:p>
          <a:p>
            <a:r>
              <a:rPr lang="nb-NO" sz="1400" b="1">
                <a:latin typeface="Courier New" panose="02070309020205020404" pitchFamily="49" charset="0"/>
                <a:cs typeface="Courier New" panose="02070309020205020404" pitchFamily="49" charset="0"/>
              </a:rPr>
              <a:t>11 row1 col3</a:t>
            </a:r>
          </a:p>
          <a:p>
            <a:r>
              <a:rPr lang="nb-NO" sz="1400" b="1">
                <a:latin typeface="Courier New" panose="02070309020205020404" pitchFamily="49" charset="0"/>
                <a:cs typeface="Courier New" panose="02070309020205020404" pitchFamily="49" charset="0"/>
              </a:rPr>
              <a:t>12 row2 col3</a:t>
            </a:r>
          </a:p>
          <a:p>
            <a:r>
              <a:rPr lang="nb-NO" sz="1400" b="1">
                <a:latin typeface="Courier New" panose="02070309020205020404" pitchFamily="49" charset="0"/>
                <a:cs typeface="Courier New" panose="02070309020205020404" pitchFamily="49" charset="0"/>
              </a:rPr>
              <a:t>13 row2 col3</a:t>
            </a:r>
          </a:p>
          <a:p>
            <a:r>
              <a:rPr lang="nb-NO" sz="1400" b="1">
                <a:latin typeface="Courier New" panose="02070309020205020404" pitchFamily="49" charset="0"/>
                <a:cs typeface="Courier New" panose="02070309020205020404" pitchFamily="49" charset="0"/>
              </a:rPr>
              <a:t>14 row2 col3</a:t>
            </a:r>
          </a:p>
          <a:p>
            <a:r>
              <a:rPr lang="nb-NO" sz="1400" b="1">
                <a:latin typeface="Courier New" panose="02070309020205020404" pitchFamily="49" charset="0"/>
                <a:cs typeface="Courier New" panose="02070309020205020404" pitchFamily="49" charset="0"/>
              </a:rPr>
              <a:t>15 row3 col3</a:t>
            </a:r>
          </a:p>
          <a:p>
            <a:r>
              <a:rPr lang="nb-NO" sz="1400" b="1">
                <a:latin typeface="Courier New" panose="02070309020205020404" pitchFamily="49" charset="0"/>
                <a:cs typeface="Courier New" panose="02070309020205020404" pitchFamily="49" charset="0"/>
              </a:rPr>
              <a:t>16 row1 col4</a:t>
            </a:r>
          </a:p>
          <a:p>
            <a:r>
              <a:rPr lang="nb-NO" sz="1400" b="1">
                <a:latin typeface="Courier New" panose="02070309020205020404" pitchFamily="49" charset="0"/>
                <a:cs typeface="Courier New" panose="02070309020205020404" pitchFamily="49" charset="0"/>
              </a:rPr>
              <a:t>17 row1 col4</a:t>
            </a:r>
          </a:p>
          <a:p>
            <a:r>
              <a:rPr lang="nb-NO" sz="1400" b="1">
                <a:latin typeface="Courier New" panose="02070309020205020404" pitchFamily="49" charset="0"/>
                <a:cs typeface="Courier New" panose="02070309020205020404" pitchFamily="49" charset="0"/>
              </a:rPr>
              <a:t>18 row1 col4</a:t>
            </a:r>
          </a:p>
          <a:p>
            <a:r>
              <a:rPr lang="nb-NO" sz="1400" b="1">
                <a:latin typeface="Courier New" panose="02070309020205020404" pitchFamily="49" charset="0"/>
                <a:cs typeface="Courier New" panose="02070309020205020404" pitchFamily="49" charset="0"/>
              </a:rPr>
              <a:t>19 row2 col4</a:t>
            </a:r>
          </a:p>
          <a:p>
            <a:r>
              <a:rPr lang="nb-NO" sz="1400" b="1">
                <a:latin typeface="Courier New" panose="02070309020205020404" pitchFamily="49" charset="0"/>
                <a:cs typeface="Courier New" panose="02070309020205020404" pitchFamily="49" charset="0"/>
              </a:rPr>
              <a:t>20 row1 col5</a:t>
            </a:r>
          </a:p>
          <a:p>
            <a:r>
              <a:rPr lang="nb-NO" sz="1400" b="1">
                <a:latin typeface="Courier New" panose="02070309020205020404" pitchFamily="49" charset="0"/>
                <a:cs typeface="Courier New" panose="02070309020205020404" pitchFamily="49" charset="0"/>
              </a:rPr>
              <a:t>21 row1 col5</a:t>
            </a:r>
          </a:p>
          <a:p>
            <a:r>
              <a:rPr lang="nb-NO" sz="1400" b="1">
                <a:latin typeface="Courier New" panose="02070309020205020404" pitchFamily="49" charset="0"/>
                <a:cs typeface="Courier New" panose="02070309020205020404" pitchFamily="49" charset="0"/>
              </a:rPr>
              <a:t>22 row1 col5</a:t>
            </a:r>
          </a:p>
          <a:p>
            <a:r>
              <a:rPr lang="nb-NO" sz="1400" b="1">
                <a:latin typeface="Courier New" panose="02070309020205020404" pitchFamily="49" charset="0"/>
                <a:cs typeface="Courier New" panose="02070309020205020404" pitchFamily="49" charset="0"/>
              </a:rPr>
              <a:t>23 row1 col5</a:t>
            </a:r>
          </a:p>
          <a:p>
            <a:r>
              <a:rPr lang="nb-NO" sz="1400" b="1">
                <a:latin typeface="Courier New" panose="02070309020205020404" pitchFamily="49" charset="0"/>
                <a:cs typeface="Courier New" panose="02070309020205020404" pitchFamily="49" charset="0"/>
              </a:rPr>
              <a:t>24 row2 col5</a:t>
            </a:r>
          </a:p>
          <a:p>
            <a:r>
              <a:rPr lang="nb-NO" sz="1400" b="1">
                <a:latin typeface="Courier New" panose="02070309020205020404" pitchFamily="49" charset="0"/>
                <a:cs typeface="Courier New" panose="02070309020205020404" pitchFamily="49" charset="0"/>
              </a:rPr>
              <a:t>25 row2 col5</a:t>
            </a:r>
          </a:p>
          <a:p>
            <a:r>
              <a:rPr lang="nb-NO" sz="1400" b="1">
                <a:latin typeface="Courier New" panose="02070309020205020404" pitchFamily="49" charset="0"/>
                <a:cs typeface="Courier New" panose="02070309020205020404" pitchFamily="49" charset="0"/>
              </a:rPr>
              <a:t>26 row3 col5</a:t>
            </a:r>
          </a:p>
          <a:p>
            <a:r>
              <a:rPr lang="nb-NO" sz="1400" b="1">
                <a:latin typeface="Courier New" panose="02070309020205020404" pitchFamily="49" charset="0"/>
                <a:cs typeface="Courier New" panose="02070309020205020404" pitchFamily="49" charset="0"/>
              </a:rPr>
              <a:t>27 row3 col5</a:t>
            </a:r>
          </a:p>
          <a:p>
            <a:endParaRPr lang="nb-NO" sz="14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39728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DE28902-13A9-E9A4-5F96-F0B94104F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359" y="211015"/>
            <a:ext cx="9651619" cy="984739"/>
          </a:xfrm>
        </p:spPr>
        <p:txBody>
          <a:bodyPr>
            <a:normAutofit/>
          </a:bodyPr>
          <a:lstStyle/>
          <a:p>
            <a:r>
              <a:rPr lang="nb-NO" sz="5400"/>
              <a:t>Avslutningsvis</a:t>
            </a:r>
            <a:r>
              <a:rPr lang="nb-NO"/>
              <a:t> 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5E8CA3CD-40B7-71BA-FBF0-1313AF76A437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98585" y="1524000"/>
            <a:ext cx="11582400" cy="431703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nb-NO" sz="2800" b="1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PLSroundingPublish</a:t>
            </a:r>
            <a:r>
              <a:rPr lang="nb-NO" sz="28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b-NO" sz="2800"/>
              <a:t>kan sees på som standardfunksjonen </a:t>
            </a:r>
          </a:p>
          <a:p>
            <a:pPr lvl="1">
              <a:lnSpc>
                <a:spcPct val="100000"/>
              </a:lnSpc>
            </a:pPr>
            <a:r>
              <a:rPr lang="nb-NO" sz="2400"/>
              <a:t>Som oppfører seg som </a:t>
            </a:r>
            <a:r>
              <a:rPr lang="nb-NO" sz="2400" err="1"/>
              <a:t>GaussSuppression</a:t>
            </a:r>
            <a:r>
              <a:rPr lang="nb-NO" sz="2400"/>
              <a:t>-funksjonene  </a:t>
            </a:r>
          </a:p>
          <a:p>
            <a:pPr lvl="3">
              <a:lnSpc>
                <a:spcPct val="100000"/>
              </a:lnSpc>
            </a:pPr>
            <a:endParaRPr lang="nb-NO"/>
          </a:p>
          <a:p>
            <a:pPr lvl="3">
              <a:lnSpc>
                <a:spcPct val="100000"/>
              </a:lnSpc>
            </a:pPr>
            <a:endParaRPr lang="nb-NO"/>
          </a:p>
          <a:p>
            <a:pPr>
              <a:lnSpc>
                <a:spcPct val="100000"/>
              </a:lnSpc>
            </a:pPr>
            <a:r>
              <a:rPr lang="nb-NO" sz="2800"/>
              <a:t>Pass på hvis 0-ere skal rundes opp med </a:t>
            </a:r>
            <a:r>
              <a:rPr lang="nb-NO" sz="2800" err="1">
                <a:solidFill>
                  <a:srgbClr val="0000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zeroCandidates</a:t>
            </a:r>
            <a:r>
              <a:rPr lang="nb-NO" sz="2800">
                <a:solidFill>
                  <a:srgbClr val="0000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= TRUE</a:t>
            </a:r>
            <a:endParaRPr lang="nb-NO" sz="2800">
              <a:latin typeface="Lucida Console" panose="020B0609040504020204" pitchFamily="49" charset="0"/>
            </a:endParaRPr>
          </a:p>
          <a:p>
            <a:pPr lvl="1">
              <a:lnSpc>
                <a:spcPct val="100000"/>
              </a:lnSpc>
            </a:pPr>
            <a:r>
              <a:rPr lang="nb-NO" sz="2400"/>
              <a:t>Strukturelle 0-ere</a:t>
            </a:r>
          </a:p>
          <a:p>
            <a:pPr lvl="1">
              <a:lnSpc>
                <a:spcPct val="100000"/>
              </a:lnSpc>
            </a:pPr>
            <a:r>
              <a:rPr lang="nb-NO" sz="2400"/>
              <a:t>Fins mange alternativer til </a:t>
            </a:r>
            <a:r>
              <a:rPr lang="nb-NO" sz="2400">
                <a:solidFill>
                  <a:srgbClr val="0000FF"/>
                </a:solidFill>
                <a:latin typeface="Lucida Console" panose="020B0609040504020204" pitchFamily="49" charset="0"/>
              </a:rPr>
              <a:t>extend0 = TRUE</a:t>
            </a:r>
          </a:p>
          <a:p>
            <a:pPr lvl="3">
              <a:lnSpc>
                <a:spcPct val="100000"/>
              </a:lnSpc>
            </a:pPr>
            <a:endParaRPr lang="nb-NO"/>
          </a:p>
          <a:p>
            <a:pPr lvl="3">
              <a:lnSpc>
                <a:spcPct val="100000"/>
              </a:lnSpc>
            </a:pPr>
            <a:endParaRPr lang="nb-NO"/>
          </a:p>
          <a:p>
            <a:pPr>
              <a:lnSpc>
                <a:spcPct val="100000"/>
              </a:lnSpc>
            </a:pPr>
            <a:r>
              <a:rPr lang="nb-NO" sz="2800"/>
              <a:t>Mange muligheter som ikke er tatt opp i denne introduksjonen </a:t>
            </a:r>
          </a:p>
          <a:p>
            <a:pPr lvl="1">
              <a:lnSpc>
                <a:spcPct val="100000"/>
              </a:lnSpc>
            </a:pPr>
            <a:r>
              <a:rPr lang="nb-NO" sz="2400"/>
              <a:t>Parameter </a:t>
            </a:r>
            <a:r>
              <a:rPr lang="nb-NO" sz="2400" err="1">
                <a:solidFill>
                  <a:srgbClr val="0000FF"/>
                </a:solidFill>
                <a:latin typeface="Lucida Console" panose="020B0609040504020204" pitchFamily="49" charset="0"/>
              </a:rPr>
              <a:t>step</a:t>
            </a:r>
            <a:r>
              <a:rPr lang="nb-NO" sz="2400"/>
              <a:t> kan gi forbedringer </a:t>
            </a:r>
          </a:p>
          <a:p>
            <a:pPr lvl="2">
              <a:lnSpc>
                <a:spcPct val="100000"/>
              </a:lnSpc>
            </a:pPr>
            <a:r>
              <a:rPr lang="nb-NO" sz="2000"/>
              <a:t>Ved at avrundede tall kommer nærmere virkeligheten</a:t>
            </a:r>
          </a:p>
          <a:p>
            <a:pPr lvl="2">
              <a:lnSpc>
                <a:spcPct val="100000"/>
              </a:lnSpc>
            </a:pPr>
            <a:r>
              <a:rPr lang="nb-NO" sz="2000"/>
              <a:t>Men dette blir først relevant ved svært store datasett </a:t>
            </a:r>
          </a:p>
        </p:txBody>
      </p:sp>
    </p:spTree>
    <p:extLst>
      <p:ext uri="{BB962C8B-B14F-4D97-AF65-F5344CB8AC3E}">
        <p14:creationId xmlns:p14="http://schemas.microsoft.com/office/powerpoint/2010/main" val="38993395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EABBF-3F7A-E0C7-097A-0BF36A1D9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>
                <a:ea typeface="Cascadia Mono Light" panose="020B0609020000020004" pitchFamily="49" charset="0"/>
                <a:cs typeface="Cascadia Mono Light" panose="020B0609020000020004" pitchFamily="49" charset="0"/>
              </a:rPr>
              <a:t>Oppgaver</a:t>
            </a:r>
            <a:endParaRPr lang="en-US" dirty="0">
              <a:ea typeface="Cascadia Mono Light" panose="020B0609020000020004" pitchFamily="49" charset="0"/>
              <a:cs typeface="Cascadia Mono Light" panose="020B06090200000200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12232-56DD-8FC5-01D2-B6405096F3BC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219359" y="1862176"/>
            <a:ext cx="10008935" cy="3978862"/>
          </a:xfrm>
        </p:spPr>
        <p:txBody>
          <a:bodyPr/>
          <a:lstStyle/>
          <a:p>
            <a:pPr marL="0" indent="0">
              <a:buNone/>
            </a:pPr>
            <a:r>
              <a:rPr lang="nb-NO" dirty="0"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oppgaver/</a:t>
            </a:r>
            <a:r>
              <a:rPr lang="nb-NO" dirty="0" err="1"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avrunding.R</a:t>
            </a:r>
            <a:endParaRPr lang="nb-NO" dirty="0">
              <a:latin typeface="Cascadia Code Light" panose="020B0609020000020004" pitchFamily="49" charset="0"/>
              <a:ea typeface="Cascadia Code Light" panose="020B0609020000020004" pitchFamily="49" charset="0"/>
              <a:cs typeface="Cascadia Code Light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72204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84024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tel 3">
            <a:extLst>
              <a:ext uri="{FF2B5EF4-FFF2-40B4-BE49-F238E27FC236}">
                <a16:creationId xmlns:a16="http://schemas.microsoft.com/office/drawing/2014/main" id="{87AC429D-6F1F-6687-5FD0-C9C347262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359" y="209551"/>
            <a:ext cx="9651619" cy="990600"/>
          </a:xfrm>
        </p:spPr>
        <p:txBody>
          <a:bodyPr>
            <a:normAutofit fontScale="90000"/>
          </a:bodyPr>
          <a:lstStyle/>
          <a:p>
            <a:r>
              <a:rPr lang="nb-NO">
                <a:solidFill>
                  <a:schemeClr val="bg1"/>
                </a:solidFill>
              </a:rPr>
              <a:t>Perturbering og avrunding</a:t>
            </a:r>
            <a:br>
              <a:rPr lang="nb-NO"/>
            </a:br>
            <a:endParaRPr lang="en-US"/>
          </a:p>
        </p:txBody>
      </p:sp>
      <p:sp>
        <p:nvSpPr>
          <p:cNvPr id="5" name="Plassholder for innhold 4">
            <a:extLst>
              <a:ext uri="{FF2B5EF4-FFF2-40B4-BE49-F238E27FC236}">
                <a16:creationId xmlns:a16="http://schemas.microsoft.com/office/drawing/2014/main" id="{3DE42260-7765-F55D-E810-5DBE236AC28D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219359" y="1352550"/>
            <a:ext cx="9651619" cy="495440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nb-NO" sz="3600" b="1"/>
              <a:t>Perturbering</a:t>
            </a:r>
            <a:r>
              <a:rPr lang="nb-NO"/>
              <a:t> </a:t>
            </a:r>
          </a:p>
          <a:p>
            <a:pPr lvl="1">
              <a:lnSpc>
                <a:spcPct val="100000"/>
              </a:lnSpc>
            </a:pPr>
            <a:r>
              <a:rPr lang="nb-NO" sz="2400" i="1"/>
              <a:t>Ved perturbering kan det publiserte antallet eller verdien avvike fra det virkelige tallet. Flere metoder kan brukes til dette, inkludert avrunding og støylegging.</a:t>
            </a:r>
          </a:p>
          <a:p>
            <a:pPr marL="0" indent="0">
              <a:lnSpc>
                <a:spcPct val="100000"/>
              </a:lnSpc>
              <a:buNone/>
            </a:pPr>
            <a:endParaRPr lang="nb-NO"/>
          </a:p>
          <a:p>
            <a:pPr>
              <a:lnSpc>
                <a:spcPct val="100000"/>
              </a:lnSpc>
            </a:pPr>
            <a:r>
              <a:rPr lang="nb-NO" sz="3600" b="1"/>
              <a:t>Avrunding</a:t>
            </a:r>
            <a:r>
              <a:rPr lang="nb-NO" sz="3600"/>
              <a:t> av små tall</a:t>
            </a:r>
          </a:p>
          <a:p>
            <a:pPr lvl="1">
              <a:lnSpc>
                <a:spcPct val="100000"/>
              </a:lnSpc>
            </a:pPr>
            <a:r>
              <a:rPr lang="nb-NO" sz="2400"/>
              <a:t>En bestemt metode for perturbering</a:t>
            </a:r>
          </a:p>
          <a:p>
            <a:pPr lvl="1">
              <a:lnSpc>
                <a:spcPct val="100000"/>
              </a:lnSpc>
            </a:pPr>
            <a:r>
              <a:rPr lang="nb-NO" sz="2400"/>
              <a:t>Metoden kalles bare avrunding i miljøer internt i SSB</a:t>
            </a:r>
          </a:p>
          <a:p>
            <a:pPr lvl="1">
              <a:lnSpc>
                <a:spcPct val="100000"/>
              </a:lnSpc>
            </a:pPr>
            <a:r>
              <a:rPr lang="nb-NO" sz="2400"/>
              <a:t>Bruker r-pakken </a:t>
            </a:r>
            <a:r>
              <a:rPr lang="en-US" sz="2400" err="1">
                <a:latin typeface="Lucida Console" panose="020B0609040504020204" pitchFamily="49" charset="0"/>
              </a:rPr>
              <a:t>SmallCountRounding</a:t>
            </a:r>
            <a:endParaRPr lang="en-US" sz="2400">
              <a:latin typeface="Lucida Console" panose="020B0609040504020204" pitchFamily="49" charset="0"/>
            </a:endParaRPr>
          </a:p>
          <a:p>
            <a:pPr marL="252050" lvl="1" indent="0">
              <a:lnSpc>
                <a:spcPct val="100000"/>
              </a:lnSpc>
              <a:buNone/>
            </a:pPr>
            <a:endParaRPr lang="en-US"/>
          </a:p>
        </p:txBody>
      </p:sp>
      <p:sp>
        <p:nvSpPr>
          <p:cNvPr id="2" name="Bildeforklaring formet som et avrundet rektangel 5">
            <a:extLst>
              <a:ext uri="{FF2B5EF4-FFF2-40B4-BE49-F238E27FC236}">
                <a16:creationId xmlns:a16="http://schemas.microsoft.com/office/drawing/2014/main" id="{70FDC0BC-02FE-7BDB-9956-75B71AD490AF}"/>
              </a:ext>
            </a:extLst>
          </p:cNvPr>
          <p:cNvSpPr/>
          <p:nvPr/>
        </p:nvSpPr>
        <p:spPr>
          <a:xfrm>
            <a:off x="2450124" y="143159"/>
            <a:ext cx="9554308" cy="876750"/>
          </a:xfrm>
          <a:prstGeom prst="wedgeRoundRectCallout">
            <a:avLst>
              <a:gd name="adj1" fmla="val -12764"/>
              <a:gd name="adj2" fmla="val 150039"/>
              <a:gd name="adj3" fmla="val 16667"/>
            </a:avLst>
          </a:prstGeom>
          <a:solidFill>
            <a:srgbClr val="FFFF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nb-NO" sz="2400">
                <a:solidFill>
                  <a:srgbClr val="0000FF"/>
                </a:solidFill>
                <a:latin typeface="Oswald" panose="02000503000000000000" pitchFamily="2" charset="0"/>
              </a:rPr>
              <a:t>Tekst hentet fra:</a:t>
            </a:r>
          </a:p>
          <a:p>
            <a:pPr lvl="0"/>
            <a:r>
              <a:rPr lang="nb-NO" sz="1800">
                <a:solidFill>
                  <a:srgbClr val="0000FF"/>
                </a:solidFill>
                <a:latin typeface="Oswald" panose="02000503000000000000" pitchFamily="2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lang="nb-NO" sz="2000">
                <a:solidFill>
                  <a:srgbClr val="0000FF"/>
                </a:solidFill>
                <a:latin typeface="Oswald" panose="02000503000000000000" pitchFamily="2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www.ssb.no/omssb/</a:t>
            </a:r>
            <a:r>
              <a:rPr lang="nb-NO" sz="2200">
                <a:solidFill>
                  <a:srgbClr val="0000FF"/>
                </a:solidFill>
                <a:latin typeface="Oswald" panose="02000503000000000000" pitchFamily="2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kvalitet-i-offisiell-statistikk/</a:t>
            </a:r>
            <a:r>
              <a:rPr lang="nb-NO" sz="2400">
                <a:solidFill>
                  <a:srgbClr val="0000FF"/>
                </a:solidFill>
                <a:latin typeface="Oswald" panose="02000503000000000000" pitchFamily="2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metoder-i-offisiell-statistikk</a:t>
            </a:r>
            <a:r>
              <a:rPr lang="nb-NO" sz="2400">
                <a:solidFill>
                  <a:srgbClr val="0000FF"/>
                </a:solidFill>
                <a:latin typeface="Oswald" panose="02000503000000000000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80341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75DB8F-BAA5-487C-5B2E-12BEB4A1F1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tel 3">
            <a:extLst>
              <a:ext uri="{FF2B5EF4-FFF2-40B4-BE49-F238E27FC236}">
                <a16:creationId xmlns:a16="http://schemas.microsoft.com/office/drawing/2014/main" id="{14B1DF9F-22E5-4563-8C90-28B4F58A5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9231" y="391886"/>
            <a:ext cx="4161580" cy="3037114"/>
          </a:xfrm>
        </p:spPr>
        <p:txBody>
          <a:bodyPr/>
          <a:lstStyle/>
          <a:p>
            <a:r>
              <a:rPr lang="nb-NO"/>
              <a:t>Lite eksempel  </a:t>
            </a:r>
            <a:br>
              <a:rPr lang="nb-NO"/>
            </a:br>
            <a:r>
              <a:rPr lang="nb-NO" b="0"/>
              <a:t>5 som avrundingsbase </a:t>
            </a:r>
            <a:endParaRPr lang="nb-NO"/>
          </a:p>
        </p:txBody>
      </p:sp>
      <p:graphicFrame>
        <p:nvGraphicFramePr>
          <p:cNvPr id="2" name="Plassholder for innhold 1">
            <a:extLst>
              <a:ext uri="{FF2B5EF4-FFF2-40B4-BE49-F238E27FC236}">
                <a16:creationId xmlns:a16="http://schemas.microsoft.com/office/drawing/2014/main" id="{95F9E657-027F-B592-4F9A-E37F134DBF18}"/>
              </a:ext>
            </a:extLst>
          </p:cNvPr>
          <p:cNvGraphicFramePr>
            <a:graphicFrameLocks noGrp="1"/>
          </p:cNvGraphicFramePr>
          <p:nvPr>
            <p:ph sz="quarter" idx="11"/>
            <p:extLst>
              <p:ext uri="{D42A27DB-BD31-4B8C-83A1-F6EECF244321}">
                <p14:modId xmlns:p14="http://schemas.microsoft.com/office/powerpoint/2010/main" val="3016217754"/>
              </p:ext>
            </p:extLst>
          </p:nvPr>
        </p:nvGraphicFramePr>
        <p:xfrm>
          <a:off x="458088" y="982610"/>
          <a:ext cx="6028435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1205">
                  <a:extLst>
                    <a:ext uri="{9D8B030D-6E8A-4147-A177-3AD203B41FA5}">
                      <a16:colId xmlns:a16="http://schemas.microsoft.com/office/drawing/2014/main" val="711245259"/>
                    </a:ext>
                  </a:extLst>
                </a:gridCol>
                <a:gridCol w="861205">
                  <a:extLst>
                    <a:ext uri="{9D8B030D-6E8A-4147-A177-3AD203B41FA5}">
                      <a16:colId xmlns:a16="http://schemas.microsoft.com/office/drawing/2014/main" val="3997486353"/>
                    </a:ext>
                  </a:extLst>
                </a:gridCol>
                <a:gridCol w="861205">
                  <a:extLst>
                    <a:ext uri="{9D8B030D-6E8A-4147-A177-3AD203B41FA5}">
                      <a16:colId xmlns:a16="http://schemas.microsoft.com/office/drawing/2014/main" val="1976426767"/>
                    </a:ext>
                  </a:extLst>
                </a:gridCol>
                <a:gridCol w="861205">
                  <a:extLst>
                    <a:ext uri="{9D8B030D-6E8A-4147-A177-3AD203B41FA5}">
                      <a16:colId xmlns:a16="http://schemas.microsoft.com/office/drawing/2014/main" val="3047844476"/>
                    </a:ext>
                  </a:extLst>
                </a:gridCol>
                <a:gridCol w="861205">
                  <a:extLst>
                    <a:ext uri="{9D8B030D-6E8A-4147-A177-3AD203B41FA5}">
                      <a16:colId xmlns:a16="http://schemas.microsoft.com/office/drawing/2014/main" val="4005926356"/>
                    </a:ext>
                  </a:extLst>
                </a:gridCol>
                <a:gridCol w="861205">
                  <a:extLst>
                    <a:ext uri="{9D8B030D-6E8A-4147-A177-3AD203B41FA5}">
                      <a16:colId xmlns:a16="http://schemas.microsoft.com/office/drawing/2014/main" val="2078168229"/>
                    </a:ext>
                  </a:extLst>
                </a:gridCol>
                <a:gridCol w="861205">
                  <a:extLst>
                    <a:ext uri="{9D8B030D-6E8A-4147-A177-3AD203B41FA5}">
                      <a16:colId xmlns:a16="http://schemas.microsoft.com/office/drawing/2014/main" val="1648115667"/>
                    </a:ext>
                  </a:extLst>
                </a:gridCol>
              </a:tblGrid>
              <a:tr h="346403"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>
                    <a:solidFill>
                      <a:srgbClr val="2FDD6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col1</a:t>
                      </a:r>
                    </a:p>
                  </a:txBody>
                  <a:tcPr>
                    <a:solidFill>
                      <a:srgbClr val="1A9D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col2</a:t>
                      </a:r>
                    </a:p>
                  </a:txBody>
                  <a:tcPr>
                    <a:solidFill>
                      <a:srgbClr val="1A9D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col3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col4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col5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Total</a:t>
                      </a:r>
                    </a:p>
                  </a:txBody>
                  <a:tcPr>
                    <a:solidFill>
                      <a:srgbClr val="0F5D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4405682"/>
                  </a:ext>
                </a:extLst>
              </a:tr>
              <a:tr h="346403">
                <a:tc>
                  <a:txBody>
                    <a:bodyPr/>
                    <a:lstStyle/>
                    <a:p>
                      <a:pPr algn="ctr"/>
                      <a:r>
                        <a:rPr kumimoji="0" lang="en-GB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row1</a:t>
                      </a:r>
                      <a:endParaRPr lang="en-GB"/>
                    </a:p>
                  </a:txBody>
                  <a:tcPr>
                    <a:solidFill>
                      <a:srgbClr val="1A9D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6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3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4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/>
                        <a:t>14</a:t>
                      </a:r>
                    </a:p>
                  </a:txBody>
                  <a:tcPr>
                    <a:solidFill>
                      <a:srgbClr val="C9DD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704055"/>
                  </a:ext>
                </a:extLst>
              </a:tr>
              <a:tr h="346403">
                <a:tc>
                  <a:txBody>
                    <a:bodyPr/>
                    <a:lstStyle/>
                    <a:p>
                      <a:pPr algn="ctr"/>
                      <a:r>
                        <a:rPr kumimoji="0" lang="en-GB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row2</a:t>
                      </a:r>
                      <a:endParaRPr lang="en-GB"/>
                    </a:p>
                  </a:txBody>
                  <a:tcPr>
                    <a:solidFill>
                      <a:srgbClr val="1A9D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3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/>
                        <a:t>9</a:t>
                      </a:r>
                    </a:p>
                  </a:txBody>
                  <a:tcPr>
                    <a:solidFill>
                      <a:srgbClr val="C9DD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7355695"/>
                  </a:ext>
                </a:extLst>
              </a:tr>
              <a:tr h="346403">
                <a:tc>
                  <a:txBody>
                    <a:bodyPr/>
                    <a:lstStyle/>
                    <a:p>
                      <a:pPr algn="ctr"/>
                      <a:r>
                        <a:rPr kumimoji="0" lang="en-GB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row3</a:t>
                      </a:r>
                      <a:endParaRPr lang="en-GB"/>
                    </a:p>
                  </a:txBody>
                  <a:tcPr>
                    <a:solidFill>
                      <a:srgbClr val="1A9D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/>
                        <a:t>4</a:t>
                      </a:r>
                    </a:p>
                  </a:txBody>
                  <a:tcPr>
                    <a:solidFill>
                      <a:srgbClr val="C9DD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8544810"/>
                  </a:ext>
                </a:extLst>
              </a:tr>
              <a:tr h="346403">
                <a:tc>
                  <a:txBody>
                    <a:bodyPr/>
                    <a:lstStyle/>
                    <a:p>
                      <a:pPr algn="ctr"/>
                      <a:r>
                        <a:rPr kumimoji="0" lang="en-GB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Total</a:t>
                      </a:r>
                      <a:endParaRPr lang="en-GB"/>
                    </a:p>
                  </a:txBody>
                  <a:tcPr>
                    <a:solidFill>
                      <a:srgbClr val="0F5D2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/>
                        <a:t>7</a:t>
                      </a:r>
                    </a:p>
                  </a:txBody>
                  <a:tcPr>
                    <a:solidFill>
                      <a:srgbClr val="C9DD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/>
                        <a:t>3</a:t>
                      </a:r>
                    </a:p>
                  </a:txBody>
                  <a:tcPr>
                    <a:solidFill>
                      <a:srgbClr val="C9DD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/>
                        <a:t>5</a:t>
                      </a:r>
                    </a:p>
                  </a:txBody>
                  <a:tcPr>
                    <a:solidFill>
                      <a:srgbClr val="C9DD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/>
                        <a:t>4</a:t>
                      </a:r>
                    </a:p>
                  </a:txBody>
                  <a:tcPr>
                    <a:solidFill>
                      <a:srgbClr val="C9DD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/>
                        <a:t>8</a:t>
                      </a:r>
                    </a:p>
                  </a:txBody>
                  <a:tcPr>
                    <a:solidFill>
                      <a:srgbClr val="C9DD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/>
                        <a:t>27</a:t>
                      </a:r>
                    </a:p>
                  </a:txBody>
                  <a:tcPr>
                    <a:solidFill>
                      <a:srgbClr val="C9DD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6311373"/>
                  </a:ext>
                </a:extLst>
              </a:tr>
            </a:tbl>
          </a:graphicData>
        </a:graphic>
      </p:graphicFrame>
      <p:sp>
        <p:nvSpPr>
          <p:cNvPr id="8" name="Plassholder for tekst 7">
            <a:extLst>
              <a:ext uri="{FF2B5EF4-FFF2-40B4-BE49-F238E27FC236}">
                <a16:creationId xmlns:a16="http://schemas.microsoft.com/office/drawing/2014/main" id="{B7597E5B-1B15-E665-65B2-1BADB54A9F6E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951978" y="3609975"/>
            <a:ext cx="10784910" cy="223106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nb-NO"/>
              <a:t>Kun rad- og kolonnetotaler skal publiseres</a:t>
            </a:r>
          </a:p>
        </p:txBody>
      </p:sp>
    </p:spTree>
    <p:extLst>
      <p:ext uri="{BB962C8B-B14F-4D97-AF65-F5344CB8AC3E}">
        <p14:creationId xmlns:p14="http://schemas.microsoft.com/office/powerpoint/2010/main" val="4011888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7AC1ED-5C06-AFF0-80E3-3F174A3269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tel 3">
            <a:extLst>
              <a:ext uri="{FF2B5EF4-FFF2-40B4-BE49-F238E27FC236}">
                <a16:creationId xmlns:a16="http://schemas.microsoft.com/office/drawing/2014/main" id="{2DA6AF43-33A2-493A-86A0-B0E8C6E7F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9231" y="391886"/>
            <a:ext cx="4161580" cy="3037114"/>
          </a:xfrm>
        </p:spPr>
        <p:txBody>
          <a:bodyPr/>
          <a:lstStyle/>
          <a:p>
            <a:r>
              <a:rPr lang="nb-NO"/>
              <a:t>Lite eksempel  </a:t>
            </a:r>
            <a:br>
              <a:rPr lang="nb-NO"/>
            </a:br>
            <a:r>
              <a:rPr lang="nb-NO" b="0"/>
              <a:t>5 som avrundingsbase </a:t>
            </a:r>
            <a:endParaRPr lang="en-GB"/>
          </a:p>
        </p:txBody>
      </p:sp>
      <p:graphicFrame>
        <p:nvGraphicFramePr>
          <p:cNvPr id="2" name="Plassholder for innhold 1">
            <a:extLst>
              <a:ext uri="{FF2B5EF4-FFF2-40B4-BE49-F238E27FC236}">
                <a16:creationId xmlns:a16="http://schemas.microsoft.com/office/drawing/2014/main" id="{F306363A-1563-E24D-92E8-A4F457B22496}"/>
              </a:ext>
            </a:extLst>
          </p:cNvPr>
          <p:cNvGraphicFramePr>
            <a:graphicFrameLocks noGrp="1"/>
          </p:cNvGraphicFramePr>
          <p:nvPr>
            <p:ph sz="quarter" idx="11"/>
          </p:nvPr>
        </p:nvGraphicFramePr>
        <p:xfrm>
          <a:off x="458088" y="982610"/>
          <a:ext cx="6028435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1205">
                  <a:extLst>
                    <a:ext uri="{9D8B030D-6E8A-4147-A177-3AD203B41FA5}">
                      <a16:colId xmlns:a16="http://schemas.microsoft.com/office/drawing/2014/main" val="711245259"/>
                    </a:ext>
                  </a:extLst>
                </a:gridCol>
                <a:gridCol w="861205">
                  <a:extLst>
                    <a:ext uri="{9D8B030D-6E8A-4147-A177-3AD203B41FA5}">
                      <a16:colId xmlns:a16="http://schemas.microsoft.com/office/drawing/2014/main" val="3997486353"/>
                    </a:ext>
                  </a:extLst>
                </a:gridCol>
                <a:gridCol w="861205">
                  <a:extLst>
                    <a:ext uri="{9D8B030D-6E8A-4147-A177-3AD203B41FA5}">
                      <a16:colId xmlns:a16="http://schemas.microsoft.com/office/drawing/2014/main" val="1976426767"/>
                    </a:ext>
                  </a:extLst>
                </a:gridCol>
                <a:gridCol w="861205">
                  <a:extLst>
                    <a:ext uri="{9D8B030D-6E8A-4147-A177-3AD203B41FA5}">
                      <a16:colId xmlns:a16="http://schemas.microsoft.com/office/drawing/2014/main" val="3047844476"/>
                    </a:ext>
                  </a:extLst>
                </a:gridCol>
                <a:gridCol w="861205">
                  <a:extLst>
                    <a:ext uri="{9D8B030D-6E8A-4147-A177-3AD203B41FA5}">
                      <a16:colId xmlns:a16="http://schemas.microsoft.com/office/drawing/2014/main" val="4005926356"/>
                    </a:ext>
                  </a:extLst>
                </a:gridCol>
                <a:gridCol w="861205">
                  <a:extLst>
                    <a:ext uri="{9D8B030D-6E8A-4147-A177-3AD203B41FA5}">
                      <a16:colId xmlns:a16="http://schemas.microsoft.com/office/drawing/2014/main" val="2078168229"/>
                    </a:ext>
                  </a:extLst>
                </a:gridCol>
                <a:gridCol w="861205">
                  <a:extLst>
                    <a:ext uri="{9D8B030D-6E8A-4147-A177-3AD203B41FA5}">
                      <a16:colId xmlns:a16="http://schemas.microsoft.com/office/drawing/2014/main" val="1648115667"/>
                    </a:ext>
                  </a:extLst>
                </a:gridCol>
              </a:tblGrid>
              <a:tr h="346403"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>
                    <a:solidFill>
                      <a:srgbClr val="2FDD6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col1</a:t>
                      </a:r>
                    </a:p>
                  </a:txBody>
                  <a:tcPr>
                    <a:solidFill>
                      <a:srgbClr val="1A9D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col2</a:t>
                      </a:r>
                    </a:p>
                  </a:txBody>
                  <a:tcPr>
                    <a:solidFill>
                      <a:srgbClr val="1A9D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col3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col4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col5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Total</a:t>
                      </a:r>
                    </a:p>
                  </a:txBody>
                  <a:tcPr>
                    <a:solidFill>
                      <a:srgbClr val="0F5D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4405682"/>
                  </a:ext>
                </a:extLst>
              </a:tr>
              <a:tr h="346403">
                <a:tc>
                  <a:txBody>
                    <a:bodyPr/>
                    <a:lstStyle/>
                    <a:p>
                      <a:pPr algn="ctr"/>
                      <a:r>
                        <a:rPr kumimoji="0" lang="en-GB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row1</a:t>
                      </a:r>
                      <a:endParaRPr lang="en-GB"/>
                    </a:p>
                  </a:txBody>
                  <a:tcPr>
                    <a:solidFill>
                      <a:srgbClr val="1A9D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/>
                        <a:t>14</a:t>
                      </a:r>
                    </a:p>
                  </a:txBody>
                  <a:tcPr>
                    <a:solidFill>
                      <a:srgbClr val="C9DD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704055"/>
                  </a:ext>
                </a:extLst>
              </a:tr>
              <a:tr h="346403">
                <a:tc>
                  <a:txBody>
                    <a:bodyPr/>
                    <a:lstStyle/>
                    <a:p>
                      <a:pPr algn="ctr"/>
                      <a:r>
                        <a:rPr kumimoji="0" lang="en-GB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row2</a:t>
                      </a:r>
                      <a:endParaRPr lang="en-GB"/>
                    </a:p>
                  </a:txBody>
                  <a:tcPr>
                    <a:solidFill>
                      <a:srgbClr val="1A9D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/>
                        <a:t>9</a:t>
                      </a:r>
                    </a:p>
                  </a:txBody>
                  <a:tcPr>
                    <a:solidFill>
                      <a:srgbClr val="C9DD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7355695"/>
                  </a:ext>
                </a:extLst>
              </a:tr>
              <a:tr h="346403">
                <a:tc>
                  <a:txBody>
                    <a:bodyPr/>
                    <a:lstStyle/>
                    <a:p>
                      <a:pPr algn="ctr"/>
                      <a:r>
                        <a:rPr kumimoji="0" lang="en-GB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row3</a:t>
                      </a:r>
                      <a:endParaRPr lang="en-GB"/>
                    </a:p>
                  </a:txBody>
                  <a:tcPr>
                    <a:solidFill>
                      <a:srgbClr val="1A9D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/>
                        <a:t>4</a:t>
                      </a:r>
                    </a:p>
                  </a:txBody>
                  <a:tcPr>
                    <a:solidFill>
                      <a:srgbClr val="C9DD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8544810"/>
                  </a:ext>
                </a:extLst>
              </a:tr>
              <a:tr h="346403">
                <a:tc>
                  <a:txBody>
                    <a:bodyPr/>
                    <a:lstStyle/>
                    <a:p>
                      <a:pPr algn="ctr"/>
                      <a:r>
                        <a:rPr kumimoji="0" lang="en-GB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Total</a:t>
                      </a:r>
                      <a:endParaRPr lang="en-GB"/>
                    </a:p>
                  </a:txBody>
                  <a:tcPr>
                    <a:solidFill>
                      <a:srgbClr val="0F5D2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/>
                        <a:t>7</a:t>
                      </a:r>
                    </a:p>
                  </a:txBody>
                  <a:tcPr>
                    <a:solidFill>
                      <a:srgbClr val="C9DD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/>
                        <a:t>3</a:t>
                      </a:r>
                    </a:p>
                  </a:txBody>
                  <a:tcPr>
                    <a:solidFill>
                      <a:srgbClr val="C9DD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/>
                        <a:t>5</a:t>
                      </a:r>
                    </a:p>
                  </a:txBody>
                  <a:tcPr>
                    <a:solidFill>
                      <a:srgbClr val="C9DD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/>
                        <a:t>4</a:t>
                      </a:r>
                    </a:p>
                  </a:txBody>
                  <a:tcPr>
                    <a:solidFill>
                      <a:srgbClr val="C9DD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/>
                        <a:t>8</a:t>
                      </a:r>
                    </a:p>
                  </a:txBody>
                  <a:tcPr>
                    <a:solidFill>
                      <a:srgbClr val="C9DD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/>
                        <a:t>27</a:t>
                      </a:r>
                    </a:p>
                  </a:txBody>
                  <a:tcPr>
                    <a:solidFill>
                      <a:srgbClr val="C9DD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6311373"/>
                  </a:ext>
                </a:extLst>
              </a:tr>
            </a:tbl>
          </a:graphicData>
        </a:graphic>
      </p:graphicFrame>
      <p:sp>
        <p:nvSpPr>
          <p:cNvPr id="8" name="Plassholder for tekst 7">
            <a:extLst>
              <a:ext uri="{FF2B5EF4-FFF2-40B4-BE49-F238E27FC236}">
                <a16:creationId xmlns:a16="http://schemas.microsoft.com/office/drawing/2014/main" id="{7D7674B0-951C-AF03-D34C-ECA40DC7EA98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951978" y="3429000"/>
            <a:ext cx="10784910" cy="241203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nb-NO"/>
              <a:t>Kun rad- og kolonnetotaler skal publiseres</a:t>
            </a:r>
          </a:p>
        </p:txBody>
      </p:sp>
      <p:graphicFrame>
        <p:nvGraphicFramePr>
          <p:cNvPr id="5" name="Plassholder for innhold 1">
            <a:extLst>
              <a:ext uri="{FF2B5EF4-FFF2-40B4-BE49-F238E27FC236}">
                <a16:creationId xmlns:a16="http://schemas.microsoft.com/office/drawing/2014/main" id="{1B2FDE8F-17A5-62C0-B122-1A6801D368E2}"/>
              </a:ext>
            </a:extLst>
          </p:cNvPr>
          <p:cNvGraphicFramePr>
            <a:graphicFrameLocks/>
          </p:cNvGraphicFramePr>
          <p:nvPr/>
        </p:nvGraphicFramePr>
        <p:xfrm>
          <a:off x="458088" y="4960990"/>
          <a:ext cx="6028435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1205">
                  <a:extLst>
                    <a:ext uri="{9D8B030D-6E8A-4147-A177-3AD203B41FA5}">
                      <a16:colId xmlns:a16="http://schemas.microsoft.com/office/drawing/2014/main" val="711245259"/>
                    </a:ext>
                  </a:extLst>
                </a:gridCol>
                <a:gridCol w="861205">
                  <a:extLst>
                    <a:ext uri="{9D8B030D-6E8A-4147-A177-3AD203B41FA5}">
                      <a16:colId xmlns:a16="http://schemas.microsoft.com/office/drawing/2014/main" val="3997486353"/>
                    </a:ext>
                  </a:extLst>
                </a:gridCol>
                <a:gridCol w="861205">
                  <a:extLst>
                    <a:ext uri="{9D8B030D-6E8A-4147-A177-3AD203B41FA5}">
                      <a16:colId xmlns:a16="http://schemas.microsoft.com/office/drawing/2014/main" val="1976426767"/>
                    </a:ext>
                  </a:extLst>
                </a:gridCol>
                <a:gridCol w="861205">
                  <a:extLst>
                    <a:ext uri="{9D8B030D-6E8A-4147-A177-3AD203B41FA5}">
                      <a16:colId xmlns:a16="http://schemas.microsoft.com/office/drawing/2014/main" val="3047844476"/>
                    </a:ext>
                  </a:extLst>
                </a:gridCol>
                <a:gridCol w="861205">
                  <a:extLst>
                    <a:ext uri="{9D8B030D-6E8A-4147-A177-3AD203B41FA5}">
                      <a16:colId xmlns:a16="http://schemas.microsoft.com/office/drawing/2014/main" val="4005926356"/>
                    </a:ext>
                  </a:extLst>
                </a:gridCol>
                <a:gridCol w="861205">
                  <a:extLst>
                    <a:ext uri="{9D8B030D-6E8A-4147-A177-3AD203B41FA5}">
                      <a16:colId xmlns:a16="http://schemas.microsoft.com/office/drawing/2014/main" val="2078168229"/>
                    </a:ext>
                  </a:extLst>
                </a:gridCol>
                <a:gridCol w="861205">
                  <a:extLst>
                    <a:ext uri="{9D8B030D-6E8A-4147-A177-3AD203B41FA5}">
                      <a16:colId xmlns:a16="http://schemas.microsoft.com/office/drawing/2014/main" val="1648115667"/>
                    </a:ext>
                  </a:extLst>
                </a:gridCol>
              </a:tblGrid>
              <a:tr h="346403"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>
                    <a:solidFill>
                      <a:srgbClr val="2FDD6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col1</a:t>
                      </a:r>
                    </a:p>
                  </a:txBody>
                  <a:tcPr>
                    <a:solidFill>
                      <a:srgbClr val="1A9D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col2</a:t>
                      </a:r>
                    </a:p>
                  </a:txBody>
                  <a:tcPr>
                    <a:solidFill>
                      <a:srgbClr val="1A9D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col3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col4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col5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Total</a:t>
                      </a:r>
                    </a:p>
                  </a:txBody>
                  <a:tcPr>
                    <a:solidFill>
                      <a:srgbClr val="0F5D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4405682"/>
                  </a:ext>
                </a:extLst>
              </a:tr>
              <a:tr h="346403">
                <a:tc>
                  <a:txBody>
                    <a:bodyPr/>
                    <a:lstStyle/>
                    <a:p>
                      <a:pPr algn="ctr"/>
                      <a:r>
                        <a:rPr kumimoji="0" lang="en-GB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row1</a:t>
                      </a:r>
                      <a:endParaRPr lang="en-GB"/>
                    </a:p>
                  </a:txBody>
                  <a:tcPr>
                    <a:solidFill>
                      <a:srgbClr val="1A9D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6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3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4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/>
                        <a:t>14</a:t>
                      </a:r>
                    </a:p>
                  </a:txBody>
                  <a:tcPr>
                    <a:solidFill>
                      <a:srgbClr val="C9DD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704055"/>
                  </a:ext>
                </a:extLst>
              </a:tr>
              <a:tr h="346403">
                <a:tc>
                  <a:txBody>
                    <a:bodyPr/>
                    <a:lstStyle/>
                    <a:p>
                      <a:pPr algn="ctr"/>
                      <a:r>
                        <a:rPr kumimoji="0" lang="en-GB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row2</a:t>
                      </a:r>
                      <a:endParaRPr lang="en-GB"/>
                    </a:p>
                  </a:txBody>
                  <a:tcPr>
                    <a:solidFill>
                      <a:srgbClr val="1A9D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3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/>
                        <a:t>9</a:t>
                      </a:r>
                    </a:p>
                  </a:txBody>
                  <a:tcPr>
                    <a:solidFill>
                      <a:srgbClr val="C9DD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7355695"/>
                  </a:ext>
                </a:extLst>
              </a:tr>
              <a:tr h="346403">
                <a:tc>
                  <a:txBody>
                    <a:bodyPr/>
                    <a:lstStyle/>
                    <a:p>
                      <a:pPr algn="ctr"/>
                      <a:r>
                        <a:rPr kumimoji="0" lang="en-GB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row3</a:t>
                      </a:r>
                      <a:endParaRPr lang="en-GB"/>
                    </a:p>
                  </a:txBody>
                  <a:tcPr>
                    <a:solidFill>
                      <a:srgbClr val="1A9D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/>
                        <a:t>4</a:t>
                      </a:r>
                    </a:p>
                  </a:txBody>
                  <a:tcPr>
                    <a:solidFill>
                      <a:srgbClr val="C9DD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8544810"/>
                  </a:ext>
                </a:extLst>
              </a:tr>
              <a:tr h="346403">
                <a:tc>
                  <a:txBody>
                    <a:bodyPr/>
                    <a:lstStyle/>
                    <a:p>
                      <a:pPr algn="ctr"/>
                      <a:r>
                        <a:rPr kumimoji="0" lang="en-GB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Total</a:t>
                      </a:r>
                      <a:endParaRPr lang="en-GB"/>
                    </a:p>
                  </a:txBody>
                  <a:tcPr>
                    <a:solidFill>
                      <a:srgbClr val="0F5D2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/>
                        <a:t>7</a:t>
                      </a:r>
                    </a:p>
                  </a:txBody>
                  <a:tcPr>
                    <a:solidFill>
                      <a:srgbClr val="C9DD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/>
                        <a:t>3</a:t>
                      </a:r>
                    </a:p>
                  </a:txBody>
                  <a:tcPr>
                    <a:solidFill>
                      <a:srgbClr val="C9DD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/>
                        <a:t>5</a:t>
                      </a:r>
                    </a:p>
                  </a:txBody>
                  <a:tcPr>
                    <a:solidFill>
                      <a:srgbClr val="C9DD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/>
                        <a:t>4</a:t>
                      </a:r>
                    </a:p>
                  </a:txBody>
                  <a:tcPr>
                    <a:solidFill>
                      <a:srgbClr val="C9DD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/>
                        <a:t>8</a:t>
                      </a:r>
                    </a:p>
                  </a:txBody>
                  <a:tcPr>
                    <a:solidFill>
                      <a:srgbClr val="C9DD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/>
                        <a:t>27</a:t>
                      </a:r>
                    </a:p>
                  </a:txBody>
                  <a:tcPr>
                    <a:solidFill>
                      <a:srgbClr val="C9DD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6311373"/>
                  </a:ext>
                </a:extLst>
              </a:tr>
            </a:tbl>
          </a:graphicData>
        </a:graphic>
      </p:graphicFrame>
      <p:sp>
        <p:nvSpPr>
          <p:cNvPr id="6" name="Bildeforklaring formet som et avrundet rektangel 5">
            <a:extLst>
              <a:ext uri="{FF2B5EF4-FFF2-40B4-BE49-F238E27FC236}">
                <a16:creationId xmlns:a16="http://schemas.microsoft.com/office/drawing/2014/main" id="{8372EEBA-3E70-8B8B-38D3-64C481F649B2}"/>
              </a:ext>
            </a:extLst>
          </p:cNvPr>
          <p:cNvSpPr/>
          <p:nvPr/>
        </p:nvSpPr>
        <p:spPr>
          <a:xfrm>
            <a:off x="6673857" y="5536184"/>
            <a:ext cx="1995135" cy="779229"/>
          </a:xfrm>
          <a:prstGeom prst="wedgeRoundRectCallout">
            <a:avLst>
              <a:gd name="adj1" fmla="val -33367"/>
              <a:gd name="adj2" fmla="val 39201"/>
              <a:gd name="adj3" fmla="val 16667"/>
            </a:avLst>
          </a:prstGeom>
          <a:solidFill>
            <a:srgbClr val="FFFFC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2800">
                <a:solidFill>
                  <a:srgbClr val="0000FF"/>
                </a:solidFill>
                <a:latin typeface="Oswald" panose="02000503000000000000" pitchFamily="2" charset="0"/>
              </a:rPr>
              <a:t>Original</a:t>
            </a:r>
            <a:endParaRPr lang="nb-NO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1663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70B5E7-010B-D044-7446-7E8BD01AEB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tel 3">
            <a:extLst>
              <a:ext uri="{FF2B5EF4-FFF2-40B4-BE49-F238E27FC236}">
                <a16:creationId xmlns:a16="http://schemas.microsoft.com/office/drawing/2014/main" id="{AEE747F7-450C-8132-C592-D8B221191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9231" y="391886"/>
            <a:ext cx="4161580" cy="3037114"/>
          </a:xfrm>
        </p:spPr>
        <p:txBody>
          <a:bodyPr/>
          <a:lstStyle/>
          <a:p>
            <a:r>
              <a:rPr lang="nb-NO"/>
              <a:t>Lite eksempel  </a:t>
            </a:r>
            <a:br>
              <a:rPr lang="nb-NO"/>
            </a:br>
            <a:r>
              <a:rPr lang="nb-NO" b="0"/>
              <a:t>5 som avrundingsbase </a:t>
            </a:r>
            <a:endParaRPr lang="en-GB"/>
          </a:p>
        </p:txBody>
      </p:sp>
      <p:graphicFrame>
        <p:nvGraphicFramePr>
          <p:cNvPr id="2" name="Plassholder for innhold 1">
            <a:extLst>
              <a:ext uri="{FF2B5EF4-FFF2-40B4-BE49-F238E27FC236}">
                <a16:creationId xmlns:a16="http://schemas.microsoft.com/office/drawing/2014/main" id="{DD4CB6F7-1C71-5D56-DB8F-DB3D1298C886}"/>
              </a:ext>
            </a:extLst>
          </p:cNvPr>
          <p:cNvGraphicFramePr>
            <a:graphicFrameLocks noGrp="1"/>
          </p:cNvGraphicFramePr>
          <p:nvPr>
            <p:ph sz="quarter" idx="11"/>
          </p:nvPr>
        </p:nvGraphicFramePr>
        <p:xfrm>
          <a:off x="458088" y="982610"/>
          <a:ext cx="6028435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1205">
                  <a:extLst>
                    <a:ext uri="{9D8B030D-6E8A-4147-A177-3AD203B41FA5}">
                      <a16:colId xmlns:a16="http://schemas.microsoft.com/office/drawing/2014/main" val="711245259"/>
                    </a:ext>
                  </a:extLst>
                </a:gridCol>
                <a:gridCol w="861205">
                  <a:extLst>
                    <a:ext uri="{9D8B030D-6E8A-4147-A177-3AD203B41FA5}">
                      <a16:colId xmlns:a16="http://schemas.microsoft.com/office/drawing/2014/main" val="3997486353"/>
                    </a:ext>
                  </a:extLst>
                </a:gridCol>
                <a:gridCol w="861205">
                  <a:extLst>
                    <a:ext uri="{9D8B030D-6E8A-4147-A177-3AD203B41FA5}">
                      <a16:colId xmlns:a16="http://schemas.microsoft.com/office/drawing/2014/main" val="1976426767"/>
                    </a:ext>
                  </a:extLst>
                </a:gridCol>
                <a:gridCol w="861205">
                  <a:extLst>
                    <a:ext uri="{9D8B030D-6E8A-4147-A177-3AD203B41FA5}">
                      <a16:colId xmlns:a16="http://schemas.microsoft.com/office/drawing/2014/main" val="3047844476"/>
                    </a:ext>
                  </a:extLst>
                </a:gridCol>
                <a:gridCol w="861205">
                  <a:extLst>
                    <a:ext uri="{9D8B030D-6E8A-4147-A177-3AD203B41FA5}">
                      <a16:colId xmlns:a16="http://schemas.microsoft.com/office/drawing/2014/main" val="4005926356"/>
                    </a:ext>
                  </a:extLst>
                </a:gridCol>
                <a:gridCol w="861205">
                  <a:extLst>
                    <a:ext uri="{9D8B030D-6E8A-4147-A177-3AD203B41FA5}">
                      <a16:colId xmlns:a16="http://schemas.microsoft.com/office/drawing/2014/main" val="2078168229"/>
                    </a:ext>
                  </a:extLst>
                </a:gridCol>
                <a:gridCol w="861205">
                  <a:extLst>
                    <a:ext uri="{9D8B030D-6E8A-4147-A177-3AD203B41FA5}">
                      <a16:colId xmlns:a16="http://schemas.microsoft.com/office/drawing/2014/main" val="1648115667"/>
                    </a:ext>
                  </a:extLst>
                </a:gridCol>
              </a:tblGrid>
              <a:tr h="346403"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>
                    <a:solidFill>
                      <a:srgbClr val="2FDD6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col1</a:t>
                      </a:r>
                    </a:p>
                  </a:txBody>
                  <a:tcPr>
                    <a:solidFill>
                      <a:srgbClr val="1A9D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col2</a:t>
                      </a:r>
                    </a:p>
                  </a:txBody>
                  <a:tcPr>
                    <a:solidFill>
                      <a:srgbClr val="1A9D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col3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col4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col5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Total</a:t>
                      </a:r>
                    </a:p>
                  </a:txBody>
                  <a:tcPr>
                    <a:solidFill>
                      <a:srgbClr val="0F5D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4405682"/>
                  </a:ext>
                </a:extLst>
              </a:tr>
              <a:tr h="346403">
                <a:tc>
                  <a:txBody>
                    <a:bodyPr/>
                    <a:lstStyle/>
                    <a:p>
                      <a:pPr algn="ctr"/>
                      <a:r>
                        <a:rPr kumimoji="0" lang="en-GB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row1</a:t>
                      </a:r>
                      <a:endParaRPr lang="en-GB"/>
                    </a:p>
                  </a:txBody>
                  <a:tcPr>
                    <a:solidFill>
                      <a:srgbClr val="1A9D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>
                          <a:solidFill>
                            <a:srgbClr val="0000FF"/>
                          </a:solidFill>
                        </a:rPr>
                        <a:t>15</a:t>
                      </a:r>
                    </a:p>
                  </a:txBody>
                  <a:tcPr>
                    <a:solidFill>
                      <a:srgbClr val="DADA6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704055"/>
                  </a:ext>
                </a:extLst>
              </a:tr>
              <a:tr h="346403">
                <a:tc>
                  <a:txBody>
                    <a:bodyPr/>
                    <a:lstStyle/>
                    <a:p>
                      <a:pPr algn="ctr"/>
                      <a:r>
                        <a:rPr kumimoji="0" lang="en-GB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row2</a:t>
                      </a:r>
                      <a:endParaRPr lang="en-GB"/>
                    </a:p>
                  </a:txBody>
                  <a:tcPr>
                    <a:solidFill>
                      <a:srgbClr val="1A9D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>
                          <a:solidFill>
                            <a:srgbClr val="0000FF"/>
                          </a:solidFill>
                        </a:rPr>
                        <a:t>8</a:t>
                      </a:r>
                    </a:p>
                  </a:txBody>
                  <a:tcPr>
                    <a:solidFill>
                      <a:srgbClr val="DADA6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7355695"/>
                  </a:ext>
                </a:extLst>
              </a:tr>
              <a:tr h="346403">
                <a:tc>
                  <a:txBody>
                    <a:bodyPr/>
                    <a:lstStyle/>
                    <a:p>
                      <a:pPr algn="ctr"/>
                      <a:r>
                        <a:rPr kumimoji="0" lang="en-GB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row3</a:t>
                      </a:r>
                      <a:endParaRPr lang="en-GB"/>
                    </a:p>
                  </a:txBody>
                  <a:tcPr>
                    <a:solidFill>
                      <a:srgbClr val="1A9D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>
                          <a:solidFill>
                            <a:srgbClr val="0000FF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rgbClr val="DADA6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8544810"/>
                  </a:ext>
                </a:extLst>
              </a:tr>
              <a:tr h="346403">
                <a:tc>
                  <a:txBody>
                    <a:bodyPr/>
                    <a:lstStyle/>
                    <a:p>
                      <a:pPr algn="ctr"/>
                      <a:r>
                        <a:rPr kumimoji="0" lang="en-GB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Total</a:t>
                      </a:r>
                      <a:endParaRPr lang="en-GB"/>
                    </a:p>
                  </a:txBody>
                  <a:tcPr>
                    <a:solidFill>
                      <a:srgbClr val="0F5D2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/>
                        <a:t>7</a:t>
                      </a:r>
                    </a:p>
                  </a:txBody>
                  <a:tcPr>
                    <a:solidFill>
                      <a:srgbClr val="C9DD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>
                          <a:solidFill>
                            <a:srgbClr val="0000FF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rgbClr val="DADA6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/>
                        <a:t>5</a:t>
                      </a:r>
                    </a:p>
                  </a:txBody>
                  <a:tcPr>
                    <a:solidFill>
                      <a:srgbClr val="C9DD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>
                          <a:solidFill>
                            <a:srgbClr val="0000FF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rgbClr val="DADA6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>
                          <a:solidFill>
                            <a:srgbClr val="0000FF"/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rgbClr val="DADA6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>
                          <a:solidFill>
                            <a:srgbClr val="0000FF"/>
                          </a:solidFill>
                        </a:rPr>
                        <a:t>28</a:t>
                      </a:r>
                    </a:p>
                  </a:txBody>
                  <a:tcPr>
                    <a:solidFill>
                      <a:srgbClr val="DADA6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6311373"/>
                  </a:ext>
                </a:extLst>
              </a:tr>
            </a:tbl>
          </a:graphicData>
        </a:graphic>
      </p:graphicFrame>
      <p:sp>
        <p:nvSpPr>
          <p:cNvPr id="8" name="Plassholder for tekst 7">
            <a:extLst>
              <a:ext uri="{FF2B5EF4-FFF2-40B4-BE49-F238E27FC236}">
                <a16:creationId xmlns:a16="http://schemas.microsoft.com/office/drawing/2014/main" id="{51BD487B-5607-35BF-ADF6-A7F1FC5EF941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951978" y="3429000"/>
            <a:ext cx="10784910" cy="241203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nb-NO"/>
              <a:t>Kun rad- og kolonnetotaler skal publiseres</a:t>
            </a:r>
          </a:p>
          <a:p>
            <a:pPr>
              <a:lnSpc>
                <a:spcPct val="100000"/>
              </a:lnSpc>
            </a:pPr>
            <a:r>
              <a:rPr lang="nb-NO"/>
              <a:t>Avrundede data</a:t>
            </a:r>
          </a:p>
        </p:txBody>
      </p:sp>
      <p:graphicFrame>
        <p:nvGraphicFramePr>
          <p:cNvPr id="5" name="Plassholder for innhold 1">
            <a:extLst>
              <a:ext uri="{FF2B5EF4-FFF2-40B4-BE49-F238E27FC236}">
                <a16:creationId xmlns:a16="http://schemas.microsoft.com/office/drawing/2014/main" id="{C124F3FC-1F46-CEE6-F192-C6314E8034BD}"/>
              </a:ext>
            </a:extLst>
          </p:cNvPr>
          <p:cNvGraphicFramePr>
            <a:graphicFrameLocks/>
          </p:cNvGraphicFramePr>
          <p:nvPr/>
        </p:nvGraphicFramePr>
        <p:xfrm>
          <a:off x="458088" y="4960990"/>
          <a:ext cx="6028435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1205">
                  <a:extLst>
                    <a:ext uri="{9D8B030D-6E8A-4147-A177-3AD203B41FA5}">
                      <a16:colId xmlns:a16="http://schemas.microsoft.com/office/drawing/2014/main" val="711245259"/>
                    </a:ext>
                  </a:extLst>
                </a:gridCol>
                <a:gridCol w="861205">
                  <a:extLst>
                    <a:ext uri="{9D8B030D-6E8A-4147-A177-3AD203B41FA5}">
                      <a16:colId xmlns:a16="http://schemas.microsoft.com/office/drawing/2014/main" val="3997486353"/>
                    </a:ext>
                  </a:extLst>
                </a:gridCol>
                <a:gridCol w="861205">
                  <a:extLst>
                    <a:ext uri="{9D8B030D-6E8A-4147-A177-3AD203B41FA5}">
                      <a16:colId xmlns:a16="http://schemas.microsoft.com/office/drawing/2014/main" val="1976426767"/>
                    </a:ext>
                  </a:extLst>
                </a:gridCol>
                <a:gridCol w="861205">
                  <a:extLst>
                    <a:ext uri="{9D8B030D-6E8A-4147-A177-3AD203B41FA5}">
                      <a16:colId xmlns:a16="http://schemas.microsoft.com/office/drawing/2014/main" val="3047844476"/>
                    </a:ext>
                  </a:extLst>
                </a:gridCol>
                <a:gridCol w="861205">
                  <a:extLst>
                    <a:ext uri="{9D8B030D-6E8A-4147-A177-3AD203B41FA5}">
                      <a16:colId xmlns:a16="http://schemas.microsoft.com/office/drawing/2014/main" val="4005926356"/>
                    </a:ext>
                  </a:extLst>
                </a:gridCol>
                <a:gridCol w="861205">
                  <a:extLst>
                    <a:ext uri="{9D8B030D-6E8A-4147-A177-3AD203B41FA5}">
                      <a16:colId xmlns:a16="http://schemas.microsoft.com/office/drawing/2014/main" val="2078168229"/>
                    </a:ext>
                  </a:extLst>
                </a:gridCol>
                <a:gridCol w="861205">
                  <a:extLst>
                    <a:ext uri="{9D8B030D-6E8A-4147-A177-3AD203B41FA5}">
                      <a16:colId xmlns:a16="http://schemas.microsoft.com/office/drawing/2014/main" val="1648115667"/>
                    </a:ext>
                  </a:extLst>
                </a:gridCol>
              </a:tblGrid>
              <a:tr h="346403"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>
                    <a:solidFill>
                      <a:srgbClr val="2FDD6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col1</a:t>
                      </a:r>
                    </a:p>
                  </a:txBody>
                  <a:tcPr>
                    <a:solidFill>
                      <a:srgbClr val="1A9D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col2</a:t>
                      </a:r>
                    </a:p>
                  </a:txBody>
                  <a:tcPr>
                    <a:solidFill>
                      <a:srgbClr val="1A9D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col3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col4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col5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Total</a:t>
                      </a:r>
                    </a:p>
                  </a:txBody>
                  <a:tcPr>
                    <a:solidFill>
                      <a:srgbClr val="0F5D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4405682"/>
                  </a:ext>
                </a:extLst>
              </a:tr>
              <a:tr h="346403">
                <a:tc>
                  <a:txBody>
                    <a:bodyPr/>
                    <a:lstStyle/>
                    <a:p>
                      <a:pPr algn="ctr"/>
                      <a:r>
                        <a:rPr kumimoji="0" lang="en-GB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row1</a:t>
                      </a:r>
                      <a:endParaRPr lang="en-GB"/>
                    </a:p>
                  </a:txBody>
                  <a:tcPr>
                    <a:solidFill>
                      <a:srgbClr val="1A9D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6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3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4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/>
                        <a:t>14</a:t>
                      </a:r>
                    </a:p>
                  </a:txBody>
                  <a:tcPr>
                    <a:solidFill>
                      <a:srgbClr val="C9DD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704055"/>
                  </a:ext>
                </a:extLst>
              </a:tr>
              <a:tr h="346403">
                <a:tc>
                  <a:txBody>
                    <a:bodyPr/>
                    <a:lstStyle/>
                    <a:p>
                      <a:pPr algn="ctr"/>
                      <a:r>
                        <a:rPr kumimoji="0" lang="en-GB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row2</a:t>
                      </a:r>
                      <a:endParaRPr lang="en-GB"/>
                    </a:p>
                  </a:txBody>
                  <a:tcPr>
                    <a:solidFill>
                      <a:srgbClr val="1A9D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3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/>
                        <a:t>9</a:t>
                      </a:r>
                    </a:p>
                  </a:txBody>
                  <a:tcPr>
                    <a:solidFill>
                      <a:srgbClr val="C9DD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7355695"/>
                  </a:ext>
                </a:extLst>
              </a:tr>
              <a:tr h="346403">
                <a:tc>
                  <a:txBody>
                    <a:bodyPr/>
                    <a:lstStyle/>
                    <a:p>
                      <a:pPr algn="ctr"/>
                      <a:r>
                        <a:rPr kumimoji="0" lang="en-GB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row3</a:t>
                      </a:r>
                      <a:endParaRPr lang="en-GB"/>
                    </a:p>
                  </a:txBody>
                  <a:tcPr>
                    <a:solidFill>
                      <a:srgbClr val="1A9D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/>
                        <a:t>4</a:t>
                      </a:r>
                    </a:p>
                  </a:txBody>
                  <a:tcPr>
                    <a:solidFill>
                      <a:srgbClr val="C9DD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8544810"/>
                  </a:ext>
                </a:extLst>
              </a:tr>
              <a:tr h="346403">
                <a:tc>
                  <a:txBody>
                    <a:bodyPr/>
                    <a:lstStyle/>
                    <a:p>
                      <a:pPr algn="ctr"/>
                      <a:r>
                        <a:rPr kumimoji="0" lang="en-GB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Total</a:t>
                      </a:r>
                      <a:endParaRPr lang="en-GB"/>
                    </a:p>
                  </a:txBody>
                  <a:tcPr>
                    <a:solidFill>
                      <a:srgbClr val="0F5D2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/>
                        <a:t>7</a:t>
                      </a:r>
                    </a:p>
                  </a:txBody>
                  <a:tcPr>
                    <a:solidFill>
                      <a:srgbClr val="C9DD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/>
                        <a:t>3</a:t>
                      </a:r>
                    </a:p>
                  </a:txBody>
                  <a:tcPr>
                    <a:solidFill>
                      <a:srgbClr val="C9DD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/>
                        <a:t>5</a:t>
                      </a:r>
                    </a:p>
                  </a:txBody>
                  <a:tcPr>
                    <a:solidFill>
                      <a:srgbClr val="C9DD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/>
                        <a:t>4</a:t>
                      </a:r>
                    </a:p>
                  </a:txBody>
                  <a:tcPr>
                    <a:solidFill>
                      <a:srgbClr val="C9DD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/>
                        <a:t>8</a:t>
                      </a:r>
                    </a:p>
                  </a:txBody>
                  <a:tcPr>
                    <a:solidFill>
                      <a:srgbClr val="C9DD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/>
                        <a:t>27</a:t>
                      </a:r>
                    </a:p>
                  </a:txBody>
                  <a:tcPr>
                    <a:solidFill>
                      <a:srgbClr val="C9DD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6311373"/>
                  </a:ext>
                </a:extLst>
              </a:tr>
            </a:tbl>
          </a:graphicData>
        </a:graphic>
      </p:graphicFrame>
      <p:sp>
        <p:nvSpPr>
          <p:cNvPr id="6" name="Bildeforklaring formet som et avrundet rektangel 5">
            <a:extLst>
              <a:ext uri="{FF2B5EF4-FFF2-40B4-BE49-F238E27FC236}">
                <a16:creationId xmlns:a16="http://schemas.microsoft.com/office/drawing/2014/main" id="{360A551C-7692-A48E-2DE6-89B44B5A250B}"/>
              </a:ext>
            </a:extLst>
          </p:cNvPr>
          <p:cNvSpPr/>
          <p:nvPr/>
        </p:nvSpPr>
        <p:spPr>
          <a:xfrm>
            <a:off x="6673857" y="5536184"/>
            <a:ext cx="1995135" cy="779229"/>
          </a:xfrm>
          <a:prstGeom prst="wedgeRoundRectCallout">
            <a:avLst>
              <a:gd name="adj1" fmla="val -33367"/>
              <a:gd name="adj2" fmla="val 39201"/>
              <a:gd name="adj3" fmla="val 16667"/>
            </a:avLst>
          </a:prstGeom>
          <a:solidFill>
            <a:srgbClr val="FFFFC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solidFill>
                  <a:srgbClr val="0000FF"/>
                </a:solidFill>
                <a:latin typeface="Oswald" panose="02000503000000000000" pitchFamily="2" charset="0"/>
              </a:rPr>
              <a:t>Original</a:t>
            </a:r>
            <a:endParaRPr lang="en-US">
              <a:solidFill>
                <a:srgbClr val="0000FF"/>
              </a:solidFill>
            </a:endParaRPr>
          </a:p>
        </p:txBody>
      </p:sp>
      <p:cxnSp>
        <p:nvCxnSpPr>
          <p:cNvPr id="7" name="Rett pilkobling 6">
            <a:extLst>
              <a:ext uri="{FF2B5EF4-FFF2-40B4-BE49-F238E27FC236}">
                <a16:creationId xmlns:a16="http://schemas.microsoft.com/office/drawing/2014/main" id="{CF03FDAB-C007-26DA-D5FA-09D258E06C54}"/>
              </a:ext>
            </a:extLst>
          </p:cNvPr>
          <p:cNvCxnSpPr>
            <a:cxnSpLocks/>
          </p:cNvCxnSpPr>
          <p:nvPr/>
        </p:nvCxnSpPr>
        <p:spPr>
          <a:xfrm flipV="1">
            <a:off x="3349689" y="2933915"/>
            <a:ext cx="1296956" cy="111267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8348362"/>
      </p:ext>
    </p:extLst>
  </p:cSld>
  <p:clrMapOvr>
    <a:masterClrMapping/>
  </p:clrMapOvr>
  <p:transition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0CC0A5-7A47-D42F-2AEA-F66E5D1662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tel 3">
            <a:extLst>
              <a:ext uri="{FF2B5EF4-FFF2-40B4-BE49-F238E27FC236}">
                <a16:creationId xmlns:a16="http://schemas.microsoft.com/office/drawing/2014/main" id="{8AD9EE39-1317-8138-7CED-19DBDACF7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9231" y="391886"/>
            <a:ext cx="4161580" cy="3037114"/>
          </a:xfrm>
        </p:spPr>
        <p:txBody>
          <a:bodyPr/>
          <a:lstStyle/>
          <a:p>
            <a:r>
              <a:rPr lang="nb-NO"/>
              <a:t>Lite eksempel </a:t>
            </a:r>
            <a:br>
              <a:rPr lang="nb-NO"/>
            </a:br>
            <a:r>
              <a:rPr lang="nb-NO" b="0"/>
              <a:t>5 som avrundingsbase</a:t>
            </a:r>
            <a:endParaRPr lang="nb-NO"/>
          </a:p>
        </p:txBody>
      </p:sp>
      <p:graphicFrame>
        <p:nvGraphicFramePr>
          <p:cNvPr id="2" name="Plassholder for innhold 1">
            <a:extLst>
              <a:ext uri="{FF2B5EF4-FFF2-40B4-BE49-F238E27FC236}">
                <a16:creationId xmlns:a16="http://schemas.microsoft.com/office/drawing/2014/main" id="{9CFCB165-FE32-C6D0-DCD6-F32D013CC1E6}"/>
              </a:ext>
            </a:extLst>
          </p:cNvPr>
          <p:cNvGraphicFramePr>
            <a:graphicFrameLocks noGrp="1"/>
          </p:cNvGraphicFramePr>
          <p:nvPr>
            <p:ph sz="quarter" idx="11"/>
            <p:extLst>
              <p:ext uri="{D42A27DB-BD31-4B8C-83A1-F6EECF244321}">
                <p14:modId xmlns:p14="http://schemas.microsoft.com/office/powerpoint/2010/main" val="3715257006"/>
              </p:ext>
            </p:extLst>
          </p:nvPr>
        </p:nvGraphicFramePr>
        <p:xfrm>
          <a:off x="458088" y="982610"/>
          <a:ext cx="6028435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1205">
                  <a:extLst>
                    <a:ext uri="{9D8B030D-6E8A-4147-A177-3AD203B41FA5}">
                      <a16:colId xmlns:a16="http://schemas.microsoft.com/office/drawing/2014/main" val="711245259"/>
                    </a:ext>
                  </a:extLst>
                </a:gridCol>
                <a:gridCol w="861205">
                  <a:extLst>
                    <a:ext uri="{9D8B030D-6E8A-4147-A177-3AD203B41FA5}">
                      <a16:colId xmlns:a16="http://schemas.microsoft.com/office/drawing/2014/main" val="3997486353"/>
                    </a:ext>
                  </a:extLst>
                </a:gridCol>
                <a:gridCol w="861205">
                  <a:extLst>
                    <a:ext uri="{9D8B030D-6E8A-4147-A177-3AD203B41FA5}">
                      <a16:colId xmlns:a16="http://schemas.microsoft.com/office/drawing/2014/main" val="1976426767"/>
                    </a:ext>
                  </a:extLst>
                </a:gridCol>
                <a:gridCol w="861205">
                  <a:extLst>
                    <a:ext uri="{9D8B030D-6E8A-4147-A177-3AD203B41FA5}">
                      <a16:colId xmlns:a16="http://schemas.microsoft.com/office/drawing/2014/main" val="3047844476"/>
                    </a:ext>
                  </a:extLst>
                </a:gridCol>
                <a:gridCol w="861205">
                  <a:extLst>
                    <a:ext uri="{9D8B030D-6E8A-4147-A177-3AD203B41FA5}">
                      <a16:colId xmlns:a16="http://schemas.microsoft.com/office/drawing/2014/main" val="4005926356"/>
                    </a:ext>
                  </a:extLst>
                </a:gridCol>
                <a:gridCol w="861205">
                  <a:extLst>
                    <a:ext uri="{9D8B030D-6E8A-4147-A177-3AD203B41FA5}">
                      <a16:colId xmlns:a16="http://schemas.microsoft.com/office/drawing/2014/main" val="2078168229"/>
                    </a:ext>
                  </a:extLst>
                </a:gridCol>
                <a:gridCol w="861205">
                  <a:extLst>
                    <a:ext uri="{9D8B030D-6E8A-4147-A177-3AD203B41FA5}">
                      <a16:colId xmlns:a16="http://schemas.microsoft.com/office/drawing/2014/main" val="1648115667"/>
                    </a:ext>
                  </a:extLst>
                </a:gridCol>
              </a:tblGrid>
              <a:tr h="346403"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>
                    <a:solidFill>
                      <a:srgbClr val="2FDD6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col1</a:t>
                      </a:r>
                    </a:p>
                  </a:txBody>
                  <a:tcPr>
                    <a:solidFill>
                      <a:srgbClr val="1A9D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col2</a:t>
                      </a:r>
                    </a:p>
                  </a:txBody>
                  <a:tcPr>
                    <a:solidFill>
                      <a:srgbClr val="1A9D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col3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col4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col5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Total</a:t>
                      </a:r>
                    </a:p>
                  </a:txBody>
                  <a:tcPr>
                    <a:solidFill>
                      <a:srgbClr val="0F5D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4405682"/>
                  </a:ext>
                </a:extLst>
              </a:tr>
              <a:tr h="346403">
                <a:tc>
                  <a:txBody>
                    <a:bodyPr/>
                    <a:lstStyle/>
                    <a:p>
                      <a:pPr algn="ctr"/>
                      <a:r>
                        <a:rPr kumimoji="0" lang="en-GB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row1</a:t>
                      </a:r>
                      <a:endParaRPr lang="en-GB"/>
                    </a:p>
                  </a:txBody>
                  <a:tcPr>
                    <a:solidFill>
                      <a:srgbClr val="1A9D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>
                          <a:solidFill>
                            <a:srgbClr val="0000FF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rgbClr val="FFFF9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>
                          <a:solidFill>
                            <a:srgbClr val="0000FF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FFFF9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>
                          <a:solidFill>
                            <a:srgbClr val="0000FF"/>
                          </a:solidFill>
                        </a:rPr>
                        <a:t>15</a:t>
                      </a:r>
                    </a:p>
                  </a:txBody>
                  <a:tcPr>
                    <a:solidFill>
                      <a:srgbClr val="DADA6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704055"/>
                  </a:ext>
                </a:extLst>
              </a:tr>
              <a:tr h="346403">
                <a:tc>
                  <a:txBody>
                    <a:bodyPr/>
                    <a:lstStyle/>
                    <a:p>
                      <a:pPr algn="ctr"/>
                      <a:r>
                        <a:rPr kumimoji="0" lang="en-GB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row2</a:t>
                      </a:r>
                      <a:endParaRPr lang="en-GB"/>
                    </a:p>
                  </a:txBody>
                  <a:tcPr>
                    <a:solidFill>
                      <a:srgbClr val="1A9D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>
                          <a:solidFill>
                            <a:srgbClr val="0000FF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FFFF9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>
                          <a:solidFill>
                            <a:srgbClr val="0000FF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FFFF9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>
                          <a:solidFill>
                            <a:srgbClr val="0000FF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rgbClr val="FFFF9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>
                          <a:solidFill>
                            <a:srgbClr val="0000FF"/>
                          </a:solidFill>
                        </a:rPr>
                        <a:t>8</a:t>
                      </a:r>
                    </a:p>
                  </a:txBody>
                  <a:tcPr>
                    <a:solidFill>
                      <a:srgbClr val="DADA6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7355695"/>
                  </a:ext>
                </a:extLst>
              </a:tr>
              <a:tr h="346403">
                <a:tc>
                  <a:txBody>
                    <a:bodyPr/>
                    <a:lstStyle/>
                    <a:p>
                      <a:pPr algn="ctr"/>
                      <a:r>
                        <a:rPr kumimoji="0" lang="en-GB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row3</a:t>
                      </a:r>
                      <a:endParaRPr lang="en-GB"/>
                    </a:p>
                  </a:txBody>
                  <a:tcPr>
                    <a:solidFill>
                      <a:srgbClr val="1A9D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>
                          <a:solidFill>
                            <a:srgbClr val="0000FF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rgbClr val="FFFF9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>
                          <a:solidFill>
                            <a:srgbClr val="0000FF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FFFF9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>
                          <a:solidFill>
                            <a:srgbClr val="0000FF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FFFF9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>
                          <a:solidFill>
                            <a:srgbClr val="0000FF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rgbClr val="DADA6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8544810"/>
                  </a:ext>
                </a:extLst>
              </a:tr>
              <a:tr h="346403">
                <a:tc>
                  <a:txBody>
                    <a:bodyPr/>
                    <a:lstStyle/>
                    <a:p>
                      <a:pPr algn="ctr"/>
                      <a:r>
                        <a:rPr kumimoji="0" lang="en-GB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Total</a:t>
                      </a:r>
                      <a:endParaRPr lang="en-GB"/>
                    </a:p>
                  </a:txBody>
                  <a:tcPr>
                    <a:solidFill>
                      <a:srgbClr val="0F5D2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/>
                        <a:t>7</a:t>
                      </a:r>
                    </a:p>
                  </a:txBody>
                  <a:tcPr>
                    <a:solidFill>
                      <a:srgbClr val="C9DD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>
                          <a:solidFill>
                            <a:srgbClr val="0000FF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rgbClr val="DADA6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/>
                        <a:t>5</a:t>
                      </a:r>
                    </a:p>
                  </a:txBody>
                  <a:tcPr>
                    <a:solidFill>
                      <a:srgbClr val="C9DD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>
                          <a:solidFill>
                            <a:srgbClr val="0000FF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rgbClr val="DADA6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>
                          <a:solidFill>
                            <a:srgbClr val="0000FF"/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rgbClr val="DADA6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>
                          <a:solidFill>
                            <a:srgbClr val="0000FF"/>
                          </a:solidFill>
                        </a:rPr>
                        <a:t>28</a:t>
                      </a:r>
                    </a:p>
                  </a:txBody>
                  <a:tcPr>
                    <a:solidFill>
                      <a:srgbClr val="DADA6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6311373"/>
                  </a:ext>
                </a:extLst>
              </a:tr>
            </a:tbl>
          </a:graphicData>
        </a:graphic>
      </p:graphicFrame>
      <p:sp>
        <p:nvSpPr>
          <p:cNvPr id="8" name="Plassholder for tekst 7">
            <a:extLst>
              <a:ext uri="{FF2B5EF4-FFF2-40B4-BE49-F238E27FC236}">
                <a16:creationId xmlns:a16="http://schemas.microsoft.com/office/drawing/2014/main" id="{CD73626F-6A7C-6610-240D-06AAEA0D44E8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951978" y="3429000"/>
            <a:ext cx="10784910" cy="241203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nb-NO"/>
              <a:t>Kun rad- og kolonnetotaler skal publiseres </a:t>
            </a:r>
          </a:p>
          <a:p>
            <a:pPr>
              <a:lnSpc>
                <a:spcPct val="100000"/>
              </a:lnSpc>
            </a:pPr>
            <a:r>
              <a:rPr lang="nb-NO"/>
              <a:t>Avrundede data</a:t>
            </a:r>
          </a:p>
          <a:p>
            <a:pPr lvl="1">
              <a:lnSpc>
                <a:spcPct val="100000"/>
              </a:lnSpc>
            </a:pPr>
            <a:r>
              <a:rPr lang="nb-NO" sz="2400"/>
              <a:t>Oppnådd ved å avrunde små indre celler</a:t>
            </a:r>
          </a:p>
        </p:txBody>
      </p:sp>
      <p:graphicFrame>
        <p:nvGraphicFramePr>
          <p:cNvPr id="6" name="Plassholder for innhold 1">
            <a:extLst>
              <a:ext uri="{FF2B5EF4-FFF2-40B4-BE49-F238E27FC236}">
                <a16:creationId xmlns:a16="http://schemas.microsoft.com/office/drawing/2014/main" id="{C0591EA7-FE1F-4498-9BBB-4233E4A60D5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11499216"/>
              </p:ext>
            </p:extLst>
          </p:nvPr>
        </p:nvGraphicFramePr>
        <p:xfrm>
          <a:off x="458088" y="4960990"/>
          <a:ext cx="6028435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1205">
                  <a:extLst>
                    <a:ext uri="{9D8B030D-6E8A-4147-A177-3AD203B41FA5}">
                      <a16:colId xmlns:a16="http://schemas.microsoft.com/office/drawing/2014/main" val="711245259"/>
                    </a:ext>
                  </a:extLst>
                </a:gridCol>
                <a:gridCol w="861205">
                  <a:extLst>
                    <a:ext uri="{9D8B030D-6E8A-4147-A177-3AD203B41FA5}">
                      <a16:colId xmlns:a16="http://schemas.microsoft.com/office/drawing/2014/main" val="3997486353"/>
                    </a:ext>
                  </a:extLst>
                </a:gridCol>
                <a:gridCol w="861205">
                  <a:extLst>
                    <a:ext uri="{9D8B030D-6E8A-4147-A177-3AD203B41FA5}">
                      <a16:colId xmlns:a16="http://schemas.microsoft.com/office/drawing/2014/main" val="1976426767"/>
                    </a:ext>
                  </a:extLst>
                </a:gridCol>
                <a:gridCol w="861205">
                  <a:extLst>
                    <a:ext uri="{9D8B030D-6E8A-4147-A177-3AD203B41FA5}">
                      <a16:colId xmlns:a16="http://schemas.microsoft.com/office/drawing/2014/main" val="3047844476"/>
                    </a:ext>
                  </a:extLst>
                </a:gridCol>
                <a:gridCol w="861205">
                  <a:extLst>
                    <a:ext uri="{9D8B030D-6E8A-4147-A177-3AD203B41FA5}">
                      <a16:colId xmlns:a16="http://schemas.microsoft.com/office/drawing/2014/main" val="4005926356"/>
                    </a:ext>
                  </a:extLst>
                </a:gridCol>
                <a:gridCol w="861205">
                  <a:extLst>
                    <a:ext uri="{9D8B030D-6E8A-4147-A177-3AD203B41FA5}">
                      <a16:colId xmlns:a16="http://schemas.microsoft.com/office/drawing/2014/main" val="2078168229"/>
                    </a:ext>
                  </a:extLst>
                </a:gridCol>
                <a:gridCol w="861205">
                  <a:extLst>
                    <a:ext uri="{9D8B030D-6E8A-4147-A177-3AD203B41FA5}">
                      <a16:colId xmlns:a16="http://schemas.microsoft.com/office/drawing/2014/main" val="1648115667"/>
                    </a:ext>
                  </a:extLst>
                </a:gridCol>
              </a:tblGrid>
              <a:tr h="346403"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>
                    <a:solidFill>
                      <a:srgbClr val="2FDD6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col1</a:t>
                      </a:r>
                    </a:p>
                  </a:txBody>
                  <a:tcPr>
                    <a:solidFill>
                      <a:srgbClr val="1A9D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col2</a:t>
                      </a:r>
                    </a:p>
                  </a:txBody>
                  <a:tcPr>
                    <a:solidFill>
                      <a:srgbClr val="1A9D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col3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col4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col5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Total</a:t>
                      </a:r>
                    </a:p>
                  </a:txBody>
                  <a:tcPr>
                    <a:solidFill>
                      <a:srgbClr val="0F5D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4405682"/>
                  </a:ext>
                </a:extLst>
              </a:tr>
              <a:tr h="346403">
                <a:tc>
                  <a:txBody>
                    <a:bodyPr/>
                    <a:lstStyle/>
                    <a:p>
                      <a:pPr algn="ctr"/>
                      <a:r>
                        <a:rPr kumimoji="0" lang="en-GB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row1</a:t>
                      </a:r>
                      <a:endParaRPr lang="en-GB"/>
                    </a:p>
                  </a:txBody>
                  <a:tcPr>
                    <a:solidFill>
                      <a:srgbClr val="1A9D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6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3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4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/>
                        <a:t>14</a:t>
                      </a:r>
                    </a:p>
                  </a:txBody>
                  <a:tcPr>
                    <a:solidFill>
                      <a:srgbClr val="C9DD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704055"/>
                  </a:ext>
                </a:extLst>
              </a:tr>
              <a:tr h="346403">
                <a:tc>
                  <a:txBody>
                    <a:bodyPr/>
                    <a:lstStyle/>
                    <a:p>
                      <a:pPr algn="ctr"/>
                      <a:r>
                        <a:rPr kumimoji="0" lang="en-GB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row2</a:t>
                      </a:r>
                      <a:endParaRPr lang="en-GB"/>
                    </a:p>
                  </a:txBody>
                  <a:tcPr>
                    <a:solidFill>
                      <a:srgbClr val="1A9D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3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/>
                        <a:t>9</a:t>
                      </a:r>
                    </a:p>
                  </a:txBody>
                  <a:tcPr>
                    <a:solidFill>
                      <a:srgbClr val="C9DD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7355695"/>
                  </a:ext>
                </a:extLst>
              </a:tr>
              <a:tr h="346403">
                <a:tc>
                  <a:txBody>
                    <a:bodyPr/>
                    <a:lstStyle/>
                    <a:p>
                      <a:pPr algn="ctr"/>
                      <a:r>
                        <a:rPr kumimoji="0" lang="en-GB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row3</a:t>
                      </a:r>
                      <a:endParaRPr lang="en-GB"/>
                    </a:p>
                  </a:txBody>
                  <a:tcPr>
                    <a:solidFill>
                      <a:srgbClr val="1A9D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/>
                        <a:t>4</a:t>
                      </a:r>
                    </a:p>
                  </a:txBody>
                  <a:tcPr>
                    <a:solidFill>
                      <a:srgbClr val="C9DD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8544810"/>
                  </a:ext>
                </a:extLst>
              </a:tr>
              <a:tr h="346403">
                <a:tc>
                  <a:txBody>
                    <a:bodyPr/>
                    <a:lstStyle/>
                    <a:p>
                      <a:pPr algn="ctr"/>
                      <a:r>
                        <a:rPr kumimoji="0" lang="en-GB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Total</a:t>
                      </a:r>
                      <a:endParaRPr lang="en-GB"/>
                    </a:p>
                  </a:txBody>
                  <a:tcPr>
                    <a:solidFill>
                      <a:srgbClr val="0F5D2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/>
                        <a:t>7</a:t>
                      </a:r>
                    </a:p>
                  </a:txBody>
                  <a:tcPr>
                    <a:solidFill>
                      <a:srgbClr val="C9DD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/>
                        <a:t>3</a:t>
                      </a:r>
                    </a:p>
                  </a:txBody>
                  <a:tcPr>
                    <a:solidFill>
                      <a:srgbClr val="C9DD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/>
                        <a:t>5</a:t>
                      </a:r>
                    </a:p>
                  </a:txBody>
                  <a:tcPr>
                    <a:solidFill>
                      <a:srgbClr val="C9DD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/>
                        <a:t>4</a:t>
                      </a:r>
                    </a:p>
                  </a:txBody>
                  <a:tcPr>
                    <a:solidFill>
                      <a:srgbClr val="C9DD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/>
                        <a:t>8</a:t>
                      </a:r>
                    </a:p>
                  </a:txBody>
                  <a:tcPr>
                    <a:solidFill>
                      <a:srgbClr val="C9DD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/>
                        <a:t>27</a:t>
                      </a:r>
                    </a:p>
                  </a:txBody>
                  <a:tcPr>
                    <a:solidFill>
                      <a:srgbClr val="C9DD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6311373"/>
                  </a:ext>
                </a:extLst>
              </a:tr>
            </a:tbl>
          </a:graphicData>
        </a:graphic>
      </p:graphicFrame>
      <p:sp>
        <p:nvSpPr>
          <p:cNvPr id="7" name="Bildeforklaring formet som et avrundet rektangel 5">
            <a:extLst>
              <a:ext uri="{FF2B5EF4-FFF2-40B4-BE49-F238E27FC236}">
                <a16:creationId xmlns:a16="http://schemas.microsoft.com/office/drawing/2014/main" id="{C0BB357C-F0B5-05B2-9EC9-51B7CF186829}"/>
              </a:ext>
            </a:extLst>
          </p:cNvPr>
          <p:cNvSpPr/>
          <p:nvPr/>
        </p:nvSpPr>
        <p:spPr>
          <a:xfrm>
            <a:off x="6673857" y="5536184"/>
            <a:ext cx="1995135" cy="779229"/>
          </a:xfrm>
          <a:prstGeom prst="wedgeRoundRectCallout">
            <a:avLst>
              <a:gd name="adj1" fmla="val -33367"/>
              <a:gd name="adj2" fmla="val 39201"/>
              <a:gd name="adj3" fmla="val 16667"/>
            </a:avLst>
          </a:prstGeom>
          <a:solidFill>
            <a:srgbClr val="FFFFC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2800">
                <a:solidFill>
                  <a:srgbClr val="0000FF"/>
                </a:solidFill>
                <a:latin typeface="Oswald" panose="02000503000000000000" pitchFamily="2" charset="0"/>
              </a:rPr>
              <a:t>Original</a:t>
            </a:r>
            <a:endParaRPr lang="nb-NO">
              <a:solidFill>
                <a:srgbClr val="0000FF"/>
              </a:solidFill>
            </a:endParaRPr>
          </a:p>
        </p:txBody>
      </p:sp>
      <p:cxnSp>
        <p:nvCxnSpPr>
          <p:cNvPr id="10" name="Rett pilkobling 9">
            <a:extLst>
              <a:ext uri="{FF2B5EF4-FFF2-40B4-BE49-F238E27FC236}">
                <a16:creationId xmlns:a16="http://schemas.microsoft.com/office/drawing/2014/main" id="{B28E40F6-7AE2-AF1A-BF54-EFF044E81561}"/>
              </a:ext>
            </a:extLst>
          </p:cNvPr>
          <p:cNvCxnSpPr>
            <a:cxnSpLocks/>
          </p:cNvCxnSpPr>
          <p:nvPr/>
        </p:nvCxnSpPr>
        <p:spPr>
          <a:xfrm flipH="1" flipV="1">
            <a:off x="3732028" y="2009553"/>
            <a:ext cx="1711842" cy="247303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Bildeforklaring formet som et avrundet rektangel 5">
            <a:extLst>
              <a:ext uri="{FF2B5EF4-FFF2-40B4-BE49-F238E27FC236}">
                <a16:creationId xmlns:a16="http://schemas.microsoft.com/office/drawing/2014/main" id="{F5E2F381-0F66-54D5-29C7-E3AA169A6B6C}"/>
              </a:ext>
            </a:extLst>
          </p:cNvPr>
          <p:cNvSpPr/>
          <p:nvPr/>
        </p:nvSpPr>
        <p:spPr>
          <a:xfrm>
            <a:off x="6906421" y="-33252"/>
            <a:ext cx="5285579" cy="3395578"/>
          </a:xfrm>
          <a:prstGeom prst="wedgeRoundRectCallout">
            <a:avLst>
              <a:gd name="adj1" fmla="val -47243"/>
              <a:gd name="adj2" fmla="val 30718"/>
              <a:gd name="adj3" fmla="val 16667"/>
            </a:avLst>
          </a:prstGeom>
          <a:solidFill>
            <a:srgbClr val="FFFF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nb-NO" sz="3200">
                <a:solidFill>
                  <a:srgbClr val="0000FF"/>
                </a:solidFill>
                <a:latin typeface="Oswald" panose="02000503000000000000" pitchFamily="2" charset="0"/>
              </a:rPr>
              <a:t>Generelt er </a:t>
            </a:r>
            <a:r>
              <a:rPr lang="nb-NO" sz="3200" err="1">
                <a:solidFill>
                  <a:srgbClr val="0000FF"/>
                </a:solidFill>
                <a:latin typeface="Oswald" panose="02000503000000000000" pitchFamily="2" charset="0"/>
              </a:rPr>
              <a:t>additivitet</a:t>
            </a:r>
            <a:r>
              <a:rPr lang="nb-NO" sz="3200">
                <a:solidFill>
                  <a:srgbClr val="0000FF"/>
                </a:solidFill>
                <a:latin typeface="Oswald" panose="02000503000000000000" pitchFamily="2" charset="0"/>
              </a:rPr>
              <a:t> og konsistens garantert</a:t>
            </a:r>
          </a:p>
          <a:p>
            <a:pPr lvl="0"/>
            <a:endParaRPr lang="nb-NO" sz="2800">
              <a:solidFill>
                <a:schemeClr val="tx1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nb-NO" sz="2000">
                <a:solidFill>
                  <a:schemeClr val="tx1"/>
                </a:solidFill>
              </a:rPr>
              <a:t>Frekvensene til cellene som skal publiseres, beregnes fra de avrundede indre cellene</a:t>
            </a:r>
          </a:p>
          <a:p>
            <a:pPr lvl="0"/>
            <a:endParaRPr lang="nb-NO" sz="2000">
              <a:solidFill>
                <a:schemeClr val="tx1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nb-NO" sz="2000">
                <a:solidFill>
                  <a:schemeClr val="tx1"/>
                </a:solidFill>
              </a:rPr>
              <a:t>Tilsvarer endring av mikrodata</a:t>
            </a:r>
            <a:endParaRPr lang="nb-NO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8554468"/>
      </p:ext>
    </p:extLst>
  </p:cSld>
  <p:clrMapOvr>
    <a:masterClrMapping/>
  </p:clrMapOvr>
  <p:transition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80DCAE-26C1-45A5-039F-808EE561DB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tel 3">
            <a:extLst>
              <a:ext uri="{FF2B5EF4-FFF2-40B4-BE49-F238E27FC236}">
                <a16:creationId xmlns:a16="http://schemas.microsoft.com/office/drawing/2014/main" id="{CA384FE2-C534-6160-59FB-2294C84C3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9231" y="391886"/>
            <a:ext cx="4161580" cy="3037114"/>
          </a:xfrm>
        </p:spPr>
        <p:txBody>
          <a:bodyPr/>
          <a:lstStyle/>
          <a:p>
            <a:r>
              <a:rPr lang="nb-NO"/>
              <a:t>Lite eksempel  </a:t>
            </a:r>
            <a:br>
              <a:rPr lang="nb-NO"/>
            </a:br>
            <a:r>
              <a:rPr lang="nb-NO" b="0"/>
              <a:t>5 som avrundingsbase </a:t>
            </a:r>
            <a:endParaRPr lang="en-GB"/>
          </a:p>
        </p:txBody>
      </p:sp>
      <p:graphicFrame>
        <p:nvGraphicFramePr>
          <p:cNvPr id="2" name="Plassholder for innhold 1">
            <a:extLst>
              <a:ext uri="{FF2B5EF4-FFF2-40B4-BE49-F238E27FC236}">
                <a16:creationId xmlns:a16="http://schemas.microsoft.com/office/drawing/2014/main" id="{91CDAA29-46C4-78D4-4194-FD4FA0BE5300}"/>
              </a:ext>
            </a:extLst>
          </p:cNvPr>
          <p:cNvGraphicFramePr>
            <a:graphicFrameLocks noGrp="1"/>
          </p:cNvGraphicFramePr>
          <p:nvPr>
            <p:ph sz="quarter" idx="11"/>
          </p:nvPr>
        </p:nvGraphicFramePr>
        <p:xfrm>
          <a:off x="458088" y="982610"/>
          <a:ext cx="6028435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1205">
                  <a:extLst>
                    <a:ext uri="{9D8B030D-6E8A-4147-A177-3AD203B41FA5}">
                      <a16:colId xmlns:a16="http://schemas.microsoft.com/office/drawing/2014/main" val="711245259"/>
                    </a:ext>
                  </a:extLst>
                </a:gridCol>
                <a:gridCol w="861205">
                  <a:extLst>
                    <a:ext uri="{9D8B030D-6E8A-4147-A177-3AD203B41FA5}">
                      <a16:colId xmlns:a16="http://schemas.microsoft.com/office/drawing/2014/main" val="3997486353"/>
                    </a:ext>
                  </a:extLst>
                </a:gridCol>
                <a:gridCol w="861205">
                  <a:extLst>
                    <a:ext uri="{9D8B030D-6E8A-4147-A177-3AD203B41FA5}">
                      <a16:colId xmlns:a16="http://schemas.microsoft.com/office/drawing/2014/main" val="1976426767"/>
                    </a:ext>
                  </a:extLst>
                </a:gridCol>
                <a:gridCol w="861205">
                  <a:extLst>
                    <a:ext uri="{9D8B030D-6E8A-4147-A177-3AD203B41FA5}">
                      <a16:colId xmlns:a16="http://schemas.microsoft.com/office/drawing/2014/main" val="3047844476"/>
                    </a:ext>
                  </a:extLst>
                </a:gridCol>
                <a:gridCol w="861205">
                  <a:extLst>
                    <a:ext uri="{9D8B030D-6E8A-4147-A177-3AD203B41FA5}">
                      <a16:colId xmlns:a16="http://schemas.microsoft.com/office/drawing/2014/main" val="4005926356"/>
                    </a:ext>
                  </a:extLst>
                </a:gridCol>
                <a:gridCol w="861205">
                  <a:extLst>
                    <a:ext uri="{9D8B030D-6E8A-4147-A177-3AD203B41FA5}">
                      <a16:colId xmlns:a16="http://schemas.microsoft.com/office/drawing/2014/main" val="2078168229"/>
                    </a:ext>
                  </a:extLst>
                </a:gridCol>
                <a:gridCol w="861205">
                  <a:extLst>
                    <a:ext uri="{9D8B030D-6E8A-4147-A177-3AD203B41FA5}">
                      <a16:colId xmlns:a16="http://schemas.microsoft.com/office/drawing/2014/main" val="1648115667"/>
                    </a:ext>
                  </a:extLst>
                </a:gridCol>
              </a:tblGrid>
              <a:tr h="346403"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>
                    <a:solidFill>
                      <a:srgbClr val="2FDD6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col1</a:t>
                      </a:r>
                    </a:p>
                  </a:txBody>
                  <a:tcPr>
                    <a:solidFill>
                      <a:srgbClr val="1A9D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col2</a:t>
                      </a:r>
                    </a:p>
                  </a:txBody>
                  <a:tcPr>
                    <a:solidFill>
                      <a:srgbClr val="1A9D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col3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col4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col5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Total</a:t>
                      </a:r>
                    </a:p>
                  </a:txBody>
                  <a:tcPr>
                    <a:solidFill>
                      <a:srgbClr val="0F5D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4405682"/>
                  </a:ext>
                </a:extLst>
              </a:tr>
              <a:tr h="346403">
                <a:tc>
                  <a:txBody>
                    <a:bodyPr/>
                    <a:lstStyle/>
                    <a:p>
                      <a:pPr algn="ctr"/>
                      <a:r>
                        <a:rPr kumimoji="0" lang="en-GB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row1</a:t>
                      </a:r>
                      <a:endParaRPr lang="en-GB"/>
                    </a:p>
                  </a:txBody>
                  <a:tcPr>
                    <a:solidFill>
                      <a:srgbClr val="1A9D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>
                          <a:solidFill>
                            <a:srgbClr val="0000FF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rgbClr val="FFFF9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>
                          <a:solidFill>
                            <a:srgbClr val="0000FF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FFFF9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>
                          <a:solidFill>
                            <a:srgbClr val="0000FF"/>
                          </a:solidFill>
                        </a:rPr>
                        <a:t>15</a:t>
                      </a:r>
                    </a:p>
                  </a:txBody>
                  <a:tcPr>
                    <a:solidFill>
                      <a:srgbClr val="DADA6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704055"/>
                  </a:ext>
                </a:extLst>
              </a:tr>
              <a:tr h="346403">
                <a:tc>
                  <a:txBody>
                    <a:bodyPr/>
                    <a:lstStyle/>
                    <a:p>
                      <a:pPr algn="ctr"/>
                      <a:r>
                        <a:rPr kumimoji="0" lang="en-GB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row2</a:t>
                      </a:r>
                      <a:endParaRPr lang="en-GB"/>
                    </a:p>
                  </a:txBody>
                  <a:tcPr>
                    <a:solidFill>
                      <a:srgbClr val="1A9D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>
                          <a:solidFill>
                            <a:srgbClr val="0000FF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FFFF9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>
                          <a:solidFill>
                            <a:srgbClr val="0000FF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FFFF9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>
                          <a:solidFill>
                            <a:srgbClr val="0000FF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rgbClr val="FFFF9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>
                          <a:solidFill>
                            <a:srgbClr val="0000FF"/>
                          </a:solidFill>
                        </a:rPr>
                        <a:t>8</a:t>
                      </a:r>
                    </a:p>
                  </a:txBody>
                  <a:tcPr>
                    <a:solidFill>
                      <a:srgbClr val="DADA6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7355695"/>
                  </a:ext>
                </a:extLst>
              </a:tr>
              <a:tr h="346403">
                <a:tc>
                  <a:txBody>
                    <a:bodyPr/>
                    <a:lstStyle/>
                    <a:p>
                      <a:pPr algn="ctr"/>
                      <a:r>
                        <a:rPr kumimoji="0" lang="en-GB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row3</a:t>
                      </a:r>
                      <a:endParaRPr lang="en-GB"/>
                    </a:p>
                  </a:txBody>
                  <a:tcPr>
                    <a:solidFill>
                      <a:srgbClr val="1A9D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>
                          <a:solidFill>
                            <a:srgbClr val="0000FF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rgbClr val="FFFF9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>
                          <a:solidFill>
                            <a:srgbClr val="0000FF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FFFF9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>
                          <a:solidFill>
                            <a:srgbClr val="0000FF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FFFF9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>
                          <a:solidFill>
                            <a:srgbClr val="0000FF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rgbClr val="DADA6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8544810"/>
                  </a:ext>
                </a:extLst>
              </a:tr>
              <a:tr h="346403">
                <a:tc>
                  <a:txBody>
                    <a:bodyPr/>
                    <a:lstStyle/>
                    <a:p>
                      <a:pPr algn="ctr"/>
                      <a:r>
                        <a:rPr kumimoji="0" lang="en-GB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Total</a:t>
                      </a:r>
                      <a:endParaRPr lang="en-GB"/>
                    </a:p>
                  </a:txBody>
                  <a:tcPr>
                    <a:solidFill>
                      <a:srgbClr val="0F5D2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/>
                        <a:t>7</a:t>
                      </a:r>
                    </a:p>
                  </a:txBody>
                  <a:tcPr>
                    <a:solidFill>
                      <a:srgbClr val="C9DD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>
                          <a:solidFill>
                            <a:srgbClr val="0000FF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rgbClr val="DADA6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/>
                        <a:t>5</a:t>
                      </a:r>
                    </a:p>
                  </a:txBody>
                  <a:tcPr>
                    <a:solidFill>
                      <a:srgbClr val="C9DD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>
                          <a:solidFill>
                            <a:srgbClr val="0000FF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rgbClr val="DADA6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>
                          <a:solidFill>
                            <a:srgbClr val="0000FF"/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rgbClr val="DADA6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>
                          <a:solidFill>
                            <a:srgbClr val="0000FF"/>
                          </a:solidFill>
                        </a:rPr>
                        <a:t>28</a:t>
                      </a:r>
                    </a:p>
                  </a:txBody>
                  <a:tcPr>
                    <a:solidFill>
                      <a:srgbClr val="DADA6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6311373"/>
                  </a:ext>
                </a:extLst>
              </a:tr>
            </a:tbl>
          </a:graphicData>
        </a:graphic>
      </p:graphicFrame>
      <p:sp>
        <p:nvSpPr>
          <p:cNvPr id="8" name="Plassholder for tekst 7">
            <a:extLst>
              <a:ext uri="{FF2B5EF4-FFF2-40B4-BE49-F238E27FC236}">
                <a16:creationId xmlns:a16="http://schemas.microsoft.com/office/drawing/2014/main" id="{B81662E0-4606-0447-4EE9-6F4E73052C8F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951978" y="3429000"/>
            <a:ext cx="10784910" cy="241203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nb-NO"/>
              <a:t>Kun rad- og kolonnetotaler skal publiseres </a:t>
            </a:r>
          </a:p>
          <a:p>
            <a:pPr>
              <a:lnSpc>
                <a:spcPct val="100000"/>
              </a:lnSpc>
            </a:pPr>
            <a:r>
              <a:rPr lang="nb-NO"/>
              <a:t>Avrundede data</a:t>
            </a:r>
          </a:p>
          <a:p>
            <a:pPr lvl="1">
              <a:lnSpc>
                <a:spcPct val="100000"/>
              </a:lnSpc>
            </a:pPr>
            <a:r>
              <a:rPr lang="nb-NO" sz="2400"/>
              <a:t>Oppnådd ved å avrunde små indre celler</a:t>
            </a:r>
            <a:endParaRPr lang="en-GB" sz="2400"/>
          </a:p>
          <a:p>
            <a:pPr lvl="2">
              <a:lnSpc>
                <a:spcPct val="100000"/>
              </a:lnSpc>
            </a:pPr>
            <a:r>
              <a:rPr lang="nb-NO" sz="2400"/>
              <a:t>Men ikke alle trengte å avrundes</a:t>
            </a:r>
            <a:endParaRPr lang="en-GB" sz="2400"/>
          </a:p>
          <a:p>
            <a:pPr lvl="2">
              <a:lnSpc>
                <a:spcPct val="100000"/>
              </a:lnSpc>
            </a:pPr>
            <a:r>
              <a:rPr lang="nb-NO" sz="2400"/>
              <a:t>Målet er å begrense avrundingen til nødvendige celler</a:t>
            </a:r>
            <a:endParaRPr lang="en-US" sz="2400"/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26127391-9567-46A7-A497-33B9A5F5ADC2}"/>
              </a:ext>
            </a:extLst>
          </p:cNvPr>
          <p:cNvSpPr/>
          <p:nvPr/>
        </p:nvSpPr>
        <p:spPr>
          <a:xfrm>
            <a:off x="1491175" y="1721164"/>
            <a:ext cx="492369" cy="351692"/>
          </a:xfrm>
          <a:prstGeom prst="ellipse">
            <a:avLst/>
          </a:prstGeom>
          <a:noFill/>
          <a:ln w="66675">
            <a:solidFill>
              <a:srgbClr val="41A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9EDCEDEF-8C09-86E2-BE4F-3C34F255C7CE}"/>
              </a:ext>
            </a:extLst>
          </p:cNvPr>
          <p:cNvSpPr/>
          <p:nvPr/>
        </p:nvSpPr>
        <p:spPr>
          <a:xfrm>
            <a:off x="4935415" y="1380142"/>
            <a:ext cx="492369" cy="351692"/>
          </a:xfrm>
          <a:prstGeom prst="ellipse">
            <a:avLst/>
          </a:prstGeom>
          <a:noFill/>
          <a:ln w="66675">
            <a:solidFill>
              <a:srgbClr val="41A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3AB06ECD-31F1-B5F2-1722-356AFF668AC5}"/>
              </a:ext>
            </a:extLst>
          </p:cNvPr>
          <p:cNvSpPr/>
          <p:nvPr/>
        </p:nvSpPr>
        <p:spPr>
          <a:xfrm>
            <a:off x="4935415" y="1715638"/>
            <a:ext cx="492369" cy="351692"/>
          </a:xfrm>
          <a:prstGeom prst="ellipse">
            <a:avLst/>
          </a:prstGeom>
          <a:noFill/>
          <a:ln w="66675">
            <a:solidFill>
              <a:srgbClr val="41A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6835148"/>
      </p:ext>
    </p:extLst>
  </p:cSld>
  <p:clrMapOvr>
    <a:masterClrMapping/>
  </p:clrMapOvr>
  <p:transition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882118-D63E-ECF6-1641-E0AEB3BFBF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tel 3">
            <a:extLst>
              <a:ext uri="{FF2B5EF4-FFF2-40B4-BE49-F238E27FC236}">
                <a16:creationId xmlns:a16="http://schemas.microsoft.com/office/drawing/2014/main" id="{9310F1C7-DB12-E450-CD67-9B89A5036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9231" y="391886"/>
            <a:ext cx="4161580" cy="3037114"/>
          </a:xfrm>
        </p:spPr>
        <p:txBody>
          <a:bodyPr/>
          <a:lstStyle/>
          <a:p>
            <a:r>
              <a:rPr lang="nb-NO"/>
              <a:t>Lite eksempel  </a:t>
            </a:r>
            <a:br>
              <a:rPr lang="nb-NO"/>
            </a:br>
            <a:r>
              <a:rPr lang="nb-NO" b="0"/>
              <a:t>5 som avrundingsbase </a:t>
            </a:r>
            <a:endParaRPr lang="nb-NO"/>
          </a:p>
        </p:txBody>
      </p:sp>
      <p:graphicFrame>
        <p:nvGraphicFramePr>
          <p:cNvPr id="2" name="Plassholder for innhold 1">
            <a:extLst>
              <a:ext uri="{FF2B5EF4-FFF2-40B4-BE49-F238E27FC236}">
                <a16:creationId xmlns:a16="http://schemas.microsoft.com/office/drawing/2014/main" id="{3EE72336-7E5E-437B-76DE-1D3CB6A63216}"/>
              </a:ext>
            </a:extLst>
          </p:cNvPr>
          <p:cNvGraphicFramePr>
            <a:graphicFrameLocks noGrp="1"/>
          </p:cNvGraphicFramePr>
          <p:nvPr>
            <p:ph sz="quarter" idx="11"/>
            <p:extLst>
              <p:ext uri="{D42A27DB-BD31-4B8C-83A1-F6EECF244321}">
                <p14:modId xmlns:p14="http://schemas.microsoft.com/office/powerpoint/2010/main" val="96389785"/>
              </p:ext>
            </p:extLst>
          </p:nvPr>
        </p:nvGraphicFramePr>
        <p:xfrm>
          <a:off x="458088" y="982610"/>
          <a:ext cx="6028435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1205">
                  <a:extLst>
                    <a:ext uri="{9D8B030D-6E8A-4147-A177-3AD203B41FA5}">
                      <a16:colId xmlns:a16="http://schemas.microsoft.com/office/drawing/2014/main" val="711245259"/>
                    </a:ext>
                  </a:extLst>
                </a:gridCol>
                <a:gridCol w="861205">
                  <a:extLst>
                    <a:ext uri="{9D8B030D-6E8A-4147-A177-3AD203B41FA5}">
                      <a16:colId xmlns:a16="http://schemas.microsoft.com/office/drawing/2014/main" val="3997486353"/>
                    </a:ext>
                  </a:extLst>
                </a:gridCol>
                <a:gridCol w="861205">
                  <a:extLst>
                    <a:ext uri="{9D8B030D-6E8A-4147-A177-3AD203B41FA5}">
                      <a16:colId xmlns:a16="http://schemas.microsoft.com/office/drawing/2014/main" val="1976426767"/>
                    </a:ext>
                  </a:extLst>
                </a:gridCol>
                <a:gridCol w="861205">
                  <a:extLst>
                    <a:ext uri="{9D8B030D-6E8A-4147-A177-3AD203B41FA5}">
                      <a16:colId xmlns:a16="http://schemas.microsoft.com/office/drawing/2014/main" val="3047844476"/>
                    </a:ext>
                  </a:extLst>
                </a:gridCol>
                <a:gridCol w="861205">
                  <a:extLst>
                    <a:ext uri="{9D8B030D-6E8A-4147-A177-3AD203B41FA5}">
                      <a16:colId xmlns:a16="http://schemas.microsoft.com/office/drawing/2014/main" val="4005926356"/>
                    </a:ext>
                  </a:extLst>
                </a:gridCol>
                <a:gridCol w="861205">
                  <a:extLst>
                    <a:ext uri="{9D8B030D-6E8A-4147-A177-3AD203B41FA5}">
                      <a16:colId xmlns:a16="http://schemas.microsoft.com/office/drawing/2014/main" val="2078168229"/>
                    </a:ext>
                  </a:extLst>
                </a:gridCol>
                <a:gridCol w="861205">
                  <a:extLst>
                    <a:ext uri="{9D8B030D-6E8A-4147-A177-3AD203B41FA5}">
                      <a16:colId xmlns:a16="http://schemas.microsoft.com/office/drawing/2014/main" val="1648115667"/>
                    </a:ext>
                  </a:extLst>
                </a:gridCol>
              </a:tblGrid>
              <a:tr h="346403"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>
                    <a:solidFill>
                      <a:srgbClr val="2FDD6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col1</a:t>
                      </a:r>
                    </a:p>
                  </a:txBody>
                  <a:tcPr>
                    <a:solidFill>
                      <a:srgbClr val="1A9D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col2</a:t>
                      </a:r>
                    </a:p>
                  </a:txBody>
                  <a:tcPr>
                    <a:solidFill>
                      <a:srgbClr val="1A9D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col3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col4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col5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Total</a:t>
                      </a:r>
                    </a:p>
                  </a:txBody>
                  <a:tcPr>
                    <a:solidFill>
                      <a:srgbClr val="0F5D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4405682"/>
                  </a:ext>
                </a:extLst>
              </a:tr>
              <a:tr h="346403">
                <a:tc>
                  <a:txBody>
                    <a:bodyPr/>
                    <a:lstStyle/>
                    <a:p>
                      <a:pPr algn="ctr"/>
                      <a:r>
                        <a:rPr kumimoji="0" lang="en-GB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row1</a:t>
                      </a:r>
                      <a:endParaRPr lang="en-GB"/>
                    </a:p>
                  </a:txBody>
                  <a:tcPr>
                    <a:solidFill>
                      <a:srgbClr val="1A9D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>
                          <a:solidFill>
                            <a:srgbClr val="0000FF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rgbClr val="FFFF9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>
                          <a:solidFill>
                            <a:srgbClr val="0000FF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FFFF9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>
                          <a:solidFill>
                            <a:srgbClr val="0000FF"/>
                          </a:solidFill>
                        </a:rPr>
                        <a:t>15</a:t>
                      </a:r>
                    </a:p>
                  </a:txBody>
                  <a:tcPr>
                    <a:solidFill>
                      <a:srgbClr val="DADA6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704055"/>
                  </a:ext>
                </a:extLst>
              </a:tr>
              <a:tr h="346403">
                <a:tc>
                  <a:txBody>
                    <a:bodyPr/>
                    <a:lstStyle/>
                    <a:p>
                      <a:pPr algn="ctr"/>
                      <a:r>
                        <a:rPr kumimoji="0" lang="en-GB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row2</a:t>
                      </a:r>
                      <a:endParaRPr lang="en-GB"/>
                    </a:p>
                  </a:txBody>
                  <a:tcPr>
                    <a:solidFill>
                      <a:srgbClr val="1A9D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>
                          <a:solidFill>
                            <a:srgbClr val="0000FF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FFFF9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>
                          <a:solidFill>
                            <a:srgbClr val="0000FF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FFFF9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>
                          <a:solidFill>
                            <a:srgbClr val="0000FF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rgbClr val="FFFF9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>
                          <a:solidFill>
                            <a:srgbClr val="0000FF"/>
                          </a:solidFill>
                        </a:rPr>
                        <a:t>8</a:t>
                      </a:r>
                    </a:p>
                  </a:txBody>
                  <a:tcPr>
                    <a:solidFill>
                      <a:srgbClr val="DADA6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7355695"/>
                  </a:ext>
                </a:extLst>
              </a:tr>
              <a:tr h="346403">
                <a:tc>
                  <a:txBody>
                    <a:bodyPr/>
                    <a:lstStyle/>
                    <a:p>
                      <a:pPr algn="ctr"/>
                      <a:r>
                        <a:rPr kumimoji="0" lang="en-GB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row3</a:t>
                      </a:r>
                      <a:endParaRPr lang="en-GB"/>
                    </a:p>
                  </a:txBody>
                  <a:tcPr>
                    <a:solidFill>
                      <a:srgbClr val="1A9D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>
                          <a:solidFill>
                            <a:srgbClr val="0000FF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rgbClr val="FFFF9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>
                          <a:solidFill>
                            <a:srgbClr val="0000FF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FFFF9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>
                          <a:solidFill>
                            <a:srgbClr val="0000FF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FFFF9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>
                          <a:solidFill>
                            <a:srgbClr val="0000FF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rgbClr val="DADA6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8544810"/>
                  </a:ext>
                </a:extLst>
              </a:tr>
              <a:tr h="346403">
                <a:tc>
                  <a:txBody>
                    <a:bodyPr/>
                    <a:lstStyle/>
                    <a:p>
                      <a:pPr algn="ctr"/>
                      <a:r>
                        <a:rPr kumimoji="0" lang="en-GB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Total</a:t>
                      </a:r>
                      <a:endParaRPr lang="en-GB"/>
                    </a:p>
                  </a:txBody>
                  <a:tcPr>
                    <a:solidFill>
                      <a:srgbClr val="0F5D2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/>
                        <a:t>7</a:t>
                      </a:r>
                    </a:p>
                  </a:txBody>
                  <a:tcPr>
                    <a:solidFill>
                      <a:srgbClr val="C9DD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>
                          <a:solidFill>
                            <a:srgbClr val="0000FF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rgbClr val="DADA6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/>
                        <a:t>5</a:t>
                      </a:r>
                    </a:p>
                  </a:txBody>
                  <a:tcPr>
                    <a:solidFill>
                      <a:srgbClr val="C9DD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>
                          <a:solidFill>
                            <a:srgbClr val="0000FF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rgbClr val="DADA6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>
                          <a:solidFill>
                            <a:srgbClr val="0000FF"/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rgbClr val="DADA6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>
                          <a:solidFill>
                            <a:srgbClr val="0000FF"/>
                          </a:solidFill>
                        </a:rPr>
                        <a:t>28</a:t>
                      </a:r>
                    </a:p>
                  </a:txBody>
                  <a:tcPr>
                    <a:solidFill>
                      <a:srgbClr val="DADA6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6311373"/>
                  </a:ext>
                </a:extLst>
              </a:tr>
            </a:tbl>
          </a:graphicData>
        </a:graphic>
      </p:graphicFrame>
      <p:sp>
        <p:nvSpPr>
          <p:cNvPr id="8" name="Plassholder for tekst 7">
            <a:extLst>
              <a:ext uri="{FF2B5EF4-FFF2-40B4-BE49-F238E27FC236}">
                <a16:creationId xmlns:a16="http://schemas.microsoft.com/office/drawing/2014/main" id="{1449774A-DD06-2134-7D93-F07F52F272CF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951978" y="3429000"/>
            <a:ext cx="10784910" cy="241203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nb-NO" kern="1200">
                <a:solidFill>
                  <a:srgbClr val="274247"/>
                </a:solidFill>
                <a:effectLst/>
              </a:rPr>
              <a:t>Kun rad- og kolonnetotaler skal publiseres</a:t>
            </a:r>
            <a:endParaRPr lang="nb-NO"/>
          </a:p>
          <a:p>
            <a:pPr>
              <a:lnSpc>
                <a:spcPct val="100000"/>
              </a:lnSpc>
            </a:pPr>
            <a:r>
              <a:rPr lang="nb-NO" kern="1200">
                <a:solidFill>
                  <a:srgbClr val="274247"/>
                </a:solidFill>
                <a:effectLst/>
              </a:rPr>
              <a:t>Avrundede data</a:t>
            </a:r>
            <a:r>
              <a:rPr lang="nb-NO"/>
              <a:t> </a:t>
            </a:r>
          </a:p>
          <a:p>
            <a:pPr lvl="1">
              <a:lnSpc>
                <a:spcPct val="100000"/>
              </a:lnSpc>
            </a:pPr>
            <a:r>
              <a:rPr lang="nb-NO" sz="2400" kern="1200">
                <a:solidFill>
                  <a:srgbClr val="274247"/>
                </a:solidFill>
                <a:effectLst/>
              </a:rPr>
              <a:t>Oppnådd ved å avrunde små indre celler</a:t>
            </a:r>
            <a:endParaRPr lang="nb-NO" sz="2400"/>
          </a:p>
          <a:p>
            <a:pPr lvl="2">
              <a:lnSpc>
                <a:spcPct val="100000"/>
              </a:lnSpc>
            </a:pPr>
            <a:r>
              <a:rPr lang="nb-NO" sz="2400" kern="1200">
                <a:solidFill>
                  <a:srgbClr val="274247"/>
                </a:solidFill>
                <a:effectLst/>
              </a:rPr>
              <a:t>Men ikke alle trengte å avrundes</a:t>
            </a:r>
            <a:endParaRPr lang="nb-NO" sz="2400"/>
          </a:p>
          <a:p>
            <a:pPr lvl="2">
              <a:lnSpc>
                <a:spcPct val="100000"/>
              </a:lnSpc>
            </a:pPr>
            <a:r>
              <a:rPr lang="nb-NO" sz="2400"/>
              <a:t>Målet er å begrense avrundingen til nødvendige celler</a:t>
            </a:r>
          </a:p>
          <a:p>
            <a:pPr lvl="2">
              <a:lnSpc>
                <a:spcPct val="100000"/>
              </a:lnSpc>
            </a:pPr>
            <a:endParaRPr lang="nb-NO" sz="2400"/>
          </a:p>
          <a:p>
            <a:pPr marL="414082" lvl="2" indent="0">
              <a:lnSpc>
                <a:spcPct val="100000"/>
              </a:lnSpc>
              <a:buNone/>
            </a:pPr>
            <a:endParaRPr lang="nb-NO" sz="2400"/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2237DFE4-4C14-061A-74C3-CA278EC773EC}"/>
              </a:ext>
            </a:extLst>
          </p:cNvPr>
          <p:cNvSpPr/>
          <p:nvPr/>
        </p:nvSpPr>
        <p:spPr>
          <a:xfrm>
            <a:off x="1491175" y="1721164"/>
            <a:ext cx="492369" cy="351692"/>
          </a:xfrm>
          <a:prstGeom prst="ellipse">
            <a:avLst/>
          </a:prstGeom>
          <a:noFill/>
          <a:ln w="66675">
            <a:solidFill>
              <a:srgbClr val="41A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2E6562F7-1BC8-B292-5486-47D1691E558A}"/>
              </a:ext>
            </a:extLst>
          </p:cNvPr>
          <p:cNvSpPr/>
          <p:nvPr/>
        </p:nvSpPr>
        <p:spPr>
          <a:xfrm>
            <a:off x="4935415" y="1380142"/>
            <a:ext cx="492369" cy="351692"/>
          </a:xfrm>
          <a:prstGeom prst="ellipse">
            <a:avLst/>
          </a:prstGeom>
          <a:noFill/>
          <a:ln w="66675">
            <a:solidFill>
              <a:srgbClr val="41A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65448D7F-A216-D394-928B-6E266445B250}"/>
              </a:ext>
            </a:extLst>
          </p:cNvPr>
          <p:cNvSpPr/>
          <p:nvPr/>
        </p:nvSpPr>
        <p:spPr>
          <a:xfrm>
            <a:off x="4935415" y="1715638"/>
            <a:ext cx="492369" cy="351692"/>
          </a:xfrm>
          <a:prstGeom prst="ellipse">
            <a:avLst/>
          </a:prstGeom>
          <a:noFill/>
          <a:ln w="66675">
            <a:solidFill>
              <a:srgbClr val="41A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" name="TekstSylinder 8">
            <a:extLst>
              <a:ext uri="{FF2B5EF4-FFF2-40B4-BE49-F238E27FC236}">
                <a16:creationId xmlns:a16="http://schemas.microsoft.com/office/drawing/2014/main" id="{B9D5EA0E-4627-F213-28C8-F05A8872629B}"/>
              </a:ext>
            </a:extLst>
          </p:cNvPr>
          <p:cNvSpPr txBox="1"/>
          <p:nvPr/>
        </p:nvSpPr>
        <p:spPr>
          <a:xfrm>
            <a:off x="6344433" y="3528698"/>
            <a:ext cx="4705063" cy="2308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nb-NO"/>
          </a:p>
        </p:txBody>
      </p:sp>
      <p:cxnSp>
        <p:nvCxnSpPr>
          <p:cNvPr id="12" name="Rett linje 11">
            <a:extLst>
              <a:ext uri="{FF2B5EF4-FFF2-40B4-BE49-F238E27FC236}">
                <a16:creationId xmlns:a16="http://schemas.microsoft.com/office/drawing/2014/main" id="{A7E3A917-BC03-51BE-0B56-1D772E418453}"/>
              </a:ext>
            </a:extLst>
          </p:cNvPr>
          <p:cNvCxnSpPr/>
          <p:nvPr/>
        </p:nvCxnSpPr>
        <p:spPr>
          <a:xfrm>
            <a:off x="764009" y="5571460"/>
            <a:ext cx="8342811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Plassholder for innhold 1">
            <a:extLst>
              <a:ext uri="{FF2B5EF4-FFF2-40B4-BE49-F238E27FC236}">
                <a16:creationId xmlns:a16="http://schemas.microsoft.com/office/drawing/2014/main" id="{BF33F135-BE52-BA58-8EFE-9CADCF9805D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39632518"/>
              </p:ext>
            </p:extLst>
          </p:nvPr>
        </p:nvGraphicFramePr>
        <p:xfrm>
          <a:off x="453489" y="3399017"/>
          <a:ext cx="6028435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1205">
                  <a:extLst>
                    <a:ext uri="{9D8B030D-6E8A-4147-A177-3AD203B41FA5}">
                      <a16:colId xmlns:a16="http://schemas.microsoft.com/office/drawing/2014/main" val="711245259"/>
                    </a:ext>
                  </a:extLst>
                </a:gridCol>
                <a:gridCol w="861205">
                  <a:extLst>
                    <a:ext uri="{9D8B030D-6E8A-4147-A177-3AD203B41FA5}">
                      <a16:colId xmlns:a16="http://schemas.microsoft.com/office/drawing/2014/main" val="3997486353"/>
                    </a:ext>
                  </a:extLst>
                </a:gridCol>
                <a:gridCol w="861205">
                  <a:extLst>
                    <a:ext uri="{9D8B030D-6E8A-4147-A177-3AD203B41FA5}">
                      <a16:colId xmlns:a16="http://schemas.microsoft.com/office/drawing/2014/main" val="1976426767"/>
                    </a:ext>
                  </a:extLst>
                </a:gridCol>
                <a:gridCol w="861205">
                  <a:extLst>
                    <a:ext uri="{9D8B030D-6E8A-4147-A177-3AD203B41FA5}">
                      <a16:colId xmlns:a16="http://schemas.microsoft.com/office/drawing/2014/main" val="3047844476"/>
                    </a:ext>
                  </a:extLst>
                </a:gridCol>
                <a:gridCol w="861205">
                  <a:extLst>
                    <a:ext uri="{9D8B030D-6E8A-4147-A177-3AD203B41FA5}">
                      <a16:colId xmlns:a16="http://schemas.microsoft.com/office/drawing/2014/main" val="4005926356"/>
                    </a:ext>
                  </a:extLst>
                </a:gridCol>
                <a:gridCol w="861205">
                  <a:extLst>
                    <a:ext uri="{9D8B030D-6E8A-4147-A177-3AD203B41FA5}">
                      <a16:colId xmlns:a16="http://schemas.microsoft.com/office/drawing/2014/main" val="2078168229"/>
                    </a:ext>
                  </a:extLst>
                </a:gridCol>
                <a:gridCol w="861205">
                  <a:extLst>
                    <a:ext uri="{9D8B030D-6E8A-4147-A177-3AD203B41FA5}">
                      <a16:colId xmlns:a16="http://schemas.microsoft.com/office/drawing/2014/main" val="1648115667"/>
                    </a:ext>
                  </a:extLst>
                </a:gridCol>
              </a:tblGrid>
              <a:tr h="346403"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>
                    <a:solidFill>
                      <a:srgbClr val="2FDD6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col1</a:t>
                      </a:r>
                    </a:p>
                  </a:txBody>
                  <a:tcPr>
                    <a:solidFill>
                      <a:srgbClr val="1A9D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col2</a:t>
                      </a:r>
                    </a:p>
                  </a:txBody>
                  <a:tcPr>
                    <a:solidFill>
                      <a:srgbClr val="1A9D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col3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col4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col5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Total</a:t>
                      </a:r>
                    </a:p>
                  </a:txBody>
                  <a:tcPr>
                    <a:solidFill>
                      <a:srgbClr val="0F5D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4405682"/>
                  </a:ext>
                </a:extLst>
              </a:tr>
              <a:tr h="346403">
                <a:tc>
                  <a:txBody>
                    <a:bodyPr/>
                    <a:lstStyle/>
                    <a:p>
                      <a:pPr algn="ctr"/>
                      <a:r>
                        <a:rPr kumimoji="0" lang="en-GB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row1</a:t>
                      </a:r>
                      <a:endParaRPr lang="en-GB"/>
                    </a:p>
                  </a:txBody>
                  <a:tcPr>
                    <a:solidFill>
                      <a:srgbClr val="1A9D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>
                          <a:solidFill>
                            <a:srgbClr val="0000FF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FFFF9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>
                          <a:solidFill>
                            <a:srgbClr val="0000FF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rgbClr val="FFFF9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>
                          <a:solidFill>
                            <a:srgbClr val="0000FF"/>
                          </a:solidFill>
                        </a:rPr>
                        <a:t>16</a:t>
                      </a:r>
                    </a:p>
                  </a:txBody>
                  <a:tcPr>
                    <a:solidFill>
                      <a:srgbClr val="DADA6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704055"/>
                  </a:ext>
                </a:extLst>
              </a:tr>
              <a:tr h="346403">
                <a:tc>
                  <a:txBody>
                    <a:bodyPr/>
                    <a:lstStyle/>
                    <a:p>
                      <a:pPr algn="ctr"/>
                      <a:r>
                        <a:rPr kumimoji="0" lang="en-GB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row2</a:t>
                      </a:r>
                      <a:endParaRPr lang="en-GB"/>
                    </a:p>
                  </a:txBody>
                  <a:tcPr>
                    <a:solidFill>
                      <a:srgbClr val="1A9D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>
                          <a:solidFill>
                            <a:srgbClr val="0000FF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FFFF9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>
                          <a:solidFill>
                            <a:srgbClr val="0000FF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rgbClr val="FFFF9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>
                          <a:solidFill>
                            <a:srgbClr val="0000FF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FFFF9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>
                          <a:solidFill>
                            <a:srgbClr val="0000FF"/>
                          </a:solidFill>
                        </a:rPr>
                        <a:t>10</a:t>
                      </a:r>
                    </a:p>
                  </a:txBody>
                  <a:tcPr>
                    <a:solidFill>
                      <a:srgbClr val="DADA6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7355695"/>
                  </a:ext>
                </a:extLst>
              </a:tr>
              <a:tr h="346403">
                <a:tc>
                  <a:txBody>
                    <a:bodyPr/>
                    <a:lstStyle/>
                    <a:p>
                      <a:pPr algn="ctr"/>
                      <a:r>
                        <a:rPr kumimoji="0" lang="en-GB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row3</a:t>
                      </a:r>
                      <a:endParaRPr lang="en-GB"/>
                    </a:p>
                  </a:txBody>
                  <a:tcPr>
                    <a:solidFill>
                      <a:srgbClr val="1A9D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>
                          <a:solidFill>
                            <a:srgbClr val="0000FF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FFFF9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>
                          <a:solidFill>
                            <a:srgbClr val="0000FF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FFFF9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>
                          <a:solidFill>
                            <a:srgbClr val="0000FF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FFFF9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>
                          <a:solidFill>
                            <a:srgbClr val="0000FF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DADA6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8544810"/>
                  </a:ext>
                </a:extLst>
              </a:tr>
              <a:tr h="346403">
                <a:tc>
                  <a:txBody>
                    <a:bodyPr/>
                    <a:lstStyle/>
                    <a:p>
                      <a:pPr algn="ctr"/>
                      <a:r>
                        <a:rPr kumimoji="0" lang="en-GB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Total</a:t>
                      </a:r>
                      <a:endParaRPr lang="en-GB"/>
                    </a:p>
                  </a:txBody>
                  <a:tcPr>
                    <a:solidFill>
                      <a:srgbClr val="0F5D2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/>
                        <a:t>6</a:t>
                      </a:r>
                    </a:p>
                  </a:txBody>
                  <a:tcPr>
                    <a:solidFill>
                      <a:srgbClr val="C9DD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>
                          <a:solidFill>
                            <a:srgbClr val="0000FF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DADA6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/>
                        <a:t>5</a:t>
                      </a:r>
                    </a:p>
                  </a:txBody>
                  <a:tcPr>
                    <a:solidFill>
                      <a:srgbClr val="C9DD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>
                          <a:solidFill>
                            <a:srgbClr val="0000FF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rgbClr val="DADA6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>
                          <a:solidFill>
                            <a:srgbClr val="0000FF"/>
                          </a:solidFill>
                        </a:rPr>
                        <a:t>10</a:t>
                      </a:r>
                    </a:p>
                  </a:txBody>
                  <a:tcPr>
                    <a:solidFill>
                      <a:srgbClr val="DADA6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>
                          <a:solidFill>
                            <a:srgbClr val="0000FF"/>
                          </a:solidFill>
                        </a:rPr>
                        <a:t>26</a:t>
                      </a:r>
                    </a:p>
                  </a:txBody>
                  <a:tcPr>
                    <a:solidFill>
                      <a:srgbClr val="DADA6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6311373"/>
                  </a:ext>
                </a:extLst>
              </a:tr>
            </a:tbl>
          </a:graphicData>
        </a:graphic>
      </p:graphicFrame>
      <p:sp>
        <p:nvSpPr>
          <p:cNvPr id="10" name="Bildeforklaring formet som et avrundet rektangel 5">
            <a:extLst>
              <a:ext uri="{FF2B5EF4-FFF2-40B4-BE49-F238E27FC236}">
                <a16:creationId xmlns:a16="http://schemas.microsoft.com/office/drawing/2014/main" id="{3DBF08C3-98CE-357C-DC6F-7FB04A72ED9F}"/>
              </a:ext>
            </a:extLst>
          </p:cNvPr>
          <p:cNvSpPr txBox="1">
            <a:spLocks/>
          </p:cNvSpPr>
          <p:nvPr/>
        </p:nvSpPr>
        <p:spPr>
          <a:xfrm>
            <a:off x="7150644" y="3156949"/>
            <a:ext cx="4318754" cy="2083981"/>
          </a:xfrm>
          <a:prstGeom prst="wedgeRoundRectCallout">
            <a:avLst>
              <a:gd name="adj1" fmla="val -82562"/>
              <a:gd name="adj2" fmla="val 14424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marL="228611" indent="-228611" algn="l" defTabSz="914446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96079" indent="-144029" algn="l" defTabSz="914446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◦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522104" indent="-108022" algn="l" defTabSz="914446" rtl="0" eaLnBrk="1" latinLnBrk="0" hangingPunct="1">
              <a:lnSpc>
                <a:spcPct val="150000"/>
              </a:lnSpc>
              <a:spcBef>
                <a:spcPts val="300"/>
              </a:spcBef>
              <a:spcAft>
                <a:spcPts val="400"/>
              </a:spcAft>
              <a:buFont typeface="Open Sans" panose="020B0606030504020204" pitchFamily="34" charset="0"/>
              <a:buChar char="­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666133" indent="-99020" algn="l" defTabSz="914446" rtl="0" eaLnBrk="1" latinLnBrk="0" hangingPunct="1">
              <a:lnSpc>
                <a:spcPct val="150000"/>
              </a:lnSpc>
              <a:spcBef>
                <a:spcPts val="250"/>
              </a:spcBef>
              <a:buFont typeface="Open Sans" panose="020B0606030504020204" pitchFamily="34" charset="0"/>
              <a:buChar char="­"/>
              <a:defRPr sz="10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774155" indent="-90018" algn="l" defTabSz="914446" rtl="0" eaLnBrk="1" latinLnBrk="0" hangingPunct="1">
              <a:lnSpc>
                <a:spcPct val="150000"/>
              </a:lnSpc>
              <a:spcBef>
                <a:spcPts val="250"/>
              </a:spcBef>
              <a:buFont typeface="Open Sans" panose="020B0606030504020204" pitchFamily="34" charset="0"/>
              <a:buChar char="­"/>
              <a:defRPr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726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948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171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394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nb-NO" sz="2000">
                <a:solidFill>
                  <a:srgbClr val="0000FF"/>
                </a:solidFill>
              </a:rPr>
              <a:t>Et alternativ er å avrunde alle indre celler</a:t>
            </a:r>
          </a:p>
          <a:p>
            <a:pPr>
              <a:lnSpc>
                <a:spcPct val="100000"/>
              </a:lnSpc>
            </a:pPr>
            <a:r>
              <a:rPr lang="nb-NO" sz="2000">
                <a:solidFill>
                  <a:srgbClr val="0000FF"/>
                </a:solidFill>
              </a:rPr>
              <a:t>Eller alle små indre celler</a:t>
            </a:r>
          </a:p>
          <a:p>
            <a:pPr marL="252050" lvl="1" indent="0">
              <a:lnSpc>
                <a:spcPct val="100000"/>
              </a:lnSpc>
              <a:buNone/>
            </a:pPr>
            <a:r>
              <a:rPr lang="nb-NO" sz="1600">
                <a:solidFill>
                  <a:srgbClr val="0000FF"/>
                </a:solidFill>
              </a:rPr>
              <a:t>frekvenser  &lt; 5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b-NO" sz="1800">
                <a:solidFill>
                  <a:srgbClr val="0000FF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71113633"/>
      </p:ext>
    </p:extLst>
  </p:cSld>
  <p:clrMapOvr>
    <a:masterClrMapping/>
  </p:clrMapOvr>
  <p:transition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theme/theme1.xml><?xml version="1.0" encoding="utf-8"?>
<a:theme xmlns:a="http://schemas.openxmlformats.org/drawingml/2006/main" name="Office-tema">
  <a:themeElements>
    <a:clrScheme name="SSB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A9D49"/>
      </a:accent1>
      <a:accent2>
        <a:srgbClr val="274247"/>
      </a:accent2>
      <a:accent3>
        <a:srgbClr val="9582BB"/>
      </a:accent3>
      <a:accent4>
        <a:srgbClr val="3396D2"/>
      </a:accent4>
      <a:accent5>
        <a:srgbClr val="D2BC2A"/>
      </a:accent5>
      <a:accent6>
        <a:srgbClr val="8CA9AA"/>
      </a:accent6>
      <a:hlink>
        <a:srgbClr val="0563C1"/>
      </a:hlink>
      <a:folHlink>
        <a:srgbClr val="954F72"/>
      </a:folHlink>
    </a:clrScheme>
    <a:fontScheme name="SSB">
      <a:majorFont>
        <a:latin typeface="Roboto Condensed"/>
        <a:ea typeface=""/>
        <a:cs typeface=""/>
      </a:majorFont>
      <a:minorFont>
        <a:latin typeface="Open Sans"/>
        <a:ea typeface=""/>
        <a:cs typeface=""/>
      </a:minorFont>
    </a:fontScheme>
    <a:fmtScheme name="Office-t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sjon4" id="{2DD2E200-3BA7-4D2C-9A08-4AED2FEA3159}" vid="{DC420E89-A25E-4550-8B73-ED64470173C5}"/>
    </a:ext>
  </a:extLst>
</a:theme>
</file>

<file path=ppt/theme/theme2.xml><?xml version="1.0" encoding="utf-8"?>
<a:theme xmlns:a="http://schemas.openxmlformats.org/drawingml/2006/main" name="1_Office-tema">
  <a:themeElements>
    <a:clrScheme name="SSB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A9D49"/>
      </a:accent1>
      <a:accent2>
        <a:srgbClr val="274247"/>
      </a:accent2>
      <a:accent3>
        <a:srgbClr val="9582BB"/>
      </a:accent3>
      <a:accent4>
        <a:srgbClr val="3396D2"/>
      </a:accent4>
      <a:accent5>
        <a:srgbClr val="D2BC2A"/>
      </a:accent5>
      <a:accent6>
        <a:srgbClr val="8CA9AA"/>
      </a:accent6>
      <a:hlink>
        <a:srgbClr val="0563C1"/>
      </a:hlink>
      <a:folHlink>
        <a:srgbClr val="954F72"/>
      </a:folHlink>
    </a:clrScheme>
    <a:fontScheme name="SSB">
      <a:majorFont>
        <a:latin typeface="Roboto Condensed"/>
        <a:ea typeface=""/>
        <a:cs typeface=""/>
      </a:majorFont>
      <a:minorFont>
        <a:latin typeface="Open Sans"/>
        <a:ea typeface=""/>
        <a:cs typeface=""/>
      </a:minorFont>
    </a:fontScheme>
    <a:fmtScheme name="Office-t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sbmal_2018.potx" id="{27830765-609B-40A7-BB85-0ABEDBC2E87E}" vid="{F965F0D8-9B15-47DC-9966-C4B99B4DF524}"/>
    </a:ext>
  </a:extLst>
</a:theme>
</file>

<file path=ppt/theme/theme3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1D04352C426FF4EB98157414A31168F" ma:contentTypeVersion="8" ma:contentTypeDescription="Create a new document." ma:contentTypeScope="" ma:versionID="af1d9e22605862fa0ded23ab4b831309">
  <xsd:schema xmlns:xsd="http://www.w3.org/2001/XMLSchema" xmlns:xs="http://www.w3.org/2001/XMLSchema" xmlns:p="http://schemas.microsoft.com/office/2006/metadata/properties" xmlns:ns2="f712c1aa-8c16-4b02-b1f2-f7889ce7c2b4" xmlns:ns3="a7ea6e10-947a-4ba0-9b65-eec85fb93921" targetNamespace="http://schemas.microsoft.com/office/2006/metadata/properties" ma:root="true" ma:fieldsID="6dce54cc796d9e676c67d63588e16785" ns2:_="" ns3:_="">
    <xsd:import namespace="f712c1aa-8c16-4b02-b1f2-f7889ce7c2b4"/>
    <xsd:import namespace="a7ea6e10-947a-4ba0-9b65-eec85fb9392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712c1aa-8c16-4b02-b1f2-f7889ce7c2b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bjectDetectorVersions" ma:index="1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7ea6e10-947a-4ba0-9b65-eec85fb93921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EA0C044-3951-4E23-AC43-99643AC1A678}">
  <ds:schemaRefs>
    <ds:schemaRef ds:uri="a7ea6e10-947a-4ba0-9b65-eec85fb93921"/>
    <ds:schemaRef ds:uri="f712c1aa-8c16-4b02-b1f2-f7889ce7c2b4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D8F42302-2478-43BE-A981-AC65D73AB78A}">
  <ds:schemaRefs>
    <ds:schemaRef ds:uri="http://purl.org/dc/dcmitype/"/>
    <ds:schemaRef ds:uri="http://purl.org/dc/terms/"/>
    <ds:schemaRef ds:uri="http://schemas.microsoft.com/office/2006/documentManagement/types"/>
    <ds:schemaRef ds:uri="f712c1aa-8c16-4b02-b1f2-f7889ce7c2b4"/>
    <ds:schemaRef ds:uri="http://www.w3.org/XML/1998/namespace"/>
    <ds:schemaRef ds:uri="a7ea6e10-947a-4ba0-9b65-eec85fb93921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7DA7639B-4D2C-45CB-8EFB-A433F7CA227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Metoder og programvare for prikking</Template>
  <TotalTime>0</TotalTime>
  <Words>2336</Words>
  <Application>Microsoft Office PowerPoint</Application>
  <PresentationFormat>Widescreen</PresentationFormat>
  <Paragraphs>727</Paragraphs>
  <Slides>24</Slides>
  <Notes>2</Notes>
  <HiddenSlides>0</HiddenSlides>
  <MMClips>0</MMClips>
  <ScaleCrop>false</ScaleCrop>
  <HeadingPairs>
    <vt:vector size="6" baseType="variant">
      <vt:variant>
        <vt:lpstr>Brukte skrifter</vt:lpstr>
      </vt:variant>
      <vt:variant>
        <vt:i4>10</vt:i4>
      </vt:variant>
      <vt:variant>
        <vt:lpstr>Tema</vt:lpstr>
      </vt:variant>
      <vt:variant>
        <vt:i4>2</vt:i4>
      </vt:variant>
      <vt:variant>
        <vt:lpstr>Lysbildetitler</vt:lpstr>
      </vt:variant>
      <vt:variant>
        <vt:i4>24</vt:i4>
      </vt:variant>
    </vt:vector>
  </HeadingPairs>
  <TitlesOfParts>
    <vt:vector size="36" baseType="lpstr">
      <vt:lpstr>Aptos</vt:lpstr>
      <vt:lpstr>Arial</vt:lpstr>
      <vt:lpstr>Calibri</vt:lpstr>
      <vt:lpstr>Cascadia Code Light</vt:lpstr>
      <vt:lpstr>Cascadia Mono Light</vt:lpstr>
      <vt:lpstr>Courier New</vt:lpstr>
      <vt:lpstr>Lucida Console</vt:lpstr>
      <vt:lpstr>Open Sans</vt:lpstr>
      <vt:lpstr>Oswald</vt:lpstr>
      <vt:lpstr>Roboto Condensed</vt:lpstr>
      <vt:lpstr>Office-tema</vt:lpstr>
      <vt:lpstr>1_Office-tema</vt:lpstr>
      <vt:lpstr>  Beskyttelse av frekvenstabeller  med  SmallCountRounding-pakken  </vt:lpstr>
      <vt:lpstr>Innhold  </vt:lpstr>
      <vt:lpstr>Perturbering og avrunding </vt:lpstr>
      <vt:lpstr>Lite eksempel   5 som avrundingsbase </vt:lpstr>
      <vt:lpstr>Lite eksempel   5 som avrundingsbase </vt:lpstr>
      <vt:lpstr>Lite eksempel   5 som avrundingsbase </vt:lpstr>
      <vt:lpstr>Lite eksempel  5 som avrundingsbase</vt:lpstr>
      <vt:lpstr>Lite eksempel   5 som avrundingsbase </vt:lpstr>
      <vt:lpstr>Lite eksempel   5 som avrundingsbase </vt:lpstr>
      <vt:lpstr>Funksjonen  PLSrounding  i R-pakken SmallCountRounding</vt:lpstr>
      <vt:lpstr> Eksempeldata i R  </vt:lpstr>
      <vt:lpstr> Alle celler skal publiseres  </vt:lpstr>
      <vt:lpstr>Kun rad- og kolonnetotaler skal publiseres  </vt:lpstr>
      <vt:lpstr>To dataset i output fra PLSrounding </vt:lpstr>
      <vt:lpstr>Ved printing av output fra PLSrounding </vt:lpstr>
      <vt:lpstr>PowerPoint-presentasjon</vt:lpstr>
      <vt:lpstr>Avrunding av 0-ere  og  automatisk aggregering  i  SmallCountRounding</vt:lpstr>
      <vt:lpstr> zeroCandidates = TRUE</vt:lpstr>
      <vt:lpstr>Men husk strukturelle 0-er</vt:lpstr>
      <vt:lpstr> Mikrodatainput</vt:lpstr>
      <vt:lpstr> Mikrodatainput med extend0 = TRUE</vt:lpstr>
      <vt:lpstr>Avslutningsvis </vt:lpstr>
      <vt:lpstr>Oppgaver</vt:lpstr>
      <vt:lpstr>PowerPoint-presentasjon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1</cp:revision>
  <dcterms:created xsi:type="dcterms:W3CDTF">2020-06-08T07:53:32Z</dcterms:created>
  <dcterms:modified xsi:type="dcterms:W3CDTF">2024-11-26T07:55:44Z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0x010100E1D04352C426FF4EB98157414A31168F</vt:lpwstr>
  </property>
</Properties>
</file>