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95" r:id="rId5"/>
  </p:sldMasterIdLst>
  <p:notesMasterIdLst>
    <p:notesMasterId r:id="rId40"/>
  </p:notesMasterIdLst>
  <p:sldIdLst>
    <p:sldId id="712" r:id="rId6"/>
    <p:sldId id="727" r:id="rId7"/>
    <p:sldId id="676" r:id="rId8"/>
    <p:sldId id="677" r:id="rId9"/>
    <p:sldId id="678" r:id="rId10"/>
    <p:sldId id="580" r:id="rId11"/>
    <p:sldId id="581" r:id="rId12"/>
    <p:sldId id="719" r:id="rId13"/>
    <p:sldId id="731" r:id="rId14"/>
    <p:sldId id="734" r:id="rId15"/>
    <p:sldId id="729" r:id="rId16"/>
    <p:sldId id="728" r:id="rId17"/>
    <p:sldId id="730" r:id="rId18"/>
    <p:sldId id="733" r:id="rId19"/>
    <p:sldId id="735" r:id="rId20"/>
    <p:sldId id="736" r:id="rId21"/>
    <p:sldId id="647" r:id="rId22"/>
    <p:sldId id="732" r:id="rId23"/>
    <p:sldId id="737" r:id="rId24"/>
    <p:sldId id="738" r:id="rId25"/>
    <p:sldId id="747" r:id="rId26"/>
    <p:sldId id="697" r:id="rId27"/>
    <p:sldId id="739" r:id="rId28"/>
    <p:sldId id="740" r:id="rId29"/>
    <p:sldId id="741" r:id="rId30"/>
    <p:sldId id="742" r:id="rId31"/>
    <p:sldId id="743" r:id="rId32"/>
    <p:sldId id="744" r:id="rId33"/>
    <p:sldId id="745" r:id="rId34"/>
    <p:sldId id="746" r:id="rId35"/>
    <p:sldId id="748" r:id="rId36"/>
    <p:sldId id="657" r:id="rId37"/>
    <p:sldId id="749" r:id="rId38"/>
    <p:sldId id="667" r:id="rId39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AEB"/>
    <a:srgbClr val="9CE39F"/>
    <a:srgbClr val="33CC33"/>
    <a:srgbClr val="2A04B4"/>
    <a:srgbClr val="000000"/>
    <a:srgbClr val="3C1A56"/>
    <a:srgbClr val="157D3A"/>
    <a:srgbClr val="178D41"/>
    <a:srgbClr val="FFF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F3BCD-A67E-4FD7-B87F-BA7500D4EDB6}" v="1" dt="2024-11-25T15:57:28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6420" autoAdjust="0"/>
  </p:normalViewPr>
  <p:slideViewPr>
    <p:cSldViewPr snapToGrid="0">
      <p:cViewPr varScale="1">
        <p:scale>
          <a:sx n="106" d="100"/>
          <a:sy n="106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B1EA1-3E33-4FD1-ADD1-5EEE605CA8B7}" type="datetimeFigureOut">
              <a:rPr lang="nb-NO" smtClean="0"/>
              <a:t>25.11.2024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331C-145B-416A-B61C-181CC13380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39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E331C-145B-416A-B61C-181CC133807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28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E331C-145B-416A-B61C-181CC133807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845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E331C-145B-416A-B61C-181CC133807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692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79FFE-43D4-4E4A-866B-0752D1BC44B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9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304232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422958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dirty="0"/>
              <a:t>UNDERTITTEL SKAL INN HER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v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visittkort&#10;&#10;Beskrivelse som er generert med høy visshet">
            <a:extLst>
              <a:ext uri="{FF2B5EF4-FFF2-40B4-BE49-F238E27FC236}">
                <a16:creationId xmlns:a16="http://schemas.microsoft.com/office/drawing/2014/main" id="{71D9FA1D-1518-42B9-8374-CF47B97095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5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44634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7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81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3118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11760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1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3153743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107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4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9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11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25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6905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62" r:id="rId4"/>
    <p:sldLayoutId id="2147483673" r:id="rId5"/>
    <p:sldLayoutId id="2147483690" r:id="rId6"/>
    <p:sldLayoutId id="2147483674" r:id="rId7"/>
    <p:sldLayoutId id="2147483691" r:id="rId8"/>
    <p:sldLayoutId id="2147483675" r:id="rId9"/>
    <p:sldLayoutId id="2147483692" r:id="rId10"/>
    <p:sldLayoutId id="2147483676" r:id="rId11"/>
    <p:sldLayoutId id="2147483666" r:id="rId12"/>
    <p:sldLayoutId id="2147483667" r:id="rId13"/>
    <p:sldLayoutId id="2147483677" r:id="rId14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package=GaussSuppression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package=GaussSuppressio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ran.r-project.org/package=GaussSuppressio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DADA9A-CC0A-6935-7872-30FDB0F6B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34" y="2375941"/>
            <a:ext cx="11015529" cy="1531271"/>
          </a:xfrm>
        </p:spPr>
        <p:txBody>
          <a:bodyPr>
            <a:normAutofit/>
          </a:bodyPr>
          <a:lstStyle/>
          <a:p>
            <a:r>
              <a:rPr lang="nb-NO" sz="4000" dirty="0"/>
              <a:t>Avanserte problemstillinger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63A9269-E7E9-2A05-82C0-6531D9D8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91" y="5608320"/>
            <a:ext cx="9390018" cy="401648"/>
          </a:xfrm>
        </p:spPr>
        <p:txBody>
          <a:bodyPr/>
          <a:lstStyle/>
          <a:p>
            <a:r>
              <a:rPr lang="nb-NO" dirty="0"/>
              <a:t>26.11.2024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5F4B48A-865A-7DC9-650E-3EB061A23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720" y="382331"/>
            <a:ext cx="1839976" cy="1709688"/>
          </a:xfrm>
          <a:prstGeom prst="rect">
            <a:avLst/>
          </a:prstGeom>
        </p:spPr>
      </p:pic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915F4710-DEE0-5FE8-62F5-53DBDEFBA9F9}"/>
              </a:ext>
            </a:extLst>
          </p:cNvPr>
          <p:cNvSpPr txBox="1">
            <a:spLocks/>
          </p:cNvSpPr>
          <p:nvPr/>
        </p:nvSpPr>
        <p:spPr>
          <a:xfrm>
            <a:off x="4310743" y="4058292"/>
            <a:ext cx="3570513" cy="954914"/>
          </a:xfrm>
          <a:prstGeom prst="rect">
            <a:avLst/>
          </a:prstGeom>
        </p:spPr>
        <p:txBody>
          <a:bodyPr/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nb-NO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BF23E5A4-9444-6728-795E-EAC1362C0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2293" y="291527"/>
            <a:ext cx="2650268" cy="1842902"/>
          </a:xfrm>
          <a:prstGeom prst="rect">
            <a:avLst/>
          </a:prstGeom>
          <a:effectLst/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1FBCC707-5D9B-6910-51DB-8CBC23A3CD5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6834" y="442607"/>
            <a:ext cx="2431454" cy="1540742"/>
          </a:xfrm>
          <a:prstGeom prst="rect">
            <a:avLst/>
          </a:prstGeom>
          <a:effectLst/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2609AFB7-5F2C-43FE-048D-009C90777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31" y="698872"/>
            <a:ext cx="1844900" cy="18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0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B8A14E46-1BBB-83BA-5D29-EFD8D95A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7" y="1658302"/>
            <a:ext cx="5485448" cy="354139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AC8733BC-990B-D29B-464B-27775AD9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6" y="3110144"/>
            <a:ext cx="5510213" cy="3559969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7B31987C-1D0D-B13E-C502-46EDA4058C2F}"/>
              </a:ext>
            </a:extLst>
          </p:cNvPr>
          <p:cNvSpPr txBox="1"/>
          <p:nvPr/>
        </p:nvSpPr>
        <p:spPr>
          <a:xfrm>
            <a:off x="173280" y="206461"/>
            <a:ext cx="61312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 </a:t>
            </a: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dimVar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c("sector4", "sector2", "geo", "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"), </a:t>
            </a: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k = c(80, 99))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405B7490-6F17-0C67-8CF8-579015FE3C6A}"/>
              </a:ext>
            </a:extLst>
          </p:cNvPr>
          <p:cNvSpPr txBox="1"/>
          <p:nvPr/>
        </p:nvSpPr>
        <p:spPr>
          <a:xfrm>
            <a:off x="6304546" y="1529900"/>
            <a:ext cx="61312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 </a:t>
            </a: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formula = ~(sector4 + sector2)*(geo +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),   </a:t>
            </a: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k = c(80, 99))</a:t>
            </a:r>
          </a:p>
        </p:txBody>
      </p:sp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728A6FFE-D7FC-05DA-28D4-1DCED009750F}"/>
              </a:ext>
            </a:extLst>
          </p:cNvPr>
          <p:cNvSpPr txBox="1">
            <a:spLocks/>
          </p:cNvSpPr>
          <p:nvPr/>
        </p:nvSpPr>
        <p:spPr>
          <a:xfrm>
            <a:off x="6730456" y="187887"/>
            <a:ext cx="4155718" cy="838468"/>
          </a:xfrm>
          <a:prstGeom prst="wedgeRoundRectCallout">
            <a:avLst>
              <a:gd name="adj1" fmla="val -50260"/>
              <a:gd name="adj2" fmla="val -30741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tx1"/>
                </a:solidFill>
              </a:rPr>
              <a:t>Kan du se forskjellen</a:t>
            </a:r>
            <a:r>
              <a:rPr lang="en-US" sz="1800" dirty="0">
                <a:solidFill>
                  <a:schemeClr val="tx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56071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D4D808-4C0F-8762-3557-31EAFC9D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Parameteren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removeEmpty</a:t>
            </a:r>
            <a:b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nb-NO" dirty="0"/>
              <a:t>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E78472-3830-E0C8-D770-B5C8F284955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b-NO" sz="2800" dirty="0"/>
              <a:t>Parameteren bestemmer om kombinasjoner som ikke har noe bidrag fra input skal inkluderes i utdata</a:t>
            </a:r>
            <a:endParaRPr lang="en-US" sz="2800" dirty="0"/>
          </a:p>
          <a:p>
            <a:pPr lvl="5">
              <a:lnSpc>
                <a:spcPct val="100000"/>
              </a:lnSpc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2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D4D808-4C0F-8762-3557-31EAFC9D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dimVar</a:t>
            </a:r>
            <a:r>
              <a:rPr lang="nb-NO" dirty="0">
                <a:solidFill>
                  <a:srgbClr val="0000FF"/>
                </a:solidFill>
              </a:rPr>
              <a:t>, </a:t>
            </a:r>
            <a:r>
              <a:rPr lang="nb-NO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formula</a:t>
            </a:r>
            <a:r>
              <a:rPr lang="nb-NO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nb-NO" dirty="0"/>
              <a:t>eller  </a:t>
            </a:r>
            <a:r>
              <a:rPr lang="nb-NO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hierarchies</a:t>
            </a:r>
            <a:r>
              <a:rPr lang="nb-NO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nb-NO" dirty="0"/>
              <a:t>og parameteren </a:t>
            </a:r>
            <a:r>
              <a:rPr lang="nb-NO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removeEmpty</a:t>
            </a:r>
            <a:br>
              <a:rPr lang="nb-NO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E78472-3830-E0C8-D770-B5C8F284955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sz="2800" dirty="0" err="1"/>
              <a:t>Default</a:t>
            </a:r>
            <a:r>
              <a:rPr lang="nb-NO" sz="2800" dirty="0"/>
              <a:t> </a:t>
            </a:r>
            <a:r>
              <a:rPr lang="nb-NO" sz="3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removeEmpty</a:t>
            </a:r>
            <a:r>
              <a:rPr lang="nb-NO" sz="2800" dirty="0"/>
              <a:t>:</a:t>
            </a:r>
          </a:p>
          <a:p>
            <a:pPr lvl="1"/>
            <a:r>
              <a:rPr lang="nb-NO" sz="32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TRUE</a:t>
            </a:r>
            <a:r>
              <a:rPr lang="nb-NO" sz="2800" dirty="0"/>
              <a:t> når </a:t>
            </a:r>
            <a:r>
              <a:rPr lang="nb-NO" sz="3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formula</a:t>
            </a:r>
            <a:r>
              <a:rPr lang="nb-NO" sz="2800" dirty="0"/>
              <a:t> brukes </a:t>
            </a:r>
          </a:p>
          <a:p>
            <a:pPr lvl="1"/>
            <a:r>
              <a:rPr lang="nb-NO" sz="32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FALSE</a:t>
            </a:r>
            <a:r>
              <a:rPr lang="nb-NO" sz="2800" dirty="0"/>
              <a:t> når </a:t>
            </a:r>
            <a:r>
              <a:rPr lang="nb-NO" sz="3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dimVar</a:t>
            </a:r>
            <a:r>
              <a:rPr lang="nb-NO" sz="2800" dirty="0"/>
              <a:t> eller </a:t>
            </a:r>
            <a:r>
              <a:rPr lang="nb-NO" sz="3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hierarchies</a:t>
            </a:r>
            <a:r>
              <a:rPr lang="nb-NO" sz="2800" dirty="0"/>
              <a:t> brukes </a:t>
            </a:r>
          </a:p>
          <a:p>
            <a:r>
              <a:rPr lang="nb-NO" sz="2800" dirty="0"/>
              <a:t>Men kan alltids spesifiseres manuelt 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1374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D4D808-4C0F-8762-3557-31EAFC9D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7"/>
            <a:ext cx="9651619" cy="1472961"/>
          </a:xfrm>
        </p:spPr>
        <p:txBody>
          <a:bodyPr>
            <a:normAutofit fontScale="90000"/>
          </a:bodyPr>
          <a:lstStyle/>
          <a:p>
            <a:r>
              <a:rPr lang="nb-NO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formula</a:t>
            </a:r>
            <a:r>
              <a:rPr lang="nb-NO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nb-NO" dirty="0"/>
              <a:t>og parameteren </a:t>
            </a:r>
            <a:r>
              <a:rPr lang="en-US" sz="4400" dirty="0" err="1">
                <a:solidFill>
                  <a:srgbClr val="0000FF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avoidHierarchical</a:t>
            </a:r>
            <a:br>
              <a:rPr lang="nb-NO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E78472-3830-E0C8-D770-B5C8F28495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6175" y="2301410"/>
            <a:ext cx="11260478" cy="3539627"/>
          </a:xfrm>
        </p:spPr>
        <p:txBody>
          <a:bodyPr/>
          <a:lstStyle/>
          <a:p>
            <a:r>
              <a:rPr lang="nb-NO" sz="2800" dirty="0"/>
              <a:t>Hierarkier genereres også automatisk ved bruk </a:t>
            </a:r>
            <a:r>
              <a:rPr lang="nb-NO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formula</a:t>
            </a:r>
            <a:r>
              <a:rPr lang="nb-NO" sz="2400" dirty="0"/>
              <a:t> </a:t>
            </a:r>
            <a:endParaRPr lang="nb-NO" sz="2800" dirty="0"/>
          </a:p>
          <a:p>
            <a:r>
              <a:rPr lang="nb-NO" sz="2800" dirty="0"/>
              <a:t>Dette brukes til å sette sammen variabler </a:t>
            </a:r>
          </a:p>
          <a:p>
            <a:r>
              <a:rPr lang="nb-NO" sz="2800" dirty="0"/>
              <a:t>Dette kan slås av med 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avoidHierarchical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 = TRUE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endParaRPr lang="en-US" sz="2800" dirty="0">
              <a:solidFill>
                <a:srgbClr val="0000FF"/>
              </a:solidFill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6095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E8EEF9AB-E062-3B3B-121E-ABF841DE1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/>
              <a:t>Automatisk aggregering </a:t>
            </a:r>
          </a:p>
        </p:txBody>
      </p:sp>
    </p:spTree>
    <p:extLst>
      <p:ext uri="{BB962C8B-B14F-4D97-AF65-F5344CB8AC3E}">
        <p14:creationId xmlns:p14="http://schemas.microsoft.com/office/powerpoint/2010/main" val="392193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30667514-3035-0BF9-B68F-05BD59CCEF68}"/>
              </a:ext>
            </a:extLst>
          </p:cNvPr>
          <p:cNvSpPr txBox="1"/>
          <p:nvPr/>
        </p:nvSpPr>
        <p:spPr>
          <a:xfrm>
            <a:off x="498132" y="180000"/>
            <a:ext cx="730284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c("sector2", "geo",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"), 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n = 1:2, k = c(80, 99),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"company")</a:t>
            </a: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preAggregate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20*6-&gt;13*6]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extraAggregate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13*6-&gt;5*6] Checking .....</a:t>
            </a:r>
          </a:p>
          <a:p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GaussSuppression_numttH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: ............</a:t>
            </a: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sector2      geo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freq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value primary suppressed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   Total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Total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20 462.3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    Total       EU   16 425.2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    Total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4  37.1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    Total  Iceland    4  37.1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    Total Portugal    8 162.5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    Total    Spain    8 262.7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  private    Total   16 429.5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  private       EU   12 392.4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  private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4  37.1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 private  Iceland    4  37.1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11 private Portugal    6 138.9       -       TRUE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12 private    Spain    6 253.5       -       TRUE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13  public    Total    4  32.8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14  public       EU    4  32.8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15  public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0   0.0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16  public  Iceland    0   0.0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17  public Portugal    2  23.6    TRUE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18  public    Spain    2   9.2    TRUE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215890A-0AA8-EF13-76EE-BFC4B9373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561" y="438268"/>
            <a:ext cx="5597868" cy="1780817"/>
          </a:xfrm>
          <a:prstGeom prst="rect">
            <a:avLst/>
          </a:prstGeom>
        </p:spPr>
      </p:pic>
      <p:sp>
        <p:nvSpPr>
          <p:cNvPr id="3" name="Tittel 2">
            <a:extLst>
              <a:ext uri="{FF2B5EF4-FFF2-40B4-BE49-F238E27FC236}">
                <a16:creationId xmlns:a16="http://schemas.microsoft.com/office/drawing/2014/main" id="{569AA291-FB03-8588-14E2-428940E8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225" y="1113023"/>
            <a:ext cx="4082726" cy="1311128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FB4DB61-A096-DA2C-E3FD-8799C3361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47250" y="3063551"/>
            <a:ext cx="4959026" cy="12227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046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8CABC80C-2397-6BA3-73FB-1E5C975B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701" y="706222"/>
            <a:ext cx="7831224" cy="5445555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58E44A3-F5A9-DBFB-FAD8-1337F34423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8937" y="1172274"/>
            <a:ext cx="7386351" cy="4680517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225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F3DE35-48D8-8380-3F58-1E37B706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033203"/>
          </a:xfrm>
        </p:spPr>
        <p:txBody>
          <a:bodyPr>
            <a:normAutofit fontScale="90000"/>
          </a:bodyPr>
          <a:lstStyle/>
          <a:p>
            <a:r>
              <a:rPr lang="nb-NO" sz="5400" dirty="0"/>
              <a:t>Bør du ha </a:t>
            </a:r>
            <a:r>
              <a:rPr lang="en-GB" sz="4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preAggregate</a:t>
            </a:r>
            <a:r>
              <a:rPr lang="en-GB" sz="4400" dirty="0">
                <a:solidFill>
                  <a:schemeClr val="tx1"/>
                </a:solidFill>
                <a:latin typeface="Lucida Console" panose="020B0609040504020204" pitchFamily="49" charset="0"/>
              </a:rPr>
              <a:t> = TRUE </a:t>
            </a:r>
            <a:r>
              <a:rPr lang="en-GB" sz="6000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900FE9-9B4F-E1BB-64BC-5FFBCA0789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70190" y="1702688"/>
            <a:ext cx="9651619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sz="2800" dirty="0"/>
              <a:t>Mikrodata </a:t>
            </a:r>
          </a:p>
          <a:p>
            <a:pPr lvl="1">
              <a:lnSpc>
                <a:spcPct val="100000"/>
              </a:lnSpc>
            </a:pPr>
            <a:r>
              <a:rPr lang="nb-NO" sz="2200" dirty="0"/>
              <a:t>Problemstillingen er ikke relevant </a:t>
            </a:r>
          </a:p>
          <a:p>
            <a:pPr lvl="1"/>
            <a:endParaRPr lang="nb-NO" dirty="0"/>
          </a:p>
          <a:p>
            <a:pPr>
              <a:lnSpc>
                <a:spcPct val="100000"/>
              </a:lnSpc>
            </a:pPr>
            <a:r>
              <a:rPr lang="nb-NO" sz="2800" dirty="0"/>
              <a:t>Frekvensdata </a:t>
            </a:r>
          </a:p>
          <a:p>
            <a:pPr lvl="1">
              <a:lnSpc>
                <a:spcPct val="100000"/>
              </a:lnSpc>
            </a:pPr>
            <a:r>
              <a:rPr lang="nb-NO" sz="2200" dirty="0"/>
              <a:t>Å endre fra </a:t>
            </a:r>
            <a:r>
              <a:rPr lang="nb-NO" sz="2200" dirty="0" err="1"/>
              <a:t>default</a:t>
            </a:r>
            <a:r>
              <a:rPr lang="nb-NO" sz="2200" dirty="0"/>
              <a:t>  til </a:t>
            </a:r>
            <a:r>
              <a:rPr lang="en-GB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r>
              <a:rPr lang="en-GB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 </a:t>
            </a:r>
            <a:r>
              <a:rPr lang="nb-NO" sz="2200" dirty="0"/>
              <a:t>er et trygt valg</a:t>
            </a:r>
          </a:p>
          <a:p>
            <a:pPr lvl="2">
              <a:lnSpc>
                <a:spcPct val="100000"/>
              </a:lnSpc>
            </a:pPr>
            <a:r>
              <a:rPr lang="nb-NO" sz="1800" dirty="0"/>
              <a:t>0-ere forsvinner ikke ved aggregering </a:t>
            </a:r>
          </a:p>
          <a:p>
            <a:pPr lvl="2">
              <a:lnSpc>
                <a:spcPct val="100000"/>
              </a:lnSpc>
            </a:pPr>
            <a:r>
              <a:rPr lang="nb-NO" sz="1800" dirty="0"/>
              <a:t>Dersom dine data ikke er aggregert nok vil algoritmen gå raskere </a:t>
            </a:r>
          </a:p>
          <a:p>
            <a:pPr lvl="3">
              <a:lnSpc>
                <a:spcPct val="100000"/>
              </a:lnSpc>
            </a:pPr>
            <a:r>
              <a:rPr lang="nb-NO" sz="1500" dirty="0"/>
              <a:t>Dette gjelder både </a:t>
            </a:r>
            <a:r>
              <a:rPr lang="nb-NO" sz="1500" dirty="0" err="1"/>
              <a:t>GaussSuppression</a:t>
            </a:r>
            <a:r>
              <a:rPr lang="nb-NO" sz="1500" dirty="0"/>
              <a:t> og </a:t>
            </a:r>
            <a:r>
              <a:rPr lang="nb-NO" sz="1500" dirty="0" err="1"/>
              <a:t>SmallCountRounding</a:t>
            </a:r>
            <a:endParaRPr lang="nb-NO" sz="1500" dirty="0"/>
          </a:p>
          <a:p>
            <a:pPr lvl="2">
              <a:lnSpc>
                <a:spcPct val="100000"/>
              </a:lnSpc>
            </a:pPr>
            <a:r>
              <a:rPr lang="nb-NO" sz="1800" dirty="0"/>
              <a:t>Men dersom data allerede er riktig aggregert vil unødvendig tid brukes på aggregering som ikke gir endring  </a:t>
            </a:r>
          </a:p>
        </p:txBody>
      </p:sp>
    </p:spTree>
    <p:extLst>
      <p:ext uri="{BB962C8B-B14F-4D97-AF65-F5344CB8AC3E}">
        <p14:creationId xmlns:p14="http://schemas.microsoft.com/office/powerpoint/2010/main" val="1227374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2BF5773-5D6E-6D21-9F21-A6A31D91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91" y="1674565"/>
            <a:ext cx="9390018" cy="2141144"/>
          </a:xfrm>
        </p:spPr>
        <p:txBody>
          <a:bodyPr>
            <a:normAutofit fontScale="90000"/>
          </a:bodyPr>
          <a:lstStyle/>
          <a:p>
            <a:r>
              <a:rPr lang="nb-NO" sz="28400" dirty="0"/>
              <a:t>0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er ekstra vanskelig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331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3D7697F9-7599-86EB-2929-CE21F490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0 i frekvenstabeller </a:t>
            </a:r>
            <a:endParaRPr lang="en-US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33B3674-DAD4-05AE-C31A-305DE0A39B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667841" cy="3978862"/>
          </a:xfrm>
        </p:spPr>
        <p:txBody>
          <a:bodyPr/>
          <a:lstStyle/>
          <a:p>
            <a:r>
              <a:rPr lang="nb-NO" dirty="0"/>
              <a:t>Ved prikking av 0-ere  </a:t>
            </a:r>
          </a:p>
          <a:p>
            <a:pPr lvl="1"/>
            <a:r>
              <a:rPr lang="nb-NO" dirty="0"/>
              <a:t>Internt i metoden utvides data med 0-ere før algoritmen kjøres </a:t>
            </a:r>
          </a:p>
          <a:p>
            <a:pPr lvl="1"/>
            <a:r>
              <a:rPr lang="nb-NO" dirty="0"/>
              <a:t>Metoden må kjenne de riktige hierarkiske sammenhengene for ikke å gjøre feil</a:t>
            </a:r>
          </a:p>
          <a:p>
            <a:pPr marL="252050" lvl="1" indent="0">
              <a:buNone/>
            </a:pPr>
            <a:endParaRPr lang="nb-NO" dirty="0"/>
          </a:p>
          <a:p>
            <a:r>
              <a:rPr lang="nb-NO" dirty="0"/>
              <a:t>Tilsvarende ved småtalls-avrunding ved </a:t>
            </a:r>
            <a:r>
              <a:rPr lang="nb-NO" sz="2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zeroCandidates</a:t>
            </a:r>
            <a:r>
              <a:rPr lang="nb-NO" sz="2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TRUE</a:t>
            </a:r>
            <a:endParaRPr lang="nb-NO" dirty="0">
              <a:latin typeface="Lucida Console" panose="020B0609040504020204" pitchFamily="49" charset="0"/>
            </a:endParaRPr>
          </a:p>
          <a:p>
            <a:endParaRPr lang="nb-NO" dirty="0"/>
          </a:p>
          <a:p>
            <a:r>
              <a:rPr lang="nb-NO" dirty="0"/>
              <a:t>Men man må passe på strukturelle 0-er  </a:t>
            </a:r>
          </a:p>
          <a:p>
            <a:pPr marL="252050" lvl="1" indent="0">
              <a:buNone/>
            </a:pP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 err="1"/>
              <a:t>Sq</a:t>
            </a:r>
            <a:r>
              <a:rPr lang="nb-NO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3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2BF5773-5D6E-6D21-9F21-A6A31D91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91" y="1674565"/>
            <a:ext cx="9390018" cy="2141144"/>
          </a:xfrm>
        </p:spPr>
        <p:txBody>
          <a:bodyPr/>
          <a:lstStyle/>
          <a:p>
            <a:r>
              <a:rPr lang="nb-NO" dirty="0"/>
              <a:t>Hierarkier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41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A417E6-2C9D-D21F-63D2-81D5429B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0 i volumtabeller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4E3E1C-D5CC-37CB-F9F1-99C606AEEE5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dirty="0"/>
              <a:t>Skal 0 prikkes?</a:t>
            </a:r>
          </a:p>
          <a:p>
            <a:r>
              <a:rPr lang="nb-NO" dirty="0"/>
              <a:t>Når noen har bidratt med tall som bare er 0?</a:t>
            </a:r>
          </a:p>
          <a:p>
            <a:r>
              <a:rPr lang="nb-NO" dirty="0"/>
              <a:t>Når ingen har bidratt?</a:t>
            </a:r>
          </a:p>
          <a:p>
            <a:r>
              <a:rPr lang="nb-NO" dirty="0"/>
              <a:t>Strukturelle 0-er </a:t>
            </a:r>
          </a:p>
          <a:p>
            <a:r>
              <a:rPr lang="nb-NO" dirty="0"/>
              <a:t>Håndtere det såkalte singletonproblemet?</a:t>
            </a:r>
          </a:p>
          <a:p>
            <a:pPr lvl="1"/>
            <a:r>
              <a:rPr lang="nb-NO" dirty="0"/>
              <a:t>Parameter </a:t>
            </a:r>
            <a:r>
              <a:rPr lang="nb-NO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singletonZeros</a:t>
            </a:r>
            <a:r>
              <a:rPr lang="nb-NO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618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00F60E-E9D0-B6CD-74A1-D618746A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Parameteren </a:t>
            </a:r>
            <a:r>
              <a:rPr lang="nb-NO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structuralEmpty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BF9D9B-A512-2751-26A6-D9D8594EA47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2127564"/>
            <a:ext cx="9232331" cy="37134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sz="2800" dirty="0"/>
              <a:t>Parameteren bestemmer om kombinasjoner som ikke har noe bidrag fra input skal ansees som strukturelle 0-er</a:t>
            </a:r>
          </a:p>
          <a:p>
            <a:pPr>
              <a:lnSpc>
                <a:spcPct val="100000"/>
              </a:lnSpc>
            </a:pPr>
            <a:endParaRPr lang="nb-NO" sz="2800" dirty="0"/>
          </a:p>
          <a:p>
            <a:pPr>
              <a:lnSpc>
                <a:spcPct val="100000"/>
              </a:lnSpc>
            </a:pPr>
            <a:r>
              <a:rPr lang="nb-NO" sz="2800" dirty="0"/>
              <a:t>Da er det altså forskjell på</a:t>
            </a:r>
          </a:p>
          <a:p>
            <a:pPr lvl="1">
              <a:lnSpc>
                <a:spcPct val="100000"/>
              </a:lnSpc>
            </a:pPr>
            <a:r>
              <a:rPr lang="nb-NO" sz="2000" dirty="0"/>
              <a:t>0 som er forårsaket av at alle bidrag har verdien 0</a:t>
            </a:r>
          </a:p>
          <a:p>
            <a:pPr lvl="1">
              <a:lnSpc>
                <a:spcPct val="100000"/>
              </a:lnSpc>
            </a:pPr>
            <a:r>
              <a:rPr lang="nb-NO" sz="2000" dirty="0"/>
              <a:t>0 som er forårsaket av at det ikke fins noe bidrag fra data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0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5BCB9F-BB0B-7E3A-69B6-08033FD8F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583" y="1539626"/>
            <a:ext cx="7866834" cy="2047874"/>
          </a:xfrm>
        </p:spPr>
        <p:txBody>
          <a:bodyPr>
            <a:normAutofit/>
          </a:bodyPr>
          <a:lstStyle/>
          <a:p>
            <a:r>
              <a:rPr lang="nb-NO"/>
              <a:t>Hvordan håndtere åpne data?</a:t>
            </a:r>
          </a:p>
        </p:txBody>
      </p:sp>
    </p:spTree>
    <p:extLst>
      <p:ext uri="{BB962C8B-B14F-4D97-AF65-F5344CB8AC3E}">
        <p14:creationId xmlns:p14="http://schemas.microsoft.com/office/powerpoint/2010/main" val="4039065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BC9A9EB5-C629-37C2-1BFA-339FF8D3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Åpne data </a:t>
            </a:r>
            <a:endParaRPr lang="en-US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4CB8BB5-7FB3-72FB-D26B-74F7FE3723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dirty="0"/>
              <a:t>Finnes en parameter som heter</a:t>
            </a:r>
            <a:r>
              <a:rPr lang="en-US" dirty="0"/>
              <a:t>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removeCodes</a:t>
            </a:r>
            <a:r>
              <a:rPr lang="en-US" dirty="0"/>
              <a:t> 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0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C1B3D67-704E-06FE-551E-34E19373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Singleton-problemet</a:t>
            </a:r>
            <a:br>
              <a:rPr lang="nb-NO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711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5A33F98E-B705-4E42-AA92-07E9E21A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315630"/>
            <a:ext cx="8534400" cy="2618321"/>
          </a:xfrm>
          <a:prstGeom prst="rect">
            <a:avLst/>
          </a:prstGeom>
        </p:spPr>
      </p:pic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673B0B8C-8C8B-F1AC-D431-D312F8CF256D}"/>
              </a:ext>
            </a:extLst>
          </p:cNvPr>
          <p:cNvSpPr txBox="1">
            <a:spLocks/>
          </p:cNvSpPr>
          <p:nvPr/>
        </p:nvSpPr>
        <p:spPr>
          <a:xfrm>
            <a:off x="1520148" y="451334"/>
            <a:ext cx="2146978" cy="1425091"/>
          </a:xfrm>
          <a:prstGeom prst="wedgeRoundRectCallout">
            <a:avLst>
              <a:gd name="adj1" fmla="val 62019"/>
              <a:gd name="adj2" fmla="val 15462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FF"/>
                </a:solidFill>
              </a:rPr>
              <a:t>Enkelt-bidragsyter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2DC609BF-E87B-78EC-24B7-A016DE1DB0C7}"/>
              </a:ext>
            </a:extLst>
          </p:cNvPr>
          <p:cNvSpPr txBox="1">
            <a:spLocks/>
          </p:cNvSpPr>
          <p:nvPr/>
        </p:nvSpPr>
        <p:spPr>
          <a:xfrm>
            <a:off x="3091773" y="5148790"/>
            <a:ext cx="2146978" cy="1425091"/>
          </a:xfrm>
          <a:prstGeom prst="wedgeRoundRectCallout">
            <a:avLst>
              <a:gd name="adj1" fmla="val 193782"/>
              <a:gd name="adj2" fmla="val -826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FF"/>
                </a:solidFill>
              </a:rPr>
              <a:t>Enkelt-bidragsyter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84389B-9E6A-033B-2468-C8E8C858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Singleton-problemet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59F944-2EF6-0116-33C7-A1DB1FEB7C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06344" y="2119030"/>
            <a:ext cx="9651619" cy="4826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Altså problemet med at enkelt-bidragsytere kan sette inn egne tall som er undertrykt  for deretter å avsløre andre undertrykte tall</a:t>
            </a:r>
          </a:p>
          <a:p>
            <a:pPr lvl="2">
              <a:lnSpc>
                <a:spcPct val="100000"/>
              </a:lnSpc>
            </a:pPr>
            <a:endParaRPr lang="nb-NO" dirty="0"/>
          </a:p>
          <a:p>
            <a:r>
              <a:rPr lang="nb-NO" dirty="0"/>
              <a:t>Spesielle metoder kreves</a:t>
            </a:r>
          </a:p>
          <a:p>
            <a:pPr lvl="2"/>
            <a:endParaRPr lang="nb-NO" dirty="0"/>
          </a:p>
          <a:p>
            <a:pPr>
              <a:lnSpc>
                <a:spcPct val="100000"/>
              </a:lnSpc>
            </a:pPr>
            <a:r>
              <a:rPr lang="nb-NO" dirty="0"/>
              <a:t>For å se effekten av dette kan man slå slik håndtering av med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"none"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78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C1B3D67-704E-06FE-551E-34E193735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73" y="1654139"/>
            <a:ext cx="11363218" cy="4469258"/>
          </a:xfrm>
        </p:spPr>
        <p:txBody>
          <a:bodyPr>
            <a:normAutofit fontScale="90000"/>
          </a:bodyPr>
          <a:lstStyle/>
          <a:p>
            <a:r>
              <a:rPr lang="nb-NO" dirty="0"/>
              <a:t>Det «såkalte singleton-problemet»</a:t>
            </a:r>
            <a:br>
              <a:rPr lang="nb-NO" dirty="0"/>
            </a:br>
            <a:br>
              <a:rPr lang="nb-NO" dirty="0"/>
            </a:br>
            <a:r>
              <a:rPr lang="nb-NO" sz="4000" dirty="0"/>
              <a:t>Mer</a:t>
            </a:r>
            <a:br>
              <a:rPr lang="nb-NO" sz="4000" dirty="0"/>
            </a:br>
            <a:r>
              <a:rPr lang="nb-NO" sz="9600" dirty="0"/>
              <a:t>0</a:t>
            </a:r>
            <a:r>
              <a:rPr lang="nb-NO" sz="4000" dirty="0"/>
              <a:t> </a:t>
            </a:r>
            <a:br>
              <a:rPr lang="nb-NO" sz="4000" dirty="0"/>
            </a:br>
            <a:r>
              <a:rPr lang="nb-NO" sz="4000" dirty="0"/>
              <a:t>er ekstra vanskelig</a:t>
            </a:r>
            <a:br>
              <a:rPr lang="nb-NO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20762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FA7CAE14-1702-F511-38BF-53228513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Det «såkalte singleton-problemet»</a:t>
            </a:r>
            <a:endParaRPr lang="en-US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A01DA9-EE38-676B-D74D-6A5FBB36DF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70179" y="2186152"/>
            <a:ext cx="5100799" cy="39479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Spesielt problem med undertrykking av 0-ere</a:t>
            </a:r>
          </a:p>
          <a:p>
            <a:pPr lvl="2">
              <a:lnSpc>
                <a:spcPct val="100000"/>
              </a:lnSpc>
            </a:pPr>
            <a:endParaRPr lang="nb-NO" dirty="0"/>
          </a:p>
          <a:p>
            <a:r>
              <a:rPr lang="nb-NO" dirty="0"/>
              <a:t>Spesielle metoder kreves</a:t>
            </a:r>
          </a:p>
          <a:p>
            <a:pPr lvl="2"/>
            <a:endParaRPr lang="nb-NO" dirty="0"/>
          </a:p>
          <a:p>
            <a:pPr>
              <a:lnSpc>
                <a:spcPct val="100000"/>
              </a:lnSpc>
            </a:pPr>
            <a:r>
              <a:rPr lang="nb-NO" dirty="0"/>
              <a:t>For å se effekten av dette kan man slå slik håndtering av med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"none"</a:t>
            </a:r>
            <a:endParaRPr lang="en-US" dirty="0"/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DA065CC-06F4-3DDE-6CC6-B54E2DFD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66" y="2108561"/>
            <a:ext cx="4433888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0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C1B3D67-704E-06FE-551E-34E19373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Prioriteringsrekkefølge </a:t>
            </a:r>
            <a:br>
              <a:rPr lang="nb-NO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96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569AA291-FB03-8588-14E2-428940E8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225" y="1113023"/>
            <a:ext cx="4082726" cy="1311128"/>
          </a:xfrm>
        </p:spPr>
        <p:txBody>
          <a:bodyPr>
            <a:normAutofit fontScale="90000"/>
          </a:bodyPr>
          <a:lstStyle/>
          <a:p>
            <a:r>
              <a:rPr lang="nb-NO" dirty="0"/>
              <a:t>Eksempel fra </a:t>
            </a:r>
            <a:r>
              <a:rPr lang="nb-NO" dirty="0" err="1"/>
              <a:t>vignette</a:t>
            </a:r>
            <a:r>
              <a:rPr lang="nb-NO" dirty="0"/>
              <a:t> </a:t>
            </a:r>
            <a:br>
              <a:rPr lang="nb-NO" dirty="0"/>
            </a:b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FB4DB61-A096-DA2C-E3FD-8799C3361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47250" y="3063551"/>
            <a:ext cx="4959026" cy="12227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b-NO" sz="1400" dirty="0"/>
          </a:p>
          <a:p>
            <a:pPr marL="0" indent="0">
              <a:lnSpc>
                <a:spcPct val="100000"/>
              </a:lnSpc>
              <a:buNone/>
            </a:pPr>
            <a:r>
              <a:rPr lang="nb-NO" sz="1400" dirty="0">
                <a:hlinkClick r:id="rId2"/>
              </a:rPr>
              <a:t>https://CRAN.R-project.org/package=GaussSuppression</a:t>
            </a:r>
            <a:r>
              <a:rPr lang="nb-NO" sz="1400" dirty="0"/>
              <a:t>  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30667514-3035-0BF9-B68F-05BD59CCEF68}"/>
              </a:ext>
            </a:extLst>
          </p:cNvPr>
          <p:cNvSpPr txBox="1"/>
          <p:nvPr/>
        </p:nvSpPr>
        <p:spPr>
          <a:xfrm>
            <a:off x="498132" y="551048"/>
            <a:ext cx="636919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nb-NO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library</a:t>
            </a:r>
            <a:r>
              <a:rPr lang="nb-NO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GaussSuppression</a:t>
            </a:r>
            <a:r>
              <a:rPr lang="nb-NO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b-NO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nb-NO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dataset</a:t>
            </a:r>
            <a:r>
              <a:rPr lang="nb-NO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&lt;- </a:t>
            </a:r>
            <a:r>
              <a:rPr lang="nb-NO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SSBtoolsData</a:t>
            </a:r>
            <a:r>
              <a:rPr lang="nb-NO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("magnitude1")</a:t>
            </a:r>
          </a:p>
          <a:p>
            <a:r>
              <a:rPr lang="nb-NO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nb-NO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dataset</a:t>
            </a:r>
            <a:endParaRPr lang="nb-NO" sz="14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nb-NO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sector4 sector2    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geo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company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value</a:t>
            </a:r>
            <a:endParaRPr lang="nb-NO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  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Agriculture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private Portugal    EU       A  75.9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2  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Agriculture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private Portugal    EU       B  24.5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3  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Agriculture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private    Spain    EU       A  96.6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4  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Agriculture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private    Spain    EU       B  43.2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5  Entertainment private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Iceland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B  16.8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6  Entertainment private Portugal    EU       B   7.1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7  Entertainment private Portugal    EU       D   2.3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8  Entertainment private    Spain    EU       A  77.4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9  Entertainment private    Spain    EU       B  11.5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10 Entertainment private    Spain    EU       C  16.4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11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Governmental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public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Portugal    EU       B  21.6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12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Governmental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public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Portugal    EU       D   2.0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13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Governmental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public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Spain    EU       C   6.5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14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Governmental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public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Spain    EU       D   2.7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15      Industry private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Iceland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B   9.6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16      Industry private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Iceland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C   8.8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17      Industry private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Iceland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D   1.9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18      Industry private Portugal    EU       B  25.7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19      Industry private Portugal    EU       D   3.4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20      Industry private    Spain    EU       C   8.4 </a:t>
            </a:r>
          </a:p>
          <a:p>
            <a:endParaRPr lang="nb-NO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57B84C3B-6E55-993C-303C-B430BDD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135802"/>
            <a:ext cx="9651619" cy="1176950"/>
          </a:xfrm>
        </p:spPr>
        <p:txBody>
          <a:bodyPr/>
          <a:lstStyle/>
          <a:p>
            <a:r>
              <a:rPr lang="nb-NO" dirty="0"/>
              <a:t>Prioriteringsrekkefølge</a:t>
            </a:r>
            <a:endParaRPr lang="en-US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CDC41D3-36E4-247D-D98D-77B795B5E8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60" y="1312752"/>
            <a:ext cx="8576490" cy="45282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Dette bestemmer hvilke celler som helst bør velges til sekundærundertrykking </a:t>
            </a:r>
          </a:p>
          <a:p>
            <a:pPr lvl="2">
              <a:lnSpc>
                <a:spcPct val="100000"/>
              </a:lnSpc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nb-NO" dirty="0"/>
              <a:t>Mulig å styre dette på avansert måte med parameteren </a:t>
            </a:r>
            <a:r>
              <a:rPr lang="nb-NO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candidates</a:t>
            </a:r>
            <a:r>
              <a:rPr lang="nb-NO" dirty="0"/>
              <a:t> som kan være en funksjon</a:t>
            </a:r>
          </a:p>
          <a:p>
            <a:pPr lvl="2">
              <a:lnSpc>
                <a:spcPct val="100000"/>
              </a:lnSpc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nb-NO" dirty="0"/>
              <a:t>Kan være mulig å styre det på enklere måte med parameteren 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candidatesVar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nb-NO" dirty="0"/>
              <a:t>eller parameteren 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weightVar</a:t>
            </a:r>
            <a:endParaRPr lang="nb-NO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dirty="0"/>
              <a:t>Merk at 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weightVar</a:t>
            </a:r>
            <a:r>
              <a:rPr lang="nb-NO" dirty="0"/>
              <a:t>-parameteren vil sannsynligvis korrigeres i fremtidig versjon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65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C1B3D67-704E-06FE-551E-34E19373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Parametere og funksjoner </a:t>
            </a:r>
            <a:br>
              <a:rPr lang="nb-NO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526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8EF87-36AA-546E-BC1F-4BB00D72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71DAC4-BB20-869B-E89D-5F022BEA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6" y="551048"/>
            <a:ext cx="10991461" cy="1311128"/>
          </a:xfrm>
        </p:spPr>
        <p:txBody>
          <a:bodyPr>
            <a:normAutofit fontScale="90000"/>
          </a:bodyPr>
          <a:lstStyle/>
          <a:p>
            <a:r>
              <a:rPr lang="nb-NO" sz="3300" dirty="0"/>
              <a:t>Parametere som (kanskje) ikke sees i dokumentasjonen til </a:t>
            </a:r>
            <a:br>
              <a:rPr lang="nb-NO" sz="3300" dirty="0"/>
            </a:br>
            <a:r>
              <a:rPr lang="nb-NO" sz="33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SuppressSmallCounts</a:t>
            </a:r>
            <a:r>
              <a:rPr lang="nb-NO" sz="33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nb-NO" sz="33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SuppressFewContributors</a:t>
            </a:r>
            <a:r>
              <a:rPr lang="nb-NO" sz="33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nb-NO" sz="3300" dirty="0"/>
              <a:t>eller </a:t>
            </a:r>
            <a:r>
              <a:rPr lang="nb-NO" sz="33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SuppressDominantCells</a:t>
            </a:r>
            <a:br>
              <a:rPr lang="nb-NO" dirty="0"/>
            </a:b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FF4766-C9B6-2B36-8563-B742F6C0FF7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67433" y="1796862"/>
            <a:ext cx="8092592" cy="46879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sz="2000" dirty="0">
                <a:solidFill>
                  <a:schemeClr val="tx1"/>
                </a:solidFill>
              </a:rPr>
              <a:t>Parametere til </a:t>
            </a:r>
            <a:r>
              <a:rPr lang="nb-NO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GaussSuppressionFromData</a:t>
            </a:r>
            <a:endParaRPr lang="nb-NO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preAggregate</a:t>
            </a:r>
            <a:endParaRPr lang="nb-NO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extend0</a:t>
            </a:r>
          </a:p>
          <a:p>
            <a:pPr lvl="1">
              <a:lnSpc>
                <a:spcPct val="100000"/>
              </a:lnSpc>
            </a:pPr>
            <a:r>
              <a:rPr lang="nb-NO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structuralEmpty</a:t>
            </a:r>
            <a:endParaRPr lang="nb-NO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protectZeros</a:t>
            </a:r>
            <a:endParaRPr lang="nb-NO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secondaryZeros</a:t>
            </a:r>
            <a:endParaRPr lang="nb-NO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singletonMethod</a:t>
            </a:r>
            <a:endParaRPr lang="nb-NO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weightVar</a:t>
            </a:r>
            <a:endParaRPr lang="nb-NO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output </a:t>
            </a:r>
          </a:p>
          <a:p>
            <a:pPr>
              <a:lnSpc>
                <a:spcPct val="100000"/>
              </a:lnSpc>
            </a:pPr>
            <a:r>
              <a:rPr lang="nb-NO" sz="2000" dirty="0">
                <a:solidFill>
                  <a:schemeClr val="tx1"/>
                </a:solidFill>
              </a:rPr>
              <a:t>Parametere til </a:t>
            </a:r>
            <a:r>
              <a:rPr lang="nb-NO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2000" b="0" i="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ModelMatrix</a:t>
            </a:r>
            <a:r>
              <a:rPr lang="nb-NO" sz="2000" dirty="0">
                <a:solidFill>
                  <a:schemeClr val="tx1"/>
                </a:solidFill>
              </a:rPr>
              <a:t> i </a:t>
            </a:r>
            <a:r>
              <a:rPr lang="nb-NO" sz="2000" b="0" i="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SSBtools</a:t>
            </a:r>
            <a:endParaRPr lang="nb-NO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removeEmpty</a:t>
            </a:r>
            <a:endParaRPr lang="nb-NO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avoidHierarchical</a:t>
            </a:r>
            <a:endParaRPr lang="nb-NO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nb-NO" sz="1600" dirty="0">
                <a:solidFill>
                  <a:schemeClr val="tx1"/>
                </a:solidFill>
              </a:rPr>
              <a:t>Egentlig en parameter til </a:t>
            </a:r>
            <a:r>
              <a:rPr lang="nb-NO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Formula2ModelMatrix</a:t>
            </a:r>
            <a:r>
              <a:rPr lang="nb-NO" sz="1600" dirty="0">
                <a:solidFill>
                  <a:schemeClr val="tx1"/>
                </a:solidFill>
              </a:rPr>
              <a:t>, som er en underliggende funksjon til </a:t>
            </a:r>
            <a:r>
              <a:rPr lang="nb-NO" sz="1600" b="0" i="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ModelMatrix</a:t>
            </a:r>
            <a:r>
              <a:rPr lang="nb-NO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nb-NO" sz="1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4242618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F3F113F1-1708-7ABE-C129-14ACDDCE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65988"/>
            <a:ext cx="9651619" cy="950974"/>
          </a:xfrm>
        </p:spPr>
        <p:txBody>
          <a:bodyPr>
            <a:normAutofit fontScale="90000"/>
          </a:bodyPr>
          <a:lstStyle/>
          <a:p>
            <a:r>
              <a:rPr lang="nb-NO" dirty="0"/>
              <a:t>Advarsel om </a:t>
            </a:r>
            <a:r>
              <a:rPr lang="nb-NO" sz="16300" dirty="0"/>
              <a:t>...</a:t>
            </a:r>
            <a:r>
              <a:rPr lang="nb-NO" dirty="0"/>
              <a:t>-parametere</a:t>
            </a:r>
            <a:endParaRPr lang="en-GB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122BEE4-9A48-9CD2-69BB-1B2E99D497D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016963"/>
            <a:ext cx="9651619" cy="4824076"/>
          </a:xfrm>
        </p:spPr>
        <p:txBody>
          <a:bodyPr/>
          <a:lstStyle/>
          <a:p>
            <a:r>
              <a:rPr lang="nb-NO" sz="4000" dirty="0"/>
              <a:t>...</a:t>
            </a:r>
            <a:r>
              <a:rPr lang="nb-NO" dirty="0"/>
              <a:t>-parametere i en funksjon</a:t>
            </a:r>
          </a:p>
          <a:p>
            <a:pPr lvl="1"/>
            <a:r>
              <a:rPr lang="nb-NO" dirty="0"/>
              <a:t>Betyr at flere parametere til underliggende funksjoner kan brukes</a:t>
            </a:r>
          </a:p>
          <a:p>
            <a:pPr lvl="1"/>
            <a:r>
              <a:rPr lang="nb-NO" dirty="0"/>
              <a:t>Ofte en fin måte å lage generelle </a:t>
            </a:r>
            <a:r>
              <a:rPr lang="nb-NO"/>
              <a:t>funksjoner på</a:t>
            </a:r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sz="2400" dirty="0"/>
              <a:t>Men </a:t>
            </a:r>
            <a:r>
              <a:rPr lang="nb-NO" sz="2400" b="1" dirty="0">
                <a:solidFill>
                  <a:srgbClr val="C00000"/>
                </a:solidFill>
              </a:rPr>
              <a:t>ADVARSEL</a:t>
            </a:r>
          </a:p>
          <a:p>
            <a:pPr lvl="2"/>
            <a:r>
              <a:rPr lang="nb-NO" sz="2000" dirty="0"/>
              <a:t>Parametere med navn som ikke gjenkjennes blir ignorert uten advarsel</a:t>
            </a:r>
          </a:p>
          <a:p>
            <a:pPr lvl="2"/>
            <a:r>
              <a:rPr lang="nb-NO" sz="2000" dirty="0"/>
              <a:t>Dette gjelder for eksempel skrivefeil inkluderte små-stor-bokstav-feil</a:t>
            </a:r>
          </a:p>
          <a:p>
            <a:pPr lvl="3"/>
            <a:r>
              <a:rPr lang="nb-NO" sz="1650" dirty="0"/>
              <a:t>Med mindre en advarsel for bestemt skrivefeil er spesielt programmert</a:t>
            </a:r>
          </a:p>
          <a:p>
            <a:pPr marL="0" indent="0">
              <a:buNone/>
            </a:pPr>
            <a:r>
              <a:rPr lang="nb-NO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2818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0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30667514-3035-0BF9-B68F-05BD59CCEF68}"/>
              </a:ext>
            </a:extLst>
          </p:cNvPr>
          <p:cNvSpPr txBox="1"/>
          <p:nvPr/>
        </p:nvSpPr>
        <p:spPr>
          <a:xfrm>
            <a:off x="498132" y="551048"/>
            <a:ext cx="7302843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c("sector4", "sector2", "geo",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n = 1:2, k = c(80, 99))</a:t>
            </a: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sector4      geo value primary suppressed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          Total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462.3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2          Total       EU 425.2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3          Total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37.1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4          Total  Iceland  37.1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5          Total Portugal 162.5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6          Total    Spain 262.7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7        private    Total 429.5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8        private       EU 392.4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9        private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37.1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10       private  Iceland  37.1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11       private Portugal 138.9       -       TRUE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12       private    Spain 253.5       -       TRUE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13        public    Total  32.8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14        public       EU  32.8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15        public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0.0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16        public  Iceland   0.0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17        public Portugal  23.6    TRUE   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18        public    Spain   9.2    TRUE   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19   Agriculture    Total 240.2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20   Agriculture       EU 240.2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21   Agriculture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0.0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22   Agriculture  Iceland   0.0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23   Agriculture Portugal 100.4    TRUE   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24   Agriculture    Spain 139.8    TRUE   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25 Entertainment    Total 131.5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26 Entertainment       EU 114.7       -       TRUE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27 Entertainment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16.8    TRUE   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28 Entertainment  Iceland  16.8    TRUE   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29 Entertainment Portugal   9.4    TRUE   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30 Entertainment    Spain 105.3       -       TRUE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31  Governmental    Total  32.8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32  Governmental       EU  32.8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33  Governmental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0.0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34  Governmental  Iceland   0.0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35  Governmental Portugal  23.6    TRUE   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36  Governmental    Spain   9.2    TRUE   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37      Industry    Total  57.8       -          -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38      Industry       EU  37.5       -       TRUE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39      Industry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20.3       -       TRUE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40      Industry  Iceland  20.3       -       TRUE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41      Industry Portugal  29.1    TRUE   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42      Industry    Spain   8.4    TRUE    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569AA291-FB03-8588-14E2-428940E8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225" y="1113023"/>
            <a:ext cx="4082726" cy="1311128"/>
          </a:xfrm>
        </p:spPr>
        <p:txBody>
          <a:bodyPr>
            <a:normAutofit/>
          </a:bodyPr>
          <a:lstStyle/>
          <a:p>
            <a:r>
              <a:rPr lang="nb-NO" sz="4000" dirty="0"/>
              <a:t>Eksempel fra </a:t>
            </a:r>
            <a:br>
              <a:rPr lang="en-US" sz="4000" dirty="0"/>
            </a:br>
            <a:r>
              <a:rPr lang="nb-NO" sz="4000" dirty="0" err="1"/>
              <a:t>vignette</a:t>
            </a:r>
            <a:endParaRPr lang="en-US" sz="400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FB4DB61-A096-DA2C-E3FD-8799C3361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47250" y="3063551"/>
            <a:ext cx="4959026" cy="12227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hlinkClick r:id="rId2"/>
              </a:rPr>
              <a:t>https://CRAN.R-project.org/package=GaussSuppression</a:t>
            </a:r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3097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569AA291-FB03-8588-14E2-428940E8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225" y="1113023"/>
            <a:ext cx="4082726" cy="1311128"/>
          </a:xfrm>
        </p:spPr>
        <p:txBody>
          <a:bodyPr>
            <a:normAutofit fontScale="90000"/>
          </a:bodyPr>
          <a:lstStyle/>
          <a:p>
            <a:r>
              <a:rPr lang="nb-NO" dirty="0"/>
              <a:t>Eksempel fra</a:t>
            </a:r>
            <a:r>
              <a:rPr lang="en-US" dirty="0"/>
              <a:t> vignette </a:t>
            </a:r>
            <a:br>
              <a:rPr lang="en-US" dirty="0"/>
            </a:br>
            <a:endParaRPr lang="en-US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FB4DB61-A096-DA2C-E3FD-8799C3361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47250" y="3063551"/>
            <a:ext cx="4959026" cy="12227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hlinkClick r:id="rId2"/>
              </a:rPr>
              <a:t>https://CRAN.R-project.org/package=GaussSuppression</a:t>
            </a:r>
            <a:r>
              <a:rPr lang="en-US" sz="1400" dirty="0"/>
              <a:t>  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94AD4BA-8FF5-50D4-3A72-58B579CE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043025"/>
            <a:ext cx="6353176" cy="41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1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B74DC-0707-30EF-0713-0DA10ED9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04" y="200025"/>
            <a:ext cx="7064770" cy="1197249"/>
          </a:xfrm>
        </p:spPr>
        <p:txBody>
          <a:bodyPr>
            <a:normAutofit fontScale="90000"/>
          </a:bodyPr>
          <a:lstStyle/>
          <a:p>
            <a:r>
              <a:rPr lang="nb-NO" dirty="0"/>
              <a:t>Hvordan kombineres variabler?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397776-C409-DE32-5BB3-1897A061A1F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1304" y="1128980"/>
            <a:ext cx="5494696" cy="5365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Hvordan ble 4 input-variabler til 2 </a:t>
            </a:r>
            <a:r>
              <a:rPr lang="nb-NO" dirty="0" err="1"/>
              <a:t>ouput</a:t>
            </a:r>
            <a:r>
              <a:rPr lang="nb-NO" dirty="0"/>
              <a:t>-variabler?</a:t>
            </a:r>
          </a:p>
          <a:p>
            <a:pPr>
              <a:lnSpc>
                <a:spcPct val="100000"/>
              </a:lnSpc>
            </a:pPr>
            <a:r>
              <a:rPr lang="nb-NO" dirty="0"/>
              <a:t> 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5BE66C9C-2343-73F7-C581-91912D27550B}"/>
              </a:ext>
            </a:extLst>
          </p:cNvPr>
          <p:cNvSpPr txBox="1"/>
          <p:nvPr/>
        </p:nvSpPr>
        <p:spPr>
          <a:xfrm>
            <a:off x="6096000" y="1752600"/>
            <a:ext cx="636919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sector4 sector2    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geo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company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value</a:t>
            </a:r>
            <a:endParaRPr lang="nb-NO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  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Agriculture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private Portugal    EU       A  75.9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   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Agriculture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private Portugal    EU       B  24.5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   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Agriculture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private    Spain    EU       A  96.6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   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Agriculture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private    Spain    EU       B  43.2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endParaRPr lang="nb-NO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sector4      </a:t>
            </a:r>
            <a:r>
              <a:rPr lang="nb-NO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geo</a:t>
            </a:r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value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primary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suppressed</a:t>
            </a:r>
            <a:endParaRPr lang="nb-NO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         Total   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Total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462.3       -          -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          Total       EU 425.2       -          -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          Total   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37.1       -          -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          Total 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Iceland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37.1       -          -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          Total Portugal 162.5       -          -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          Total    Spain 262.7       -          -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        private    Total 429.5       -          -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        private       EU 392.4       -          -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        private   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37.1       -          -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       private  </a:t>
            </a:r>
            <a:r>
              <a:rPr lang="nb-NO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Iceland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37.1       -          -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11       private Portugal 138.9       -       TRUE</a:t>
            </a:r>
          </a:p>
          <a:p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12       private    Spain 253.5       -       TRUE</a:t>
            </a:r>
          </a:p>
          <a:p>
            <a:r>
              <a:rPr lang="nb-NO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97875B05-7D66-1E53-2C50-DAD31C12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1" y="2124075"/>
            <a:ext cx="5091591" cy="33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0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>
            <a:extLst>
              <a:ext uri="{FF2B5EF4-FFF2-40B4-BE49-F238E27FC236}">
                <a16:creationId xmlns:a16="http://schemas.microsoft.com/office/drawing/2014/main" id="{903B6226-8E12-D0B2-2791-D5120AB5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60" y="1196663"/>
            <a:ext cx="4851861" cy="4846610"/>
          </a:xfrm>
          <a:prstGeom prst="rect">
            <a:avLst/>
          </a:prstGeom>
        </p:spPr>
      </p:pic>
      <p:sp>
        <p:nvSpPr>
          <p:cNvPr id="4" name="Tittel 3">
            <a:extLst>
              <a:ext uri="{FF2B5EF4-FFF2-40B4-BE49-F238E27FC236}">
                <a16:creationId xmlns:a16="http://schemas.microsoft.com/office/drawing/2014/main" id="{9B56C68F-7F64-B5B2-1F5A-A82A43D0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42" y="138093"/>
            <a:ext cx="10539267" cy="1130268"/>
          </a:xfrm>
        </p:spPr>
        <p:txBody>
          <a:bodyPr>
            <a:normAutofit/>
          </a:bodyPr>
          <a:lstStyle/>
          <a:p>
            <a:r>
              <a:rPr lang="nb-NO" dirty="0"/>
              <a:t>To hierarkier ble automatisk oppdaget</a:t>
            </a:r>
            <a:endParaRPr lang="en-GB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F51F78B-E5AF-6E63-A30A-C71AAAC7E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17" y="2018645"/>
            <a:ext cx="5006180" cy="4651696"/>
          </a:xfrm>
          <a:prstGeom prst="rect">
            <a:avLst/>
          </a:prstGeom>
        </p:spPr>
      </p:pic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D146D7A5-6C92-5742-AF8D-3D46121B0F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1" y="888377"/>
            <a:ext cx="10350308" cy="616573"/>
          </a:xfrm>
        </p:spPr>
        <p:txBody>
          <a:bodyPr/>
          <a:lstStyle/>
          <a:p>
            <a:r>
              <a:rPr lang="nb-NO" dirty="0"/>
              <a:t>Variabelnavn fra den mest detaljerte variabelen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D593E34-8C37-B070-3DFC-D83E66BC7B70}"/>
              </a:ext>
            </a:extLst>
          </p:cNvPr>
          <p:cNvSpPr txBox="1"/>
          <p:nvPr/>
        </p:nvSpPr>
        <p:spPr>
          <a:xfrm>
            <a:off x="1668417" y="4182569"/>
            <a:ext cx="912858" cy="584775"/>
          </a:xfrm>
          <a:prstGeom prst="rect">
            <a:avLst/>
          </a:prstGeom>
          <a:solidFill>
            <a:srgbClr val="9CE39F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geo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06E3059-8C56-E084-CFAB-BFE8D5816BB3}"/>
              </a:ext>
            </a:extLst>
          </p:cNvPr>
          <p:cNvSpPr txBox="1"/>
          <p:nvPr/>
        </p:nvSpPr>
        <p:spPr>
          <a:xfrm>
            <a:off x="7736846" y="2623535"/>
            <a:ext cx="1706935" cy="584775"/>
          </a:xfrm>
          <a:prstGeom prst="rect">
            <a:avLst/>
          </a:prstGeom>
          <a:solidFill>
            <a:srgbClr val="9CE39F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sector4</a:t>
            </a:r>
          </a:p>
        </p:txBody>
      </p:sp>
    </p:spTree>
    <p:extLst>
      <p:ext uri="{BB962C8B-B14F-4D97-AF65-F5344CB8AC3E}">
        <p14:creationId xmlns:p14="http://schemas.microsoft.com/office/powerpoint/2010/main" val="301989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 7">
            <a:extLst>
              <a:ext uri="{FF2B5EF4-FFF2-40B4-BE49-F238E27FC236}">
                <a16:creationId xmlns:a16="http://schemas.microsoft.com/office/drawing/2014/main" id="{3505F95C-64B9-48A2-8DBA-4B3657D60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91880"/>
              </p:ext>
            </p:extLst>
          </p:nvPr>
        </p:nvGraphicFramePr>
        <p:xfrm>
          <a:off x="6430296" y="3147183"/>
          <a:ext cx="5336831" cy="2560320"/>
        </p:xfrm>
        <a:graphic>
          <a:graphicData uri="http://schemas.openxmlformats.org/drawingml/2006/table">
            <a:tbl>
              <a:tblPr/>
              <a:tblGrid>
                <a:gridCol w="1999139">
                  <a:extLst>
                    <a:ext uri="{9D8B030D-6E8A-4147-A177-3AD203B41FA5}">
                      <a16:colId xmlns:a16="http://schemas.microsoft.com/office/drawing/2014/main" val="3228387703"/>
                    </a:ext>
                  </a:extLst>
                </a:gridCol>
                <a:gridCol w="1686230">
                  <a:extLst>
                    <a:ext uri="{9D8B030D-6E8A-4147-A177-3AD203B41FA5}">
                      <a16:colId xmlns:a16="http://schemas.microsoft.com/office/drawing/2014/main" val="271377667"/>
                    </a:ext>
                  </a:extLst>
                </a:gridCol>
                <a:gridCol w="790963">
                  <a:extLst>
                    <a:ext uri="{9D8B030D-6E8A-4147-A177-3AD203B41FA5}">
                      <a16:colId xmlns:a16="http://schemas.microsoft.com/office/drawing/2014/main" val="887507216"/>
                    </a:ext>
                  </a:extLst>
                </a:gridCol>
                <a:gridCol w="860499">
                  <a:extLst>
                    <a:ext uri="{9D8B030D-6E8A-4147-A177-3AD203B41FA5}">
                      <a16:colId xmlns:a16="http://schemas.microsoft.com/office/drawing/2014/main" val="3088327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nb-NO" b="1">
                          <a:solidFill>
                            <a:srgbClr val="3366FF"/>
                          </a:solidFill>
                          <a:effectLst/>
                        </a:rPr>
                        <a:t>mapsFrom</a:t>
                      </a: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b="1">
                          <a:solidFill>
                            <a:srgbClr val="3366FF"/>
                          </a:solidFill>
                          <a:effectLst/>
                        </a:rPr>
                        <a:t>mapsTo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b="1" dirty="0" err="1">
                          <a:solidFill>
                            <a:srgbClr val="3366FF"/>
                          </a:solidFill>
                          <a:effectLst/>
                        </a:rPr>
                        <a:t>sign</a:t>
                      </a:r>
                      <a:endParaRPr lang="nb-NO" b="1" dirty="0">
                        <a:solidFill>
                          <a:srgbClr val="3366FF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b="1" dirty="0" err="1">
                          <a:solidFill>
                            <a:srgbClr val="3366FF"/>
                          </a:solidFill>
                          <a:effectLst/>
                        </a:rPr>
                        <a:t>level</a:t>
                      </a:r>
                      <a:endParaRPr lang="nb-NO" b="1" dirty="0">
                        <a:solidFill>
                          <a:srgbClr val="3366FF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280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</a:rPr>
                        <a:t>EU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Total</a:t>
                      </a:r>
                      <a:endParaRPr lang="nb-N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05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Portugal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EU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3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Spain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EU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5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nonEU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Total</a:t>
                      </a:r>
                      <a:endParaRPr lang="nb-N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085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Iceland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 err="1">
                          <a:effectLst/>
                        </a:rPr>
                        <a:t>nonEU</a:t>
                      </a:r>
                      <a:endParaRPr lang="nb-N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84731"/>
                  </a:ext>
                </a:extLst>
              </a:tr>
            </a:tbl>
          </a:graphicData>
        </a:graphic>
      </p:graphicFrame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7DD8F220-ABCB-4F6D-8B5C-4DF273999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66704"/>
              </p:ext>
            </p:extLst>
          </p:nvPr>
        </p:nvGraphicFramePr>
        <p:xfrm>
          <a:off x="526487" y="3074002"/>
          <a:ext cx="2290618" cy="3627120"/>
        </p:xfrm>
        <a:graphic>
          <a:graphicData uri="http://schemas.openxmlformats.org/drawingml/2006/table">
            <a:tbl>
              <a:tblPr/>
              <a:tblGrid>
                <a:gridCol w="886824">
                  <a:extLst>
                    <a:ext uri="{9D8B030D-6E8A-4147-A177-3AD203B41FA5}">
                      <a16:colId xmlns:a16="http://schemas.microsoft.com/office/drawing/2014/main" val="2328641868"/>
                    </a:ext>
                  </a:extLst>
                </a:gridCol>
                <a:gridCol w="1403794">
                  <a:extLst>
                    <a:ext uri="{9D8B030D-6E8A-4147-A177-3AD203B41FA5}">
                      <a16:colId xmlns:a16="http://schemas.microsoft.com/office/drawing/2014/main" val="1643873870"/>
                    </a:ext>
                  </a:extLst>
                </a:gridCol>
              </a:tblGrid>
              <a:tr h="5858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3200" b="1" dirty="0" err="1">
                          <a:solidFill>
                            <a:srgbClr val="3366FF"/>
                          </a:solidFill>
                          <a:effectLst/>
                        </a:rPr>
                        <a:t>sdcTable</a:t>
                      </a:r>
                      <a:endParaRPr lang="nb-NO" sz="3200" b="1" dirty="0">
                        <a:solidFill>
                          <a:srgbClr val="3366FF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nb-NO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185133"/>
                  </a:ext>
                </a:extLst>
              </a:tr>
              <a:tr h="425883">
                <a:tc>
                  <a:txBody>
                    <a:bodyPr/>
                    <a:lstStyle/>
                    <a:p>
                      <a:pPr algn="l" fontAlgn="b"/>
                      <a:r>
                        <a:rPr lang="nb-NO" b="1" u="sng" dirty="0" err="1">
                          <a:solidFill>
                            <a:srgbClr val="C00000"/>
                          </a:solidFill>
                          <a:effectLst/>
                        </a:rPr>
                        <a:t>levels</a:t>
                      </a:r>
                      <a:endParaRPr lang="nb-NO" b="1" u="sng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b="1" u="sng" dirty="0" err="1">
                          <a:solidFill>
                            <a:srgbClr val="C00000"/>
                          </a:solidFill>
                          <a:effectLst/>
                        </a:rPr>
                        <a:t>codes</a:t>
                      </a:r>
                      <a:endParaRPr lang="nb-NO" b="1" u="sng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91938"/>
                  </a:ext>
                </a:extLst>
              </a:tr>
              <a:tr h="425883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</a:rPr>
                        <a:t>@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Total</a:t>
                      </a:r>
                      <a:endParaRPr lang="nb-N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45834"/>
                  </a:ext>
                </a:extLst>
              </a:tr>
              <a:tr h="425883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</a:rPr>
                        <a:t>@@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</a:rPr>
                        <a:t>EU</a:t>
                      </a:r>
                    </a:p>
                  </a:txBody>
                  <a:tcPr marL="76200" marR="76200" marT="76200" marB="762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06425"/>
                  </a:ext>
                </a:extLst>
              </a:tr>
              <a:tr h="425883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@@@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Portugal</a:t>
                      </a:r>
                    </a:p>
                  </a:txBody>
                  <a:tcPr marL="76200" marR="76200" marT="76200" marB="762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515619"/>
                  </a:ext>
                </a:extLst>
              </a:tr>
              <a:tr h="425883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@@@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Spain</a:t>
                      </a:r>
                    </a:p>
                  </a:txBody>
                  <a:tcPr marL="76200" marR="76200" marT="76200" marB="762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309734"/>
                  </a:ext>
                </a:extLst>
              </a:tr>
              <a:tr h="425883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@@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nonEU</a:t>
                      </a:r>
                    </a:p>
                  </a:txBody>
                  <a:tcPr marL="76200" marR="76200" marT="76200" marB="762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861889"/>
                  </a:ext>
                </a:extLst>
              </a:tr>
              <a:tr h="425883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</a:rPr>
                        <a:t>@@@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 err="1">
                          <a:effectLst/>
                        </a:rPr>
                        <a:t>Iceland</a:t>
                      </a:r>
                      <a:endParaRPr lang="nb-N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622709"/>
                  </a:ext>
                </a:extLst>
              </a:tr>
            </a:tbl>
          </a:graphicData>
        </a:graphic>
      </p:graphicFrame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759782D5-9E38-4389-864C-28F3AE3B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35968"/>
              </p:ext>
            </p:extLst>
          </p:nvPr>
        </p:nvGraphicFramePr>
        <p:xfrm>
          <a:off x="3159414" y="3104057"/>
          <a:ext cx="2161308" cy="3567011"/>
        </p:xfrm>
        <a:graphic>
          <a:graphicData uri="http://schemas.openxmlformats.org/drawingml/2006/table">
            <a:tbl>
              <a:tblPr/>
              <a:tblGrid>
                <a:gridCol w="2161308">
                  <a:extLst>
                    <a:ext uri="{9D8B030D-6E8A-4147-A177-3AD203B41FA5}">
                      <a16:colId xmlns:a16="http://schemas.microsoft.com/office/drawing/2014/main" val="1643873870"/>
                    </a:ext>
                  </a:extLst>
                </a:gridCol>
              </a:tblGrid>
              <a:tr h="769606">
                <a:tc>
                  <a:txBody>
                    <a:bodyPr/>
                    <a:lstStyle/>
                    <a:p>
                      <a:pPr algn="l" fontAlgn="b"/>
                      <a:r>
                        <a:rPr lang="nb-NO" sz="3200" b="1" dirty="0" err="1">
                          <a:solidFill>
                            <a:srgbClr val="3366FF"/>
                          </a:solidFill>
                          <a:effectLst/>
                        </a:rPr>
                        <a:t>tauArgus</a:t>
                      </a:r>
                      <a:endParaRPr lang="nb-NO" sz="3200" b="1" dirty="0">
                        <a:solidFill>
                          <a:srgbClr val="3366FF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185133"/>
                  </a:ext>
                </a:extLst>
              </a:tr>
              <a:tr h="559481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</a:rPr>
                        <a:t>EU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06425"/>
                  </a:ext>
                </a:extLst>
              </a:tr>
              <a:tr h="559481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</a:rPr>
                        <a:t>@Portugal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515619"/>
                  </a:ext>
                </a:extLst>
              </a:tr>
              <a:tr h="559481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</a:rPr>
                        <a:t>@Spain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309734"/>
                  </a:ext>
                </a:extLst>
              </a:tr>
              <a:tr h="559481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nonEU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861889"/>
                  </a:ext>
                </a:extLst>
              </a:tr>
              <a:tr h="559481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</a:rPr>
                        <a:t>@</a:t>
                      </a:r>
                      <a:r>
                        <a:rPr lang="nb-NO" dirty="0" err="1">
                          <a:effectLst/>
                        </a:rPr>
                        <a:t>Iceland</a:t>
                      </a:r>
                      <a:endParaRPr lang="nb-NO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622709"/>
                  </a:ext>
                </a:extLst>
              </a:tr>
            </a:tbl>
          </a:graphicData>
        </a:graphic>
      </p:graphicFrame>
      <p:graphicFrame>
        <p:nvGraphicFramePr>
          <p:cNvPr id="9" name="Tabell 8">
            <a:extLst>
              <a:ext uri="{FF2B5EF4-FFF2-40B4-BE49-F238E27FC236}">
                <a16:creationId xmlns:a16="http://schemas.microsoft.com/office/drawing/2014/main" id="{D85CE394-6811-4A09-ADE0-ED6FF1084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3745"/>
              </p:ext>
            </p:extLst>
          </p:nvPr>
        </p:nvGraphicFramePr>
        <p:xfrm>
          <a:off x="6430296" y="186932"/>
          <a:ext cx="2641599" cy="2373798"/>
        </p:xfrm>
        <a:graphic>
          <a:graphicData uri="http://schemas.openxmlformats.org/drawingml/2006/table">
            <a:tbl>
              <a:tblPr/>
              <a:tblGrid>
                <a:gridCol w="2641599">
                  <a:extLst>
                    <a:ext uri="{9D8B030D-6E8A-4147-A177-3AD203B41FA5}">
                      <a16:colId xmlns:a16="http://schemas.microsoft.com/office/drawing/2014/main" val="1643873870"/>
                    </a:ext>
                  </a:extLst>
                </a:gridCol>
              </a:tblGrid>
              <a:tr h="713586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noProof="0" dirty="0">
                          <a:solidFill>
                            <a:srgbClr val="3366FF"/>
                          </a:solidFill>
                          <a:effectLst/>
                        </a:rPr>
                        <a:t>formulas</a:t>
                      </a:r>
                      <a:r>
                        <a:rPr lang="nb-NO" sz="3200" b="1" dirty="0">
                          <a:solidFill>
                            <a:srgbClr val="3366FF"/>
                          </a:solidFill>
                          <a:effectLst/>
                        </a:rPr>
                        <a:t> </a:t>
                      </a: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185133"/>
                  </a:ext>
                </a:extLst>
              </a:tr>
              <a:tr h="540592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Total = EU + nonEU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06425"/>
                  </a:ext>
                </a:extLst>
              </a:tr>
              <a:tr h="559810">
                <a:tc>
                  <a:txBody>
                    <a:bodyPr/>
                    <a:lstStyle/>
                    <a:p>
                      <a:pPr marL="0" marR="0" lvl="0" indent="0" algn="l" defTabSz="9144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EU = Portugal + Spain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309734"/>
                  </a:ext>
                </a:extLst>
              </a:tr>
              <a:tr h="559810">
                <a:tc>
                  <a:txBody>
                    <a:bodyPr/>
                    <a:lstStyle/>
                    <a:p>
                      <a:pPr marL="0" marR="0" lvl="0" indent="0" algn="l" defTabSz="9144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effectLst/>
                        </a:rPr>
                        <a:t>nonEU</a:t>
                      </a:r>
                      <a:r>
                        <a:rPr lang="pt-BR" dirty="0">
                          <a:effectLst/>
                        </a:rPr>
                        <a:t> = </a:t>
                      </a:r>
                      <a:r>
                        <a:rPr lang="pt-BR" dirty="0" err="1">
                          <a:effectLst/>
                        </a:rPr>
                        <a:t>Iceland</a:t>
                      </a:r>
                      <a:endParaRPr lang="nb-NO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861889"/>
                  </a:ext>
                </a:extLst>
              </a:tr>
            </a:tbl>
          </a:graphicData>
        </a:graphic>
      </p:graphicFrame>
      <p:pic>
        <p:nvPicPr>
          <p:cNvPr id="2" name="Bilde 1">
            <a:extLst>
              <a:ext uri="{FF2B5EF4-FFF2-40B4-BE49-F238E27FC236}">
                <a16:creationId xmlns:a16="http://schemas.microsoft.com/office/drawing/2014/main" id="{30AD6B10-0EF4-046D-9405-4144CCDC0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38" y="156878"/>
            <a:ext cx="2782476" cy="2585451"/>
          </a:xfrm>
          <a:prstGeom prst="rect">
            <a:avLst/>
          </a:prstGeom>
        </p:spPr>
      </p:pic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BEF8D159-8D81-D4FE-2B77-636E7D846AC3}"/>
              </a:ext>
            </a:extLst>
          </p:cNvPr>
          <p:cNvSpPr txBox="1">
            <a:spLocks/>
          </p:cNvSpPr>
          <p:nvPr/>
        </p:nvSpPr>
        <p:spPr>
          <a:xfrm>
            <a:off x="925693" y="156878"/>
            <a:ext cx="4467442" cy="2585451"/>
          </a:xfrm>
          <a:prstGeom prst="wedgeRoundRectCallout">
            <a:avLst>
              <a:gd name="adj1" fmla="val -1501"/>
              <a:gd name="adj2" fmla="val 44516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b-NO" sz="2000" dirty="0">
                <a:solidFill>
                  <a:schemeClr val="tx1"/>
                </a:solidFill>
              </a:rPr>
              <a:t>Hierarkier kan være input</a:t>
            </a:r>
          </a:p>
          <a:p>
            <a:pPr>
              <a:lnSpc>
                <a:spcPct val="100000"/>
              </a:lnSpc>
            </a:pPr>
            <a:r>
              <a:rPr lang="nb-NO" sz="2000" dirty="0">
                <a:solidFill>
                  <a:schemeClr val="tx1"/>
                </a:solidFill>
              </a:rPr>
              <a:t>Disse kan kodes på ulike måter </a:t>
            </a:r>
          </a:p>
        </p:txBody>
      </p:sp>
    </p:spTree>
    <p:extLst>
      <p:ext uri="{BB962C8B-B14F-4D97-AF65-F5344CB8AC3E}">
        <p14:creationId xmlns:p14="http://schemas.microsoft.com/office/powerpoint/2010/main" val="45691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2BF5773-5D6E-6D21-9F21-A6A31D91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91" y="1674565"/>
            <a:ext cx="9390018" cy="214114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removeEmpty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og </a:t>
            </a:r>
            <a:br>
              <a:rPr lang="nb-NO" dirty="0"/>
            </a:br>
            <a:r>
              <a:rPr lang="en-US" sz="6000" dirty="0" err="1">
                <a:solidFill>
                  <a:srgbClr val="0000FF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avoidHierarchical</a:t>
            </a:r>
            <a:r>
              <a:rPr lang="nb-NO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01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4" id="{2DD2E200-3BA7-4D2C-9A08-4AED2FEA3159}" vid="{DC420E89-A25E-4550-8B73-ED64470173C5}"/>
    </a:ext>
  </a:extLst>
</a:theme>
</file>

<file path=ppt/theme/theme2.xml><?xml version="1.0" encoding="utf-8"?>
<a:theme xmlns:a="http://schemas.openxmlformats.org/drawingml/2006/main" name="1_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D04352C426FF4EB98157414A31168F" ma:contentTypeVersion="8" ma:contentTypeDescription="Create a new document." ma:contentTypeScope="" ma:versionID="af1d9e22605862fa0ded23ab4b831309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6dce54cc796d9e676c67d63588e16785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A7639B-4D2C-45CB-8EFB-A433F7CA22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5EFB33-1E41-4A89-B69D-D6869614D0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F42302-2478-43BE-A981-AC65D73AB78A}">
  <ds:schemaRefs>
    <ds:schemaRef ds:uri="f712c1aa-8c16-4b02-b1f2-f7889ce7c2b4"/>
    <ds:schemaRef ds:uri="http://purl.org/dc/dcmitype/"/>
    <ds:schemaRef ds:uri="http://schemas.microsoft.com/office/infopath/2007/PartnerControls"/>
    <ds:schemaRef ds:uri="a7ea6e10-947a-4ba0-9b65-eec85fb93921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Metoder og programvare for prikking</Template>
  <TotalTime>0</TotalTime>
  <Words>1546</Words>
  <Application>Microsoft Office PowerPoint</Application>
  <PresentationFormat>Widescreen</PresentationFormat>
  <Paragraphs>310</Paragraphs>
  <Slides>34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34</vt:i4>
      </vt:variant>
    </vt:vector>
  </HeadingPairs>
  <TitlesOfParts>
    <vt:vector size="41" baseType="lpstr">
      <vt:lpstr>Arial</vt:lpstr>
      <vt:lpstr>Calibri</vt:lpstr>
      <vt:lpstr>Lucida Console</vt:lpstr>
      <vt:lpstr>Open Sans</vt:lpstr>
      <vt:lpstr>Roboto Condensed</vt:lpstr>
      <vt:lpstr>Office-tema</vt:lpstr>
      <vt:lpstr>1_Office-tema</vt:lpstr>
      <vt:lpstr>Avanserte problemstillinger</vt:lpstr>
      <vt:lpstr>Hierarkier</vt:lpstr>
      <vt:lpstr>Eksempel fra vignette  </vt:lpstr>
      <vt:lpstr>Eksempel fra  vignette</vt:lpstr>
      <vt:lpstr>Eksempel fra vignette  </vt:lpstr>
      <vt:lpstr>Hvordan kombineres variabler?</vt:lpstr>
      <vt:lpstr>To hierarkier ble automatisk oppdaget</vt:lpstr>
      <vt:lpstr>PowerPoint-presentasjon</vt:lpstr>
      <vt:lpstr>removeEmpty  og  avoidHierarchical </vt:lpstr>
      <vt:lpstr>PowerPoint-presentasjon</vt:lpstr>
      <vt:lpstr>Parameteren removeEmpty  </vt:lpstr>
      <vt:lpstr>dimVar, formula eller  hierarchies og parameteren removeEmpty  </vt:lpstr>
      <vt:lpstr>formula og parameteren avoidHierarchical  </vt:lpstr>
      <vt:lpstr>Automatisk aggregering </vt:lpstr>
      <vt:lpstr> </vt:lpstr>
      <vt:lpstr>PowerPoint-presentasjon</vt:lpstr>
      <vt:lpstr>Bør du ha preAggregate = TRUE ?</vt:lpstr>
      <vt:lpstr>0  er ekstra vanskelig</vt:lpstr>
      <vt:lpstr>0 i frekvenstabeller </vt:lpstr>
      <vt:lpstr>0 i volumtabeller </vt:lpstr>
      <vt:lpstr>Parameteren structuralEmpty</vt:lpstr>
      <vt:lpstr>Hvordan håndtere åpne data?</vt:lpstr>
      <vt:lpstr>Åpne data </vt:lpstr>
      <vt:lpstr>Singleton-problemet </vt:lpstr>
      <vt:lpstr>PowerPoint-presentasjon</vt:lpstr>
      <vt:lpstr>Singleton-problemet</vt:lpstr>
      <vt:lpstr>Det «såkalte singleton-problemet»  Mer 0  er ekstra vanskelig </vt:lpstr>
      <vt:lpstr>Det «såkalte singleton-problemet»</vt:lpstr>
      <vt:lpstr>Prioriteringsrekkefølge  </vt:lpstr>
      <vt:lpstr>Prioriteringsrekkefølge</vt:lpstr>
      <vt:lpstr>Parametere og funksjoner  </vt:lpstr>
      <vt:lpstr>Parametere som (kanskje) ikke sees i dokumentasjonen til  SuppressSmallCounts, SuppressFewContributors eller SuppressDominantCells </vt:lpstr>
      <vt:lpstr>Advarsel om ...-parametere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2020-06-08T07:53:32Z</dcterms:created>
  <dcterms:modified xsi:type="dcterms:W3CDTF">2024-11-25T16:00:52Z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0x010100E1D04352C426FF4EB98157414A31168F</vt:lpwstr>
  </property>
</Properties>
</file>