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95" r:id="rId5"/>
  </p:sldMasterIdLst>
  <p:notesMasterIdLst>
    <p:notesMasterId r:id="rId35"/>
  </p:notesMasterIdLst>
  <p:sldIdLst>
    <p:sldId id="720" r:id="rId6"/>
    <p:sldId id="665" r:id="rId7"/>
    <p:sldId id="646" r:id="rId8"/>
    <p:sldId id="686" r:id="rId9"/>
    <p:sldId id="693" r:id="rId10"/>
    <p:sldId id="688" r:id="rId11"/>
    <p:sldId id="709" r:id="rId12"/>
    <p:sldId id="689" r:id="rId13"/>
    <p:sldId id="653" r:id="rId14"/>
    <p:sldId id="708" r:id="rId15"/>
    <p:sldId id="514" r:id="rId16"/>
    <p:sldId id="715" r:id="rId17"/>
    <p:sldId id="706" r:id="rId18"/>
    <p:sldId id="707" r:id="rId19"/>
    <p:sldId id="721" r:id="rId20"/>
    <p:sldId id="717" r:id="rId21"/>
    <p:sldId id="614" r:id="rId22"/>
    <p:sldId id="616" r:id="rId23"/>
    <p:sldId id="622" r:id="rId24"/>
    <p:sldId id="618" r:id="rId25"/>
    <p:sldId id="619" r:id="rId26"/>
    <p:sldId id="718" r:id="rId27"/>
    <p:sldId id="637" r:id="rId28"/>
    <p:sldId id="655" r:id="rId29"/>
    <p:sldId id="704" r:id="rId30"/>
    <p:sldId id="705" r:id="rId31"/>
    <p:sldId id="703" r:id="rId32"/>
    <p:sldId id="724" r:id="rId33"/>
    <p:sldId id="667" r:id="rId34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39F"/>
    <a:srgbClr val="0000FF"/>
    <a:srgbClr val="33CC33"/>
    <a:srgbClr val="2A04B4"/>
    <a:srgbClr val="000000"/>
    <a:srgbClr val="3C1A56"/>
    <a:srgbClr val="157D3A"/>
    <a:srgbClr val="FFFAEB"/>
    <a:srgbClr val="178D41"/>
    <a:srgbClr val="FFF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A5B17-78B2-4437-BF92-5D4E60F1805B}" v="1670" dt="2024-03-04T12:09:08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6420" autoAdjust="0"/>
  </p:normalViewPr>
  <p:slideViewPr>
    <p:cSldViewPr snapToGrid="0">
      <p:cViewPr varScale="1">
        <p:scale>
          <a:sx n="112" d="100"/>
          <a:sy n="112" d="100"/>
        </p:scale>
        <p:origin x="13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B1EA1-3E33-4FD1-ADD1-5EEE605CA8B7}" type="datetimeFigureOut">
              <a:rPr lang="nb-NO" smtClean="0"/>
              <a:t>04.03.2024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331C-145B-416A-B61C-181CC13380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39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E331C-145B-416A-B61C-181CC133807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642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304232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422958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dirty="0"/>
              <a:t>UNDERTITTEL SKAL INN HER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v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visittkort&#10;&#10;Beskrivelse som er generert med høy visshet">
            <a:extLst>
              <a:ext uri="{FF2B5EF4-FFF2-40B4-BE49-F238E27FC236}">
                <a16:creationId xmlns:a16="http://schemas.microsoft.com/office/drawing/2014/main" id="{71D9FA1D-1518-42B9-8374-CF47B97095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5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44634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7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81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3118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11760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1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3153743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107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4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9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11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25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6905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62" r:id="rId4"/>
    <p:sldLayoutId id="2147483673" r:id="rId5"/>
    <p:sldLayoutId id="2147483690" r:id="rId6"/>
    <p:sldLayoutId id="2147483674" r:id="rId7"/>
    <p:sldLayoutId id="2147483691" r:id="rId8"/>
    <p:sldLayoutId id="2147483675" r:id="rId9"/>
    <p:sldLayoutId id="2147483692" r:id="rId10"/>
    <p:sldLayoutId id="2147483676" r:id="rId11"/>
    <p:sldLayoutId id="2147483666" r:id="rId12"/>
    <p:sldLayoutId id="2147483667" r:id="rId13"/>
    <p:sldLayoutId id="2147483677" r:id="rId14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ran.r-project.org/web/packages/GaussSuppression/news/news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isticsnorway/kurs-metode-sdc-2024/blob/main/exercises/hierarchies.md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915F4710-DEE0-5FE8-62F5-53DBDEFBA9F9}"/>
              </a:ext>
            </a:extLst>
          </p:cNvPr>
          <p:cNvSpPr txBox="1">
            <a:spLocks/>
          </p:cNvSpPr>
          <p:nvPr/>
        </p:nvSpPr>
        <p:spPr>
          <a:xfrm>
            <a:off x="658026" y="3278822"/>
            <a:ext cx="6796159" cy="2581520"/>
          </a:xfrm>
          <a:prstGeom prst="rect">
            <a:avLst/>
          </a:prstGeom>
        </p:spPr>
        <p:txBody>
          <a:bodyPr/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Automatic Aggregation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Singleton Problem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So-Called Singleton Problem 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weightVar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0DADA9A-CC0A-6935-7872-30FDB0F6B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6" y="410203"/>
            <a:ext cx="11015529" cy="2315906"/>
          </a:xfrm>
        </p:spPr>
        <p:txBody>
          <a:bodyPr>
            <a:normAutofit/>
          </a:bodyPr>
          <a:lstStyle/>
          <a:p>
            <a:r>
              <a:rPr lang="en-US" sz="4000" dirty="0"/>
              <a:t>Statistical Disclosure Control </a:t>
            </a:r>
            <a:br>
              <a:rPr lang="en-US" sz="4000" dirty="0"/>
            </a:br>
            <a:r>
              <a:rPr lang="en-US" sz="4000" dirty="0"/>
              <a:t>(SDC)</a:t>
            </a:r>
            <a:br>
              <a:rPr lang="en-US" sz="5300" dirty="0"/>
            </a:br>
            <a:r>
              <a:rPr lang="en-US" sz="5300" dirty="0"/>
              <a:t>day 4, part 2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63A9269-E7E9-2A05-82C0-6531D9D8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91" y="5862415"/>
            <a:ext cx="9390018" cy="289171"/>
          </a:xfrm>
        </p:spPr>
        <p:txBody>
          <a:bodyPr/>
          <a:lstStyle/>
          <a:p>
            <a:r>
              <a:rPr lang="en-US" dirty="0"/>
              <a:t>04.03.2024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B68DFFAF-FDD9-0D84-F48B-D77696E0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934" y="3139287"/>
            <a:ext cx="5401621" cy="25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9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5A33F98E-B705-4E42-AA92-07E9E21A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315630"/>
            <a:ext cx="8534400" cy="2618321"/>
          </a:xfrm>
          <a:prstGeom prst="rect">
            <a:avLst/>
          </a:prstGeom>
        </p:spPr>
      </p:pic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673B0B8C-8C8B-F1AC-D431-D312F8CF256D}"/>
              </a:ext>
            </a:extLst>
          </p:cNvPr>
          <p:cNvSpPr txBox="1">
            <a:spLocks/>
          </p:cNvSpPr>
          <p:nvPr/>
        </p:nvSpPr>
        <p:spPr>
          <a:xfrm>
            <a:off x="1520148" y="451334"/>
            <a:ext cx="2146978" cy="1425091"/>
          </a:xfrm>
          <a:prstGeom prst="wedgeRoundRectCallout">
            <a:avLst>
              <a:gd name="adj1" fmla="val 62019"/>
              <a:gd name="adj2" fmla="val 15462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Only a single contributor  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2DC609BF-E87B-78EC-24B7-A016DE1DB0C7}"/>
              </a:ext>
            </a:extLst>
          </p:cNvPr>
          <p:cNvSpPr txBox="1">
            <a:spLocks/>
          </p:cNvSpPr>
          <p:nvPr/>
        </p:nvSpPr>
        <p:spPr>
          <a:xfrm>
            <a:off x="3091773" y="5148790"/>
            <a:ext cx="2146978" cy="1425091"/>
          </a:xfrm>
          <a:prstGeom prst="wedgeRoundRectCallout">
            <a:avLst>
              <a:gd name="adj1" fmla="val 193782"/>
              <a:gd name="adj2" fmla="val -826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Only a single contributor  </a:t>
            </a:r>
          </a:p>
        </p:txBody>
      </p:sp>
    </p:spTree>
    <p:extLst>
      <p:ext uri="{BB962C8B-B14F-4D97-AF65-F5344CB8AC3E}">
        <p14:creationId xmlns:p14="http://schemas.microsoft.com/office/powerpoint/2010/main" val="392173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773BBF7-E5AA-7F32-00FA-520B8577B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2183" y="115848"/>
            <a:ext cx="5710703" cy="6626303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5C5C6F0A-41F1-C01B-A2A4-B30F0CD48647}"/>
              </a:ext>
            </a:extLst>
          </p:cNvPr>
          <p:cNvSpPr txBox="1"/>
          <p:nvPr/>
        </p:nvSpPr>
        <p:spPr>
          <a:xfrm>
            <a:off x="5663098" y="3545634"/>
            <a:ext cx="61488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2B1F0C6B-BD66-9706-387B-24A0C55D3155}"/>
              </a:ext>
            </a:extLst>
          </p:cNvPr>
          <p:cNvSpPr txBox="1"/>
          <p:nvPr/>
        </p:nvSpPr>
        <p:spPr>
          <a:xfrm>
            <a:off x="507800" y="785790"/>
            <a:ext cx="49097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formula = ~sector4*geo + sector2*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"company",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n = 1:2, k = c(80, 99),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"none")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EF10E998-8BC5-176F-51C7-936DED2F2164}"/>
              </a:ext>
            </a:extLst>
          </p:cNvPr>
          <p:cNvSpPr txBox="1"/>
          <p:nvPr/>
        </p:nvSpPr>
        <p:spPr>
          <a:xfrm>
            <a:off x="507800" y="3816822"/>
            <a:ext cx="49097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formula = ~sector4*geo + sector2*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"company",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n = 1:2, k = c(80, 99))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7EC34436-CB2A-0A62-D40E-F1A8F1DBAA1D}"/>
              </a:ext>
            </a:extLst>
          </p:cNvPr>
          <p:cNvSpPr txBox="1"/>
          <p:nvPr/>
        </p:nvSpPr>
        <p:spPr>
          <a:xfrm>
            <a:off x="507800" y="785790"/>
            <a:ext cx="490978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formula = ~sector4*geo + sector2*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"company",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n = 1:2, k = c(80, 99),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"none")</a:t>
            </a:r>
            <a:endParaRPr lang="en-US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FDAB8322-AE6A-2DE3-55CE-1885ADF8613D}"/>
              </a:ext>
            </a:extLst>
          </p:cNvPr>
          <p:cNvSpPr txBox="1">
            <a:spLocks/>
          </p:cNvSpPr>
          <p:nvPr/>
        </p:nvSpPr>
        <p:spPr>
          <a:xfrm>
            <a:off x="2819559" y="343049"/>
            <a:ext cx="2146978" cy="1425091"/>
          </a:xfrm>
          <a:prstGeom prst="wedgeRoundRectCallout">
            <a:avLst>
              <a:gd name="adj1" fmla="val 160088"/>
              <a:gd name="adj2" fmla="val -156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Only a single contributor  </a:t>
            </a:r>
          </a:p>
        </p:txBody>
      </p:sp>
      <p:sp>
        <p:nvSpPr>
          <p:cNvPr id="11" name="Bildeforklaring formet som et avrundet rektangel 5">
            <a:extLst>
              <a:ext uri="{FF2B5EF4-FFF2-40B4-BE49-F238E27FC236}">
                <a16:creationId xmlns:a16="http://schemas.microsoft.com/office/drawing/2014/main" id="{C7FD4B72-8515-5FFB-44EA-9C5DE68050A4}"/>
              </a:ext>
            </a:extLst>
          </p:cNvPr>
          <p:cNvSpPr txBox="1">
            <a:spLocks/>
          </p:cNvSpPr>
          <p:nvPr/>
        </p:nvSpPr>
        <p:spPr>
          <a:xfrm>
            <a:off x="5636667" y="4077979"/>
            <a:ext cx="2146978" cy="1425091"/>
          </a:xfrm>
          <a:prstGeom prst="wedgeRoundRectCallout">
            <a:avLst>
              <a:gd name="adj1" fmla="val 105800"/>
              <a:gd name="adj2" fmla="val -1932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Only a single contributor  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7B3604E8-320B-F0CF-18EE-F5AF00E7AC86}"/>
              </a:ext>
            </a:extLst>
          </p:cNvPr>
          <p:cNvSpPr txBox="1">
            <a:spLocks/>
          </p:cNvSpPr>
          <p:nvPr/>
        </p:nvSpPr>
        <p:spPr>
          <a:xfrm>
            <a:off x="1116531" y="2169910"/>
            <a:ext cx="3505657" cy="1458628"/>
          </a:xfrm>
          <a:prstGeom prst="wedgeRoundRectCallout">
            <a:avLst>
              <a:gd name="adj1" fmla="val 127037"/>
              <a:gd name="adj2" fmla="val -111629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This single contributor can subtract its own value and recalculate  </a:t>
            </a:r>
            <a:r>
              <a:rPr lang="en-US" sz="1400" i="1" dirty="0" err="1">
                <a:solidFill>
                  <a:schemeClr val="tx1"/>
                </a:solidFill>
              </a:rPr>
              <a:t>Entertainment:Portugal</a:t>
            </a:r>
            <a:r>
              <a:rPr lang="en-US" sz="1400" i="1" dirty="0">
                <a:solidFill>
                  <a:schemeClr val="tx1"/>
                </a:solidFill>
              </a:rPr>
              <a:t>,  </a:t>
            </a:r>
            <a:r>
              <a:rPr lang="en-US" sz="1400" dirty="0">
                <a:solidFill>
                  <a:schemeClr val="tx1"/>
                </a:solidFill>
              </a:rPr>
              <a:t>which is primary suppressed.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131.5 – 105.3 - 16.8 = 9.4 </a:t>
            </a:r>
          </a:p>
        </p:txBody>
      </p:sp>
      <p:sp>
        <p:nvSpPr>
          <p:cNvPr id="7" name="Bildeforklaring formet som et avrundet rektangel 5">
            <a:extLst>
              <a:ext uri="{FF2B5EF4-FFF2-40B4-BE49-F238E27FC236}">
                <a16:creationId xmlns:a16="http://schemas.microsoft.com/office/drawing/2014/main" id="{8DD61BBE-D7D4-5195-5089-6A112AFE695A}"/>
              </a:ext>
            </a:extLst>
          </p:cNvPr>
          <p:cNvSpPr txBox="1">
            <a:spLocks/>
          </p:cNvSpPr>
          <p:nvPr/>
        </p:nvSpPr>
        <p:spPr>
          <a:xfrm>
            <a:off x="960923" y="5127112"/>
            <a:ext cx="3505657" cy="1458628"/>
          </a:xfrm>
          <a:prstGeom prst="wedgeRoundRectCallout">
            <a:avLst>
              <a:gd name="adj1" fmla="val 141314"/>
              <a:gd name="adj2" fmla="val -74016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With default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1400" dirty="0">
                <a:solidFill>
                  <a:schemeClr val="tx1"/>
                </a:solidFill>
              </a:rPr>
              <a:t>, such recalculation is impossible </a:t>
            </a:r>
          </a:p>
        </p:txBody>
      </p:sp>
    </p:spTree>
    <p:extLst>
      <p:ext uri="{BB962C8B-B14F-4D97-AF65-F5344CB8AC3E}">
        <p14:creationId xmlns:p14="http://schemas.microsoft.com/office/powerpoint/2010/main" val="1682610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/>
      <p:bldP spid="9" grpId="0" animBg="1"/>
      <p:bldP spid="10" grpId="0" animBg="1"/>
      <p:bldP spid="11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7A0F98C1-8461-1AA4-E21E-58FED1309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8088" y="200117"/>
            <a:ext cx="5460274" cy="6691033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8547EE43-2939-53F0-0FF4-C5E9FE9E4143}"/>
              </a:ext>
            </a:extLst>
          </p:cNvPr>
          <p:cNvSpPr txBox="1"/>
          <p:nvPr/>
        </p:nvSpPr>
        <p:spPr>
          <a:xfrm>
            <a:off x="5463073" y="3545633"/>
            <a:ext cx="6148875" cy="33123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B8D8265-A6C5-50B5-D4E2-421A426D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51073"/>
            <a:ext cx="4600576" cy="1311128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previous </a:t>
            </a:r>
            <a:r>
              <a:rPr lang="en-US" dirty="0" err="1"/>
              <a:t>GaussSuppression</a:t>
            </a:r>
            <a:r>
              <a:rPr lang="en-US" dirty="0"/>
              <a:t> version </a:t>
            </a: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7917C5B7-68B8-4C8E-9FBF-60005A34103A}"/>
              </a:ext>
            </a:extLst>
          </p:cNvPr>
          <p:cNvSpPr txBox="1">
            <a:spLocks/>
          </p:cNvSpPr>
          <p:nvPr/>
        </p:nvSpPr>
        <p:spPr>
          <a:xfrm>
            <a:off x="714375" y="4140236"/>
            <a:ext cx="4600576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The current </a:t>
            </a:r>
            <a:r>
              <a:rPr lang="en-US" sz="4000" dirty="0" err="1"/>
              <a:t>GaussSuppression</a:t>
            </a:r>
            <a:r>
              <a:rPr lang="en-US" sz="4000" dirty="0"/>
              <a:t> version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9582EA19-DF02-6F08-B1F1-4C1573D99999}"/>
              </a:ext>
            </a:extLst>
          </p:cNvPr>
          <p:cNvSpPr txBox="1">
            <a:spLocks/>
          </p:cNvSpPr>
          <p:nvPr/>
        </p:nvSpPr>
        <p:spPr>
          <a:xfrm>
            <a:off x="580052" y="2169909"/>
            <a:ext cx="4415459" cy="1670571"/>
          </a:xfrm>
          <a:prstGeom prst="wedgeRoundRectCallout">
            <a:avLst>
              <a:gd name="adj1" fmla="val 65313"/>
              <a:gd name="adj2" fmla="val -45832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Here, </a:t>
            </a:r>
            <a:r>
              <a:rPr lang="en-US" sz="1400" i="1" dirty="0" err="1">
                <a:solidFill>
                  <a:schemeClr val="tx1"/>
                </a:solidFill>
              </a:rPr>
              <a:t>Entertainment:Iceland</a:t>
            </a:r>
            <a:r>
              <a:rPr lang="en-US" sz="1400" dirty="0">
                <a:solidFill>
                  <a:schemeClr val="tx1"/>
                </a:solidFill>
              </a:rPr>
              <a:t>  can recalculate the value </a:t>
            </a:r>
            <a:r>
              <a:rPr lang="en-US" sz="1400" i="1" dirty="0" err="1">
                <a:solidFill>
                  <a:schemeClr val="tx1"/>
                </a:solidFill>
              </a:rPr>
              <a:t>Industry:Spain</a:t>
            </a:r>
            <a:r>
              <a:rPr lang="en-US" sz="1400" i="1" dirty="0">
                <a:solidFill>
                  <a:schemeClr val="tx1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and vice versa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Recalculation goes via a secondary suppressed value.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Therefore, implementing protection within an algorithm is challenging. </a:t>
            </a:r>
          </a:p>
        </p:txBody>
      </p:sp>
      <p:sp>
        <p:nvSpPr>
          <p:cNvPr id="7" name="Bildeforklaring formet som et avrundet rektangel 5">
            <a:extLst>
              <a:ext uri="{FF2B5EF4-FFF2-40B4-BE49-F238E27FC236}">
                <a16:creationId xmlns:a16="http://schemas.microsoft.com/office/drawing/2014/main" id="{E9A0DFCE-8B4F-18C7-7B59-1A6ADC70BD6A}"/>
              </a:ext>
            </a:extLst>
          </p:cNvPr>
          <p:cNvSpPr txBox="1">
            <a:spLocks/>
          </p:cNvSpPr>
          <p:nvPr/>
        </p:nvSpPr>
        <p:spPr>
          <a:xfrm>
            <a:off x="893546" y="5643338"/>
            <a:ext cx="3505657" cy="927178"/>
          </a:xfrm>
          <a:prstGeom prst="wedgeRoundRectCallout">
            <a:avLst>
              <a:gd name="adj1" fmla="val 82056"/>
              <a:gd name="adj2" fmla="val -7411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With new default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1400" dirty="0">
                <a:solidFill>
                  <a:schemeClr val="tx1"/>
                </a:solidFill>
              </a:rPr>
              <a:t>, such recalculation is impossible 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47240E48-D0FC-7733-9244-296D835E735F}"/>
              </a:ext>
            </a:extLst>
          </p:cNvPr>
          <p:cNvSpPr txBox="1"/>
          <p:nvPr/>
        </p:nvSpPr>
        <p:spPr>
          <a:xfrm>
            <a:off x="580052" y="593568"/>
            <a:ext cx="3318180" cy="5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2F803E5D-3441-4B5B-89EF-42C8330809E2}"/>
              </a:ext>
            </a:extLst>
          </p:cNvPr>
          <p:cNvSpPr txBox="1"/>
          <p:nvPr/>
        </p:nvSpPr>
        <p:spPr>
          <a:xfrm>
            <a:off x="714375" y="1654188"/>
            <a:ext cx="1607585" cy="43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87294E98-3B28-9354-B863-AA9BA96C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219075"/>
            <a:ext cx="9651619" cy="1057275"/>
          </a:xfrm>
        </p:spPr>
        <p:txBody>
          <a:bodyPr/>
          <a:lstStyle/>
          <a:p>
            <a:r>
              <a:rPr lang="en-US" dirty="0"/>
              <a:t>The Singleton Problem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CF96EC2-7454-110A-0230-FE25D974B7C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409700"/>
            <a:ext cx="9651619" cy="443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occurs when a single contributor, with knowledge of their own data, can use this information to deduce: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suppressed cells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information from another contributor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classical response to this issue involves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Creating specific suppressed cells before running the secondary algorithm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This addresses many of the concerns</a:t>
            </a:r>
          </a:p>
          <a:p>
            <a:pPr marL="25205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Newer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issue is treated as a part of the Gauss algorithm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solution resolves nearly all problems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effectiveness depends on the algorithm's complexity </a:t>
            </a:r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8FE18AE7-7C3F-EC71-F942-F776EA5A7E7F}"/>
              </a:ext>
            </a:extLst>
          </p:cNvPr>
          <p:cNvSpPr txBox="1">
            <a:spLocks/>
          </p:cNvSpPr>
          <p:nvPr/>
        </p:nvSpPr>
        <p:spPr>
          <a:xfrm>
            <a:off x="6524342" y="659977"/>
            <a:ext cx="4448299" cy="1499446"/>
          </a:xfrm>
          <a:prstGeom prst="wedgeRoundRectCallout">
            <a:avLst>
              <a:gd name="adj1" fmla="val -75516"/>
              <a:gd name="adj2" fmla="val 1262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This strategy is utilized in Tau-Argus and in the previous version of </a:t>
            </a:r>
            <a:r>
              <a:rPr lang="en-US" sz="1800" dirty="0" err="1">
                <a:solidFill>
                  <a:srgbClr val="0000FF"/>
                </a:solidFill>
              </a:rPr>
              <a:t>GaussSuppression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D95CD3DD-E663-24A9-6831-AC96487B3AFC}"/>
              </a:ext>
            </a:extLst>
          </p:cNvPr>
          <p:cNvSpPr txBox="1">
            <a:spLocks/>
          </p:cNvSpPr>
          <p:nvPr/>
        </p:nvSpPr>
        <p:spPr>
          <a:xfrm>
            <a:off x="7572375" y="2600324"/>
            <a:ext cx="4267041" cy="1399905"/>
          </a:xfrm>
          <a:prstGeom prst="wedgeRoundRectCallout">
            <a:avLst>
              <a:gd name="adj1" fmla="val -75516"/>
              <a:gd name="adj2" fmla="val 1262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This is the approach in the current version of </a:t>
            </a:r>
            <a:r>
              <a:rPr lang="en-US" sz="1800" dirty="0" err="1">
                <a:solidFill>
                  <a:srgbClr val="0000FF"/>
                </a:solidFill>
              </a:rPr>
              <a:t>GaussSuppression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9930DD-12C7-8433-35FD-31297E8C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106302"/>
          </a:xfrm>
        </p:spPr>
        <p:txBody>
          <a:bodyPr/>
          <a:lstStyle/>
          <a:p>
            <a:r>
              <a:rPr lang="en-US" dirty="0"/>
              <a:t>Practical Considerations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6DFDFA7-02E8-70CD-41DE-7B6965738D2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62986" y="1862175"/>
            <a:ext cx="10539653" cy="42052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Trust in the automation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It's possible to experiment with setting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"none"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evaluate its impact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Various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alternatives are available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worth trying out ….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See NEWS ..  </a:t>
            </a:r>
          </a:p>
        </p:txBody>
      </p:sp>
    </p:spTree>
    <p:extLst>
      <p:ext uri="{BB962C8B-B14F-4D97-AF65-F5344CB8AC3E}">
        <p14:creationId xmlns:p14="http://schemas.microsoft.com/office/powerpoint/2010/main" val="339541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1FCB0413-2B02-2C79-320F-92626E62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236306"/>
            <a:ext cx="9651619" cy="1212350"/>
          </a:xfrm>
        </p:spPr>
        <p:txBody>
          <a:bodyPr/>
          <a:lstStyle/>
          <a:p>
            <a:r>
              <a:rPr lang="en-US" dirty="0"/>
              <a:t>See more details in NEWS on CRAN 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6BEDAAEB-FCB1-F0D1-8E97-8BABDB6040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7128" y="1448656"/>
            <a:ext cx="10656079" cy="768008"/>
          </a:xfrm>
        </p:spPr>
        <p:txBody>
          <a:bodyPr/>
          <a:lstStyle/>
          <a:p>
            <a:r>
              <a:rPr lang="en-US" sz="2200" dirty="0">
                <a:hlinkClick r:id="rId2"/>
              </a:rPr>
              <a:t>https://cran.r-project.org/web/packages/GaussSuppression/news/news.html</a:t>
            </a:r>
            <a:r>
              <a:rPr lang="en-US" sz="2200" dirty="0"/>
              <a:t> 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9BB44B15-A993-2661-E415-B437E0E4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09" y="2414851"/>
            <a:ext cx="10750035" cy="420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6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C1B3D67-704E-06FE-551E-34E19373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so-called singleton problem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69D55DCE-B2D7-2978-66EE-68CCC38B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2412584"/>
            <a:ext cx="4448175" cy="42672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E889B0D-CF5C-C992-51C6-A77E4360E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317" y="5409496"/>
            <a:ext cx="295275" cy="338138"/>
          </a:xfrm>
          <a:prstGeom prst="rect">
            <a:avLst/>
          </a:prstGeom>
        </p:spPr>
      </p:pic>
      <p:sp>
        <p:nvSpPr>
          <p:cNvPr id="10" name="Tittel 9">
            <a:extLst>
              <a:ext uri="{FF2B5EF4-FFF2-40B4-BE49-F238E27FC236}">
                <a16:creationId xmlns:a16="http://schemas.microsoft.com/office/drawing/2014/main" id="{D8DF11FF-B556-E05F-B5A7-091AE2F4C3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7387" y="351746"/>
            <a:ext cx="8115315" cy="1826843"/>
          </a:xfrm>
        </p:spPr>
        <p:txBody>
          <a:bodyPr/>
          <a:lstStyle/>
          <a:p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Secondary suppression is needed</a:t>
            </a:r>
            <a:b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Do you see why?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DBD86C6E-2833-2EEF-6444-23949CE6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057" y="351735"/>
            <a:ext cx="1395413" cy="461963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C8225F4B-8996-8AEC-DFAC-84FFD5DD4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863" y="351735"/>
            <a:ext cx="1809750" cy="4572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4D1D2495-EA12-F31A-F7BE-986E91495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525" y="3340639"/>
            <a:ext cx="604838" cy="347663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443DFAA4-518C-96CB-CDEE-6E865ED79734}"/>
              </a:ext>
            </a:extLst>
          </p:cNvPr>
          <p:cNvSpPr txBox="1"/>
          <p:nvPr/>
        </p:nvSpPr>
        <p:spPr>
          <a:xfrm>
            <a:off x="5040000" y="3382836"/>
            <a:ext cx="6780728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ucida Console" panose="020B0609040504020204" pitchFamily="49" charset="0"/>
              </a:rPr>
              <a:t>59-11-5-13-9-12-6  = </a:t>
            </a:r>
            <a:r>
              <a:rPr lang="en-US" sz="3200" b="1" dirty="0">
                <a:latin typeface="Lucida Console" panose="020B0609040504020204" pitchFamily="49" charset="0"/>
              </a:rPr>
              <a:t>3</a:t>
            </a:r>
          </a:p>
          <a:p>
            <a:pPr algn="r"/>
            <a:r>
              <a:rPr lang="en-US" sz="2400" dirty="0">
                <a:latin typeface="Lucida Console" panose="020B0609040504020204" pitchFamily="49" charset="0"/>
              </a:rPr>
              <a:t>(49+56) - </a:t>
            </a:r>
            <a:r>
              <a:rPr lang="en-US" sz="3200" b="1" dirty="0">
                <a:latin typeface="Lucida Console" panose="020B0609040504020204" pitchFamily="49" charset="0"/>
              </a:rPr>
              <a:t>3</a:t>
            </a:r>
            <a:r>
              <a:rPr lang="en-US" sz="2400" dirty="0">
                <a:latin typeface="Lucida Console" panose="020B0609040504020204" pitchFamily="49" charset="0"/>
              </a:rPr>
              <a:t> - (29+38) - (15+18) = </a:t>
            </a:r>
            <a:r>
              <a:rPr lang="en-US" sz="3200" b="1" dirty="0">
                <a:latin typeface="Lucida Console" panose="020B0609040504020204" pitchFamily="49" charset="0"/>
              </a:rPr>
              <a:t>2</a:t>
            </a:r>
          </a:p>
          <a:p>
            <a:pPr algn="r"/>
            <a:r>
              <a:rPr lang="en-US" sz="2400" dirty="0">
                <a:latin typeface="Lucida Console" panose="020B0609040504020204" pitchFamily="49" charset="0"/>
              </a:rPr>
              <a:t>49 - </a:t>
            </a:r>
            <a:r>
              <a:rPr lang="en-US" sz="3200" b="1" dirty="0">
                <a:latin typeface="Lucida Console" panose="020B0609040504020204" pitchFamily="49" charset="0"/>
              </a:rPr>
              <a:t>2</a:t>
            </a:r>
            <a:r>
              <a:rPr lang="en-US" sz="2400" dirty="0">
                <a:latin typeface="Lucida Console" panose="020B0609040504020204" pitchFamily="49" charset="0"/>
              </a:rPr>
              <a:t> -11-8-14-9-4 = </a:t>
            </a:r>
            <a:r>
              <a:rPr lang="en-US" sz="3200" b="1" dirty="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B7F17448-285F-EFD2-4BCC-138D9011A421}"/>
              </a:ext>
            </a:extLst>
          </p:cNvPr>
          <p:cNvSpPr txBox="1"/>
          <p:nvPr/>
        </p:nvSpPr>
        <p:spPr>
          <a:xfrm>
            <a:off x="5149109" y="2025496"/>
            <a:ext cx="678072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E33109E-3B29-35A9-7F96-6E546A2F4103}"/>
              </a:ext>
            </a:extLst>
          </p:cNvPr>
          <p:cNvCxnSpPr>
            <a:cxnSpLocks/>
          </p:cNvCxnSpPr>
          <p:nvPr/>
        </p:nvCxnSpPr>
        <p:spPr>
          <a:xfrm flipH="1" flipV="1">
            <a:off x="4346762" y="3537249"/>
            <a:ext cx="3194582" cy="103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0CB42BAA-E0B9-5ABD-F5D8-41E50BDFCC5B}"/>
              </a:ext>
            </a:extLst>
          </p:cNvPr>
          <p:cNvCxnSpPr>
            <a:cxnSpLocks/>
          </p:cNvCxnSpPr>
          <p:nvPr/>
        </p:nvCxnSpPr>
        <p:spPr>
          <a:xfrm flipH="1">
            <a:off x="4346762" y="3717582"/>
            <a:ext cx="3194582" cy="227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7176A583-1F1D-94FD-4EBE-D3591372231C}"/>
              </a:ext>
            </a:extLst>
          </p:cNvPr>
          <p:cNvCxnSpPr>
            <a:cxnSpLocks/>
          </p:cNvCxnSpPr>
          <p:nvPr/>
        </p:nvCxnSpPr>
        <p:spPr>
          <a:xfrm flipH="1" flipV="1">
            <a:off x="2084475" y="3539163"/>
            <a:ext cx="3071405" cy="611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40F2D6C7-355B-7D0F-39FB-CD8353C11E0A}"/>
              </a:ext>
            </a:extLst>
          </p:cNvPr>
          <p:cNvCxnSpPr>
            <a:cxnSpLocks/>
          </p:cNvCxnSpPr>
          <p:nvPr/>
        </p:nvCxnSpPr>
        <p:spPr>
          <a:xfrm flipH="1">
            <a:off x="2084475" y="4285484"/>
            <a:ext cx="3071405" cy="1750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94BDFEC5-271A-25CD-939B-B77CB56CC412}"/>
              </a:ext>
            </a:extLst>
          </p:cNvPr>
          <p:cNvCxnSpPr>
            <a:cxnSpLocks/>
          </p:cNvCxnSpPr>
          <p:nvPr/>
        </p:nvCxnSpPr>
        <p:spPr>
          <a:xfrm flipH="1" flipV="1">
            <a:off x="2084475" y="4367684"/>
            <a:ext cx="5246311" cy="2970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e 4">
            <a:extLst>
              <a:ext uri="{FF2B5EF4-FFF2-40B4-BE49-F238E27FC236}">
                <a16:creationId xmlns:a16="http://schemas.microsoft.com/office/drawing/2014/main" id="{AF035AF6-33D5-9B82-67D6-D5B68DD83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4400" y="2410825"/>
            <a:ext cx="4433888" cy="4271963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8A5FAE9B-0D25-EB26-297E-BF36A7A40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7122" y="3365071"/>
            <a:ext cx="571500" cy="352425"/>
          </a:xfrm>
          <a:prstGeom prst="rect">
            <a:avLst/>
          </a:prstGeom>
        </p:spPr>
      </p:pic>
      <p:sp>
        <p:nvSpPr>
          <p:cNvPr id="16" name="Bildeforklaring formet som et avrundet rektangel 5">
            <a:extLst>
              <a:ext uri="{FF2B5EF4-FFF2-40B4-BE49-F238E27FC236}">
                <a16:creationId xmlns:a16="http://schemas.microsoft.com/office/drawing/2014/main" id="{5453A229-C8EA-CD54-E9FC-0ABF80C58506}"/>
              </a:ext>
            </a:extLst>
          </p:cNvPr>
          <p:cNvSpPr txBox="1">
            <a:spLocks/>
          </p:cNvSpPr>
          <p:nvPr/>
        </p:nvSpPr>
        <p:spPr>
          <a:xfrm>
            <a:off x="5059404" y="1111296"/>
            <a:ext cx="4415459" cy="457200"/>
          </a:xfrm>
          <a:prstGeom prst="wedgeRoundRectCallout">
            <a:avLst>
              <a:gd name="adj1" fmla="val 22151"/>
              <a:gd name="adj2" fmla="val -19328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This is repetition from exercises on day 1.</a:t>
            </a:r>
          </a:p>
        </p:txBody>
      </p:sp>
      <p:sp>
        <p:nvSpPr>
          <p:cNvPr id="17" name="Bildeforklaring formet som et avrundet rektangel 5">
            <a:extLst>
              <a:ext uri="{FF2B5EF4-FFF2-40B4-BE49-F238E27FC236}">
                <a16:creationId xmlns:a16="http://schemas.microsoft.com/office/drawing/2014/main" id="{D3D0C12A-2F6A-31A5-69CA-B9D4D3C02631}"/>
              </a:ext>
            </a:extLst>
          </p:cNvPr>
          <p:cNvSpPr txBox="1">
            <a:spLocks/>
          </p:cNvSpPr>
          <p:nvPr/>
        </p:nvSpPr>
        <p:spPr>
          <a:xfrm>
            <a:off x="5399773" y="1735986"/>
            <a:ext cx="6208294" cy="457200"/>
          </a:xfrm>
          <a:prstGeom prst="wedgeRoundRectCallout">
            <a:avLst>
              <a:gd name="adj1" fmla="val -20573"/>
              <a:gd name="adj2" fmla="val 309093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Easy to seed that suppressed values in region B must be 0. The sum of non-suppressed values equals the row total. </a:t>
            </a:r>
          </a:p>
        </p:txBody>
      </p:sp>
    </p:spTree>
    <p:extLst>
      <p:ext uri="{BB962C8B-B14F-4D97-AF65-F5344CB8AC3E}">
        <p14:creationId xmlns:p14="http://schemas.microsoft.com/office/powerpoint/2010/main" val="45755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4BCDDC25-13AC-0DEE-8E73-D6297613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5" y="3488817"/>
            <a:ext cx="2846832" cy="2731008"/>
          </a:xfrm>
          <a:prstGeom prst="rect">
            <a:avLst/>
          </a:prstGeom>
        </p:spPr>
      </p:pic>
      <p:sp>
        <p:nvSpPr>
          <p:cNvPr id="4" name="Tittel 3">
            <a:extLst>
              <a:ext uri="{FF2B5EF4-FFF2-40B4-BE49-F238E27FC236}">
                <a16:creationId xmlns:a16="http://schemas.microsoft.com/office/drawing/2014/main" id="{64A1C12D-DC34-C3BF-DBE8-FB07FD8E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0" y="341943"/>
            <a:ext cx="6641452" cy="962982"/>
          </a:xfrm>
        </p:spPr>
        <p:txBody>
          <a:bodyPr>
            <a:normAutofit fontScale="90000"/>
          </a:bodyPr>
          <a:lstStyle/>
          <a:p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Does Gauss see that secondary suppression is needed?</a:t>
            </a:r>
            <a:endParaRPr lang="en-GB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CFC31980-ABC6-D975-557E-432DFFA86A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38800" y="1304925"/>
            <a:ext cx="5660803" cy="4914900"/>
          </a:xfrm>
        </p:spPr>
        <p:txBody>
          <a:bodyPr/>
          <a:lstStyle/>
          <a:p>
            <a:pPr marL="252050" lvl="1" indent="0">
              <a:lnSpc>
                <a:spcPct val="100000"/>
              </a:lnSpc>
              <a:buNone/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en-US" dirty="0"/>
              <a:t>This problem is not easy for the Gauss algorithm</a:t>
            </a:r>
            <a:endParaRPr lang="nb-NO" dirty="0"/>
          </a:p>
          <a:p>
            <a:pPr lvl="1">
              <a:lnSpc>
                <a:spcPct val="100000"/>
              </a:lnSpc>
            </a:pPr>
            <a:r>
              <a:rPr lang="en-US" dirty="0"/>
              <a:t>Because a matrix within the algorithm does not have information about frequency values</a:t>
            </a:r>
            <a:r>
              <a:rPr lang="nb-NO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algorithm needs auxiliary information</a:t>
            </a:r>
            <a:endParaRPr lang="nb-NO" dirty="0"/>
          </a:p>
          <a:p>
            <a:pPr lvl="2">
              <a:lnSpc>
                <a:spcPct val="100000"/>
              </a:lnSpc>
            </a:pPr>
            <a:r>
              <a:rPr lang="en-US" dirty="0"/>
              <a:t>The term singleton is used for this</a:t>
            </a:r>
            <a:r>
              <a:rPr lang="nb-NO" dirty="0"/>
              <a:t>  </a:t>
            </a:r>
          </a:p>
          <a:p>
            <a:pPr marL="252050" lvl="1" indent="0">
              <a:lnSpc>
                <a:spcPct val="100000"/>
              </a:lnSpc>
              <a:buNone/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en-US" dirty="0"/>
              <a:t>This problem is easy for the Gauss algorithm</a:t>
            </a:r>
            <a:endParaRPr lang="nb-NO" dirty="0"/>
          </a:p>
          <a:p>
            <a:pPr lvl="1">
              <a:lnSpc>
                <a:spcPct val="100000"/>
              </a:lnSpc>
            </a:pPr>
            <a:r>
              <a:rPr lang="en-US" dirty="0"/>
              <a:t>That secondary suppression is needed here is just as easily seen as any other need for secondary suppression</a:t>
            </a:r>
            <a:endParaRPr lang="nb-NO" dirty="0"/>
          </a:p>
          <a:p>
            <a:pPr lvl="1">
              <a:lnSpc>
                <a:spcPct val="100000"/>
              </a:lnSpc>
            </a:pPr>
            <a:endParaRPr lang="nb-NO" dirty="0"/>
          </a:p>
          <a:p>
            <a:endParaRPr lang="nb-NO" dirty="0"/>
          </a:p>
          <a:p>
            <a:pPr lvl="1"/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6EABFCFD-D15A-23A5-1BEE-8AD06CB59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09" y="505731"/>
            <a:ext cx="2837688" cy="2734056"/>
          </a:xfrm>
          <a:prstGeom prst="rect">
            <a:avLst/>
          </a:prstGeom>
        </p:spPr>
      </p:pic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F032908D-678A-8C33-E30F-00F087511B0D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4267200"/>
            <a:ext cx="885825" cy="857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8E03CE11-DC96-B904-C871-946C92113993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1750767"/>
            <a:ext cx="1012281" cy="110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3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968DA1-E160-022F-21C4-5BFFFE59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09" y="404407"/>
            <a:ext cx="9651619" cy="954106"/>
          </a:xfrm>
        </p:spPr>
        <p:txBody>
          <a:bodyPr>
            <a:normAutofit/>
          </a:bodyPr>
          <a:lstStyle/>
          <a:p>
            <a:r>
              <a:rPr lang="en-US" dirty="0"/>
              <a:t>The so-called singleton problem with 0’s 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9DFE27E9-788A-FE6C-74FB-58E31FED63A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753100" y="1682115"/>
            <a:ext cx="4947285" cy="1746885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D3CB79B-E576-BFAB-39B0-13466C1F0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3873868"/>
            <a:ext cx="4893945" cy="1753553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B529774B-234B-5746-28CE-1B809D505B39}"/>
              </a:ext>
            </a:extLst>
          </p:cNvPr>
          <p:cNvSpPr txBox="1"/>
          <p:nvPr/>
        </p:nvSpPr>
        <p:spPr>
          <a:xfrm>
            <a:off x="301593" y="1786515"/>
            <a:ext cx="43561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(data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dataset_b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dimVar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c("age", "geo",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"), 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",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2,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b="1" dirty="0" err="1">
                <a:latin typeface="Lucida Console" panose="020B0609040504020204" pitchFamily="49" charset="0"/>
              </a:rPr>
              <a:t>singletonMethod</a:t>
            </a:r>
            <a:r>
              <a:rPr lang="en-US" sz="1400" b="1" dirty="0">
                <a:latin typeface="Lucida Console" panose="020B0609040504020204" pitchFamily="49" charset="0"/>
              </a:rPr>
              <a:t> = "none"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E25B045F-85F5-8E0C-9EEF-688EE5CCDFC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57725" y="2371290"/>
            <a:ext cx="88754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9FF5E12E-CEAE-89E0-1967-05C8D0B42B3B}"/>
              </a:ext>
            </a:extLst>
          </p:cNvPr>
          <p:cNvSpPr txBox="1"/>
          <p:nvPr/>
        </p:nvSpPr>
        <p:spPr>
          <a:xfrm>
            <a:off x="301593" y="3532603"/>
            <a:ext cx="43561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(data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dataset_b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dimVar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c("age", "geo",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"), 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",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2)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408EBBD8-B67D-17F2-59FF-8A3991F9680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657725" y="4009657"/>
            <a:ext cx="887548" cy="4103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ildeforklaring formet som et avrundet rektangel 5">
            <a:extLst>
              <a:ext uri="{FF2B5EF4-FFF2-40B4-BE49-F238E27FC236}">
                <a16:creationId xmlns:a16="http://schemas.microsoft.com/office/drawing/2014/main" id="{E7061B36-C326-65AD-91C0-2E288672056C}"/>
              </a:ext>
            </a:extLst>
          </p:cNvPr>
          <p:cNvSpPr txBox="1">
            <a:spLocks/>
          </p:cNvSpPr>
          <p:nvPr/>
        </p:nvSpPr>
        <p:spPr>
          <a:xfrm>
            <a:off x="616045" y="5063247"/>
            <a:ext cx="3727228" cy="1491190"/>
          </a:xfrm>
          <a:prstGeom prst="wedgeRoundRectCallout">
            <a:avLst>
              <a:gd name="adj1" fmla="val -8405"/>
              <a:gd name="adj2" fmla="val -6872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The default, which is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singletonMethod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 "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anySum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</a:rPr>
              <a:t>, works well and solves the problem.</a:t>
            </a:r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545FBF9E-BD94-30DE-1E53-846AA2E0E4C7}"/>
              </a:ext>
            </a:extLst>
          </p:cNvPr>
          <p:cNvSpPr txBox="1">
            <a:spLocks/>
          </p:cNvSpPr>
          <p:nvPr/>
        </p:nvSpPr>
        <p:spPr>
          <a:xfrm>
            <a:off x="1010653" y="3065476"/>
            <a:ext cx="4534620" cy="457200"/>
          </a:xfrm>
          <a:prstGeom prst="wedgeRoundRectCallout">
            <a:avLst>
              <a:gd name="adj1" fmla="val 53294"/>
              <a:gd name="adj2" fmla="val -114065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Easy to seed that the primary suppressed values must be 0. </a:t>
            </a:r>
          </a:p>
        </p:txBody>
      </p:sp>
    </p:spTree>
    <p:extLst>
      <p:ext uri="{BB962C8B-B14F-4D97-AF65-F5344CB8AC3E}">
        <p14:creationId xmlns:p14="http://schemas.microsoft.com/office/powerpoint/2010/main" val="128476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6C224F-D0A4-B2C4-0353-C00038A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62" y="363196"/>
            <a:ext cx="2506360" cy="1311128"/>
          </a:xfrm>
        </p:spPr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B2CA1E-B74C-3C16-38F9-76C82627E0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01862" y="2150771"/>
            <a:ext cx="8368529" cy="43440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Automatic Aggregation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kern="1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agnitude tables 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Singleton Problem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kern="1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agnitude tables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So-Called Singleton Problem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for frequency tables  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weightVar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About the parameter named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weightVar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Applies to both volume and frequency tables</a:t>
            </a:r>
          </a:p>
          <a:p>
            <a:pPr marL="252050" lvl="1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CDC33A27-C9FA-0B20-620C-ED2CD0E7249D}"/>
              </a:ext>
            </a:extLst>
          </p:cNvPr>
          <p:cNvSpPr txBox="1">
            <a:spLocks/>
          </p:cNvSpPr>
          <p:nvPr/>
        </p:nvSpPr>
        <p:spPr>
          <a:xfrm>
            <a:off x="6730456" y="2273061"/>
            <a:ext cx="3746688" cy="838468"/>
          </a:xfrm>
          <a:prstGeom prst="wedgeRoundRectCallout">
            <a:avLst>
              <a:gd name="adj1" fmla="val -100025"/>
              <a:gd name="adj2" fmla="val 16143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Tomorrow related topics for frequency tables will be discussed </a:t>
            </a:r>
          </a:p>
        </p:txBody>
      </p:sp>
    </p:spTree>
    <p:extLst>
      <p:ext uri="{BB962C8B-B14F-4D97-AF65-F5344CB8AC3E}">
        <p14:creationId xmlns:p14="http://schemas.microsoft.com/office/powerpoint/2010/main" val="38174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968DA1-E160-022F-21C4-5BFFFE59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09" y="404407"/>
            <a:ext cx="9651619" cy="954106"/>
          </a:xfrm>
        </p:spPr>
        <p:txBody>
          <a:bodyPr>
            <a:normAutofit/>
          </a:bodyPr>
          <a:lstStyle/>
          <a:p>
            <a:r>
              <a:rPr lang="en-US" dirty="0"/>
              <a:t>The so-called singleton problem with 1’s 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529774B-234B-5746-28CE-1B809D505B39}"/>
              </a:ext>
            </a:extLst>
          </p:cNvPr>
          <p:cNvSpPr txBox="1"/>
          <p:nvPr/>
        </p:nvSpPr>
        <p:spPr>
          <a:xfrm>
            <a:off x="331811" y="1358513"/>
            <a:ext cx="83171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(data = dataset,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formula = ~age*geo*year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*year, 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",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1,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protectZeros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FALSE,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b="1" dirty="0" err="1">
                <a:latin typeface="Lucida Console" panose="020B0609040504020204" pitchFamily="49" charset="0"/>
              </a:rPr>
              <a:t>singletonMethod</a:t>
            </a:r>
            <a:r>
              <a:rPr lang="en-US" sz="1400" b="1" dirty="0">
                <a:latin typeface="Lucida Console" panose="020B0609040504020204" pitchFamily="49" charset="0"/>
              </a:rPr>
              <a:t> = "none"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E25B045F-85F5-8E0C-9EEF-688EE5CCDFCA}"/>
              </a:ext>
            </a:extLst>
          </p:cNvPr>
          <p:cNvCxnSpPr>
            <a:cxnSpLocks/>
          </p:cNvCxnSpPr>
          <p:nvPr/>
        </p:nvCxnSpPr>
        <p:spPr>
          <a:xfrm>
            <a:off x="5005185" y="2227634"/>
            <a:ext cx="8216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lassholder for innhold 24">
            <a:extLst>
              <a:ext uri="{FF2B5EF4-FFF2-40B4-BE49-F238E27FC236}">
                <a16:creationId xmlns:a16="http://schemas.microsoft.com/office/drawing/2014/main" id="{C83AFEE6-1B37-8EE8-1110-000F971597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810" y="2996119"/>
            <a:ext cx="5764189" cy="1819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occurs when zeros are never suppressed</a:t>
            </a:r>
          </a:p>
          <a:p>
            <a:pPr lvl="1">
              <a:lnSpc>
                <a:spcPct val="100000"/>
              </a:lnSpc>
            </a:pP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protectZeros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secondaryZeros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 </a:t>
            </a:r>
            <a:r>
              <a:rPr lang="en-US" dirty="0"/>
              <a:t>(default) </a:t>
            </a:r>
          </a:p>
        </p:txBody>
      </p:sp>
      <p:pic>
        <p:nvPicPr>
          <p:cNvPr id="26" name="Bilde 25">
            <a:extLst>
              <a:ext uri="{FF2B5EF4-FFF2-40B4-BE49-F238E27FC236}">
                <a16:creationId xmlns:a16="http://schemas.microsoft.com/office/drawing/2014/main" id="{803366FD-36F1-7E11-5FCA-BE70B5A3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921" y="1358513"/>
            <a:ext cx="4674870" cy="4480560"/>
          </a:xfrm>
          <a:prstGeom prst="rect">
            <a:avLst/>
          </a:prstGeom>
        </p:spPr>
      </p:pic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E9C5DD98-2DBD-9190-1281-25E164E42704}"/>
              </a:ext>
            </a:extLst>
          </p:cNvPr>
          <p:cNvSpPr txBox="1">
            <a:spLocks/>
          </p:cNvSpPr>
          <p:nvPr/>
        </p:nvSpPr>
        <p:spPr>
          <a:xfrm>
            <a:off x="331810" y="2710602"/>
            <a:ext cx="4799576" cy="318424"/>
          </a:xfrm>
          <a:prstGeom prst="wedgeRoundRectCallout">
            <a:avLst>
              <a:gd name="adj1" fmla="val 74151"/>
              <a:gd name="adj2" fmla="val -54346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/>
                </a:solidFill>
              </a:rPr>
              <a:t>One can see that the primary suppressed values in the </a:t>
            </a:r>
            <a:r>
              <a:rPr lang="en-US" sz="1000" i="1" dirty="0">
                <a:solidFill>
                  <a:schemeClr val="tx1"/>
                </a:solidFill>
              </a:rPr>
              <a:t>young:2016</a:t>
            </a:r>
            <a:r>
              <a:rPr lang="en-US" sz="1000" dirty="0">
                <a:solidFill>
                  <a:schemeClr val="tx1"/>
                </a:solidFill>
              </a:rPr>
              <a:t> row must be 1, since none of the values can be 0.</a:t>
            </a:r>
          </a:p>
        </p:txBody>
      </p:sp>
    </p:spTree>
    <p:extLst>
      <p:ext uri="{BB962C8B-B14F-4D97-AF65-F5344CB8AC3E}">
        <p14:creationId xmlns:p14="http://schemas.microsoft.com/office/powerpoint/2010/main" val="33348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 build="p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7E370DD-776B-D529-10D2-0C93C50A9B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6400" y="1368000"/>
            <a:ext cx="4629150" cy="443484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5968DA1-E160-022F-21C4-5BFFFE59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09" y="404407"/>
            <a:ext cx="9651619" cy="954106"/>
          </a:xfrm>
        </p:spPr>
        <p:txBody>
          <a:bodyPr>
            <a:normAutofit/>
          </a:bodyPr>
          <a:lstStyle/>
          <a:p>
            <a:r>
              <a:rPr lang="en-US" dirty="0"/>
              <a:t>The so-called singleton problem with 1’s 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529774B-234B-5746-28CE-1B809D505B39}"/>
              </a:ext>
            </a:extLst>
          </p:cNvPr>
          <p:cNvSpPr txBox="1"/>
          <p:nvPr/>
        </p:nvSpPr>
        <p:spPr>
          <a:xfrm>
            <a:off x="331811" y="1358513"/>
            <a:ext cx="83171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(data = dataset,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formula = ~age*geo*year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*year, 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",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1,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protectZeros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FALSE)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E25B045F-85F5-8E0C-9EEF-688EE5CCDFCA}"/>
              </a:ext>
            </a:extLst>
          </p:cNvPr>
          <p:cNvCxnSpPr>
            <a:cxnSpLocks/>
          </p:cNvCxnSpPr>
          <p:nvPr/>
        </p:nvCxnSpPr>
        <p:spPr>
          <a:xfrm>
            <a:off x="5005185" y="2227634"/>
            <a:ext cx="8216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ildeforklaring formet som et avrundet rektangel 5">
            <a:extLst>
              <a:ext uri="{FF2B5EF4-FFF2-40B4-BE49-F238E27FC236}">
                <a16:creationId xmlns:a16="http://schemas.microsoft.com/office/drawing/2014/main" id="{E7061B36-C326-65AD-91C0-2E288672056C}"/>
              </a:ext>
            </a:extLst>
          </p:cNvPr>
          <p:cNvSpPr txBox="1">
            <a:spLocks/>
          </p:cNvSpPr>
          <p:nvPr/>
        </p:nvSpPr>
        <p:spPr>
          <a:xfrm>
            <a:off x="616045" y="5063247"/>
            <a:ext cx="3727228" cy="1491190"/>
          </a:xfrm>
          <a:prstGeom prst="wedgeRoundRectCallout">
            <a:avLst>
              <a:gd name="adj1" fmla="val -11015"/>
              <a:gd name="adj2" fmla="val -4459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The default, which is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singletonMethod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 "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anySum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</a:rPr>
              <a:t>, works well and solves the problem.</a:t>
            </a:r>
          </a:p>
        </p:txBody>
      </p:sp>
      <p:sp>
        <p:nvSpPr>
          <p:cNvPr id="25" name="Plassholder for innhold 24">
            <a:extLst>
              <a:ext uri="{FF2B5EF4-FFF2-40B4-BE49-F238E27FC236}">
                <a16:creationId xmlns:a16="http://schemas.microsoft.com/office/drawing/2014/main" id="{C83AFEE6-1B37-8EE8-1110-000F971597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810" y="2996119"/>
            <a:ext cx="5764189" cy="1819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occurs when zeros are never suppressed </a:t>
            </a:r>
          </a:p>
          <a:p>
            <a:pPr lvl="1">
              <a:lnSpc>
                <a:spcPct val="100000"/>
              </a:lnSpc>
            </a:pP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protectZeros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secondaryZeros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 </a:t>
            </a:r>
            <a:r>
              <a:rPr lang="en-US" dirty="0"/>
              <a:t>(default) </a:t>
            </a:r>
          </a:p>
        </p:txBody>
      </p:sp>
    </p:spTree>
    <p:extLst>
      <p:ext uri="{BB962C8B-B14F-4D97-AF65-F5344CB8AC3E}">
        <p14:creationId xmlns:p14="http://schemas.microsoft.com/office/powerpoint/2010/main" val="118701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C1B3D67-704E-06FE-551E-34E193735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91" y="2016369"/>
            <a:ext cx="9390018" cy="2907323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 of secondary cells with </a:t>
            </a:r>
            <a:r>
              <a:rPr lang="nb-NO" dirty="0"/>
              <a:t> </a:t>
            </a:r>
            <a:br>
              <a:rPr lang="nb-NO" dirty="0"/>
            </a:br>
            <a:r>
              <a:rPr lang="en-GB" dirty="0" err="1">
                <a:latin typeface="Lucida Console" panose="020B0609040504020204" pitchFamily="49" charset="0"/>
              </a:rPr>
              <a:t>weightVar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 err="1">
                <a:latin typeface="Lucida Console" panose="020B0609040504020204" pitchFamily="49" charset="0"/>
              </a:rPr>
              <a:t>frekvens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470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EE285E-219A-DEE5-8787-DD8D04B2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205273"/>
            <a:ext cx="9651619" cy="1017037"/>
          </a:xfrm>
        </p:spPr>
        <p:txBody>
          <a:bodyPr/>
          <a:lstStyle/>
          <a:p>
            <a:r>
              <a:rPr lang="en-US" dirty="0"/>
              <a:t>How are secondary cells chosen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BC871F-9001-E8C8-04A3-EFCB4A93BF9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12" y="1161624"/>
            <a:ext cx="8694662" cy="4534752"/>
          </a:xfrm>
        </p:spPr>
        <p:txBody>
          <a:bodyPr/>
          <a:lstStyle/>
          <a:p>
            <a:r>
              <a:rPr lang="en-US" dirty="0"/>
              <a:t>The Gauss algorithm uses a priority order</a:t>
            </a:r>
          </a:p>
          <a:p>
            <a:pPr lvl="4"/>
            <a:endParaRPr lang="nb-NO" dirty="0"/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dirty="0"/>
              <a:t>, low frequency values are preferred for secondary cells</a:t>
            </a:r>
          </a:p>
          <a:p>
            <a:pPr lvl="4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SuppressDominantCells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SuppressFewContributors</a:t>
            </a:r>
            <a:r>
              <a:rPr lang="en-US" dirty="0"/>
              <a:t>, small values of the (first)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numVar</a:t>
            </a:r>
            <a:r>
              <a:rPr lang="en-US" dirty="0"/>
              <a:t> are preferred for secondary cells</a:t>
            </a:r>
            <a:endParaRPr lang="nb-NO" dirty="0"/>
          </a:p>
          <a:p>
            <a:pPr lvl="2">
              <a:lnSpc>
                <a:spcPct val="100000"/>
              </a:lnSpc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en-US" dirty="0"/>
              <a:t>This priority order can be manipulated with the </a:t>
            </a:r>
            <a:r>
              <a:rPr lang="nb-NO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weightVar</a:t>
            </a:r>
            <a:r>
              <a:rPr lang="nb-NO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nb-NO" dirty="0"/>
              <a:t>parameter</a:t>
            </a:r>
            <a:r>
              <a:rPr lang="nb-NO" dirty="0">
                <a:latin typeface="Lucida Console" panose="020B0609040504020204" pitchFamily="49" charset="0"/>
              </a:rPr>
              <a:t> </a:t>
            </a:r>
          </a:p>
          <a:p>
            <a:pPr lvl="3">
              <a:lnSpc>
                <a:spcPct val="100000"/>
              </a:lnSpc>
            </a:pPr>
            <a:endParaRPr lang="nb-NO" dirty="0">
              <a:latin typeface="Lucida Console" panose="020B0609040504020204" pitchFamily="49" charset="0"/>
            </a:endParaRPr>
          </a:p>
          <a:p>
            <a:r>
              <a:rPr lang="en-US" dirty="0"/>
              <a:t>Thus, it is the weighted frequencies that control the order</a:t>
            </a:r>
            <a:endParaRPr lang="nb-NO" dirty="0"/>
          </a:p>
        </p:txBody>
      </p:sp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0003ED54-E21E-93C2-B11B-E3F1E1EECC31}"/>
              </a:ext>
            </a:extLst>
          </p:cNvPr>
          <p:cNvSpPr txBox="1">
            <a:spLocks/>
          </p:cNvSpPr>
          <p:nvPr/>
        </p:nvSpPr>
        <p:spPr>
          <a:xfrm>
            <a:off x="8963988" y="1966592"/>
            <a:ext cx="3086841" cy="2985501"/>
          </a:xfrm>
          <a:prstGeom prst="wedgeRoundRectCallout">
            <a:avLst>
              <a:gd name="adj1" fmla="val -22308"/>
              <a:gd name="adj2" fmla="val -484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2800" dirty="0">
                <a:solidFill>
                  <a:srgbClr val="C00000"/>
                </a:solidFill>
              </a:rPr>
              <a:t>NOTE:  </a:t>
            </a:r>
            <a:r>
              <a:rPr lang="en-US" sz="1800" dirty="0">
                <a:solidFill>
                  <a:srgbClr val="0000FF"/>
                </a:solidFill>
              </a:rPr>
              <a:t>Exactly how the </a:t>
            </a:r>
            <a:r>
              <a:rPr lang="nb-NO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weightVar</a:t>
            </a:r>
            <a:r>
              <a:rPr lang="en-US" sz="1800" dirty="0">
                <a:solidFill>
                  <a:srgbClr val="0000FF"/>
                </a:solidFill>
              </a:rPr>
              <a:t> parameter works will likely be changed. This is to ensure that </a:t>
            </a:r>
            <a:r>
              <a:rPr lang="en-US" sz="1800" i="1" dirty="0">
                <a:solidFill>
                  <a:srgbClr val="0000FF"/>
                </a:solidFill>
              </a:rPr>
              <a:t>“all weights=1” </a:t>
            </a:r>
            <a:r>
              <a:rPr lang="en-US" sz="1800" dirty="0">
                <a:solidFill>
                  <a:srgbClr val="0000FF"/>
                </a:solidFill>
              </a:rPr>
              <a:t>always yield the same result as without using the parameter.</a:t>
            </a:r>
            <a:endParaRPr lang="nb-NO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16F7FCCC-391D-FAF8-2201-F9520CD1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405179"/>
            <a:ext cx="5043488" cy="2607469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88D1B10B-E2E3-C04A-4E86-BC533FFC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74" y="3429009"/>
            <a:ext cx="6672263" cy="2407444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9DCABC2C-B368-7FEE-466C-07A0D080B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164" y="2501766"/>
            <a:ext cx="3021806" cy="3128963"/>
          </a:xfrm>
          <a:prstGeom prst="rect">
            <a:avLst/>
          </a:prstGeom>
        </p:spPr>
      </p:pic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9BD138F2-6CF2-5356-AB75-F5074CF1DD57}"/>
              </a:ext>
            </a:extLst>
          </p:cNvPr>
          <p:cNvSpPr txBox="1">
            <a:spLocks/>
          </p:cNvSpPr>
          <p:nvPr/>
        </p:nvSpPr>
        <p:spPr>
          <a:xfrm>
            <a:off x="6872438" y="405179"/>
            <a:ext cx="3763478" cy="374467"/>
          </a:xfrm>
          <a:prstGeom prst="wedgeRoundRectCallout">
            <a:avLst>
              <a:gd name="adj1" fmla="val -71092"/>
              <a:gd name="adj2" fmla="val 13151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Output from ordinary </a:t>
            </a:r>
            <a:r>
              <a:rPr lang="en-US" sz="1200" dirty="0" err="1">
                <a:solidFill>
                  <a:schemeClr val="tx1"/>
                </a:solidFill>
              </a:rPr>
              <a:t>SuppressSmallCounts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A771DE87-15E5-1340-1828-9C219CA0292B}"/>
              </a:ext>
            </a:extLst>
          </p:cNvPr>
          <p:cNvSpPr txBox="1">
            <a:spLocks/>
          </p:cNvSpPr>
          <p:nvPr/>
        </p:nvSpPr>
        <p:spPr>
          <a:xfrm>
            <a:off x="6891730" y="1021547"/>
            <a:ext cx="5300269" cy="374467"/>
          </a:xfrm>
          <a:prstGeom prst="wedgeRoundRectCallout">
            <a:avLst>
              <a:gd name="adj1" fmla="val 19716"/>
              <a:gd name="adj2" fmla="val 324296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We add a weight variable to the data, to give Iceland extra weight  </a:t>
            </a:r>
          </a:p>
        </p:txBody>
      </p:sp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99E0B537-68BB-BE3D-C0F9-F94D7C105FD1}"/>
              </a:ext>
            </a:extLst>
          </p:cNvPr>
          <p:cNvSpPr txBox="1">
            <a:spLocks/>
          </p:cNvSpPr>
          <p:nvPr/>
        </p:nvSpPr>
        <p:spPr>
          <a:xfrm>
            <a:off x="6872438" y="1698164"/>
            <a:ext cx="5300269" cy="573398"/>
          </a:xfrm>
          <a:prstGeom prst="wedgeRoundRectCallout">
            <a:avLst>
              <a:gd name="adj1" fmla="val -59098"/>
              <a:gd name="adj2" fmla="val 24597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Using </a:t>
            </a:r>
            <a:r>
              <a:rPr lang="en-US" sz="1200" dirty="0" err="1">
                <a:solidFill>
                  <a:schemeClr val="tx1"/>
                </a:solidFill>
              </a:rPr>
              <a:t>weightVar</a:t>
            </a:r>
            <a:r>
              <a:rPr lang="en-US" sz="1200" dirty="0">
                <a:solidFill>
                  <a:schemeClr val="tx1"/>
                </a:solidFill>
              </a:rPr>
              <a:t>, Spain is suppressed instead of Iceland, since Iceland is most important.  </a:t>
            </a:r>
          </a:p>
        </p:txBody>
      </p:sp>
    </p:spTree>
    <p:extLst>
      <p:ext uri="{BB962C8B-B14F-4D97-AF65-F5344CB8AC3E}">
        <p14:creationId xmlns:p14="http://schemas.microsoft.com/office/powerpoint/2010/main" val="28370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93725057-B654-71A3-0927-4704E70584E3}"/>
              </a:ext>
            </a:extLst>
          </p:cNvPr>
          <p:cNvSpPr txBox="1"/>
          <p:nvPr/>
        </p:nvSpPr>
        <p:spPr>
          <a:xfrm>
            <a:off x="793074" y="256389"/>
            <a:ext cx="9984783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sz="18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nb-NO" sz="18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 = dataset, 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formula = ~sector4*geo,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n = 1, k = 99,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"company")</a:t>
            </a: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80310E2-04DC-6BB2-FC99-0DA4D677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36" y="3429000"/>
            <a:ext cx="4975860" cy="2796540"/>
          </a:xfrm>
          <a:prstGeom prst="rect">
            <a:avLst/>
          </a:prstGeom>
        </p:spPr>
      </p:pic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41A2F975-343E-7030-DBF3-E66B9B9F51CA}"/>
              </a:ext>
            </a:extLst>
          </p:cNvPr>
          <p:cNvSpPr txBox="1">
            <a:spLocks/>
          </p:cNvSpPr>
          <p:nvPr/>
        </p:nvSpPr>
        <p:spPr>
          <a:xfrm>
            <a:off x="8085221" y="2650599"/>
            <a:ext cx="3763478" cy="374467"/>
          </a:xfrm>
          <a:prstGeom prst="wedgeRoundRectCallout">
            <a:avLst>
              <a:gd name="adj1" fmla="val -85414"/>
              <a:gd name="adj2" fmla="val 26260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Output from ordinary </a:t>
            </a:r>
            <a:r>
              <a:rPr lang="en-US" sz="1200" dirty="0" err="1">
                <a:solidFill>
                  <a:schemeClr val="tx1"/>
                </a:solidFill>
              </a:rPr>
              <a:t>SuppressDominantCells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77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93725057-B654-71A3-0927-4704E70584E3}"/>
              </a:ext>
            </a:extLst>
          </p:cNvPr>
          <p:cNvSpPr txBox="1"/>
          <p:nvPr/>
        </p:nvSpPr>
        <p:spPr>
          <a:xfrm>
            <a:off x="793074" y="256389"/>
            <a:ext cx="998478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dataset[["w"]] &lt;- 1</a:t>
            </a:r>
          </a:p>
          <a:p>
            <a:r>
              <a:rPr lang="pl-PL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dataset[dataset[["geo"]] == "Spain", "w"] &lt;- 0.0001</a:t>
            </a:r>
            <a:endParaRPr lang="nb-NO" sz="18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pl-PL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</a:t>
            </a:r>
            <a:endParaRPr lang="en-GB" sz="18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 = dataset, 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formula = ~sector4*geo,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n = 1, k = 99,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"company“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weightVar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"w")</a:t>
            </a: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80310E2-04DC-6BB2-FC99-0DA4D6770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9936" y="3451768"/>
            <a:ext cx="4975860" cy="2751003"/>
          </a:xfrm>
          <a:prstGeom prst="rect">
            <a:avLst/>
          </a:prstGeom>
        </p:spPr>
      </p:pic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6D2B7B8E-44A9-9D45-82D1-3AA07DE83715}"/>
              </a:ext>
            </a:extLst>
          </p:cNvPr>
          <p:cNvSpPr txBox="1">
            <a:spLocks/>
          </p:cNvSpPr>
          <p:nvPr/>
        </p:nvSpPr>
        <p:spPr>
          <a:xfrm>
            <a:off x="7565456" y="4090269"/>
            <a:ext cx="3763478" cy="1020745"/>
          </a:xfrm>
          <a:prstGeom prst="wedgeRoundRectCallout">
            <a:avLst>
              <a:gd name="adj1" fmla="val -39890"/>
              <a:gd name="adj2" fmla="val -349984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Here, we have given Spain less weight, so that Spain become secondary </a:t>
            </a:r>
            <a:r>
              <a:rPr lang="en-US" sz="1200" dirty="0" err="1">
                <a:solidFill>
                  <a:schemeClr val="tx1"/>
                </a:solidFill>
              </a:rPr>
              <a:t>suprresed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1977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B990AA0-591D-CF3E-0EFB-DED683C92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2174" y="3283083"/>
            <a:ext cx="4224191" cy="233542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BE15BB19-B6CD-644F-7EEE-1F8745552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74" y="396236"/>
            <a:ext cx="4167283" cy="234210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90FB325-7425-227F-3EC5-E0516C2BC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806" y="184205"/>
            <a:ext cx="4904194" cy="6639746"/>
          </a:xfrm>
          <a:prstGeom prst="rect">
            <a:avLst/>
          </a:prstGeom>
        </p:spPr>
      </p:pic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01076793-DFCC-84DB-830F-43D47205C518}"/>
              </a:ext>
            </a:extLst>
          </p:cNvPr>
          <p:cNvSpPr txBox="1">
            <a:spLocks/>
          </p:cNvSpPr>
          <p:nvPr/>
        </p:nvSpPr>
        <p:spPr>
          <a:xfrm>
            <a:off x="7642529" y="5938321"/>
            <a:ext cx="3993835" cy="767846"/>
          </a:xfrm>
          <a:prstGeom prst="wedgeRoundRectCallout">
            <a:avLst>
              <a:gd name="adj1" fmla="val -21987"/>
              <a:gd name="adj2" fmla="val 799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Here is the data and the two results </a:t>
            </a:r>
          </a:p>
        </p:txBody>
      </p:sp>
    </p:spTree>
    <p:extLst>
      <p:ext uri="{BB962C8B-B14F-4D97-AF65-F5344CB8AC3E}">
        <p14:creationId xmlns:p14="http://schemas.microsoft.com/office/powerpoint/2010/main" val="1570603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C6D12D-21B5-B2F5-AD92-09DAB8AB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Exercises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C162C0-F20F-1ED2-09C7-755C9C1409A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exercises/singleton.md</a:t>
            </a:r>
          </a:p>
          <a:p>
            <a:r>
              <a:rPr lang="en-US" dirty="0"/>
              <a:t>Direct link: </a:t>
            </a:r>
          </a:p>
          <a:p>
            <a:pPr lvl="1"/>
            <a:r>
              <a:rPr lang="en-US" sz="1400" dirty="0">
                <a:hlinkClick r:id="rId2"/>
              </a:rPr>
              <a:t>https://github.com/statisticsnorway/kurs-metode-sdc-2024/blob/main/</a:t>
            </a:r>
            <a:r>
              <a:rPr lang="en-US" sz="1400">
                <a:hlinkClick r:id="rId2"/>
              </a:rPr>
              <a:t>exercises/singleton.</a:t>
            </a:r>
            <a:r>
              <a:rPr lang="en-US" sz="1400" dirty="0">
                <a:hlinkClick r:id="rId2"/>
              </a:rPr>
              <a:t>md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0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02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E8EEF9AB-E062-3B3B-121E-ABF841DE1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About automatic aggregation 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4959CDD4-289C-8A53-7B67-6990658435D6}"/>
              </a:ext>
            </a:extLst>
          </p:cNvPr>
          <p:cNvSpPr txBox="1"/>
          <p:nvPr/>
        </p:nvSpPr>
        <p:spPr>
          <a:xfrm>
            <a:off x="3826380" y="4059204"/>
            <a:ext cx="60974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sz="4400" dirty="0">
                <a:solidFill>
                  <a:schemeClr val="tx1"/>
                </a:solidFill>
              </a:rPr>
              <a:t>in </a:t>
            </a:r>
            <a:r>
              <a:rPr lang="en-US" sz="4400" kern="1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</a:t>
            </a:r>
            <a: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agnitude tables  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87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30667514-3035-0BF9-B68F-05BD59CCEF68}"/>
              </a:ext>
            </a:extLst>
          </p:cNvPr>
          <p:cNvSpPr txBox="1"/>
          <p:nvPr/>
        </p:nvSpPr>
        <p:spPr>
          <a:xfrm>
            <a:off x="498132" y="180000"/>
            <a:ext cx="7302843" cy="115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dimVar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c("sector4", "sector2", "geo", "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"), 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n = 1:2, k = c(80, 99),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"company")</a:t>
            </a: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preAggregate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20*6-&gt;20*7]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extraAggregate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20*7-&gt;10*7] Checking .....</a:t>
            </a:r>
          </a:p>
          <a:p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GaussSuppression_numttH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: ..................</a:t>
            </a:r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sector4      geo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freq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value primary suppressed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         Total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Total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20 462.3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          Total       EU   16 425.2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          Total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4  37.1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          Total  Iceland    4  37.1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          Total Portugal    8 162.5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          Total    Spain    8 262.7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        private    Total   16 429.5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        private       EU   12 392.4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        private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4  37.1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       private  Iceland    4  37.1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11       private Portugal    6 138.9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12       private    Spain    6 253.5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13        public    Total    4  32.8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14        public       EU    4  32.8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15        public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0   0.0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16        public  Iceland    0   0.0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17        public Portugal    2  23.6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18        public    Spain    2   9.2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19   Agriculture    Total    4 240.2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   Agriculture       EU    4 240.2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21   Agriculture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0   0.0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22   Agriculture  Iceland    0   0.0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23   Agriculture Portugal    2 100.4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24   Agriculture    Spain    2 139.8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25 Entertainment    Total    6 131.5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26 Entertainment       EU    5 114.7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27 Entertainment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1  16.8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 Entertainment  Iceland    1  16.8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29 Entertainment Portugal    2   9.4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30 Entertainment    Spain    3 105.3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  Governmental    Total    4  32.8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32  Governmental       EU    4  32.8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33  Governmental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0   0.0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34  Governmental  Iceland    0   0.0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35  Governmental Portugal    2  23.6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36  Governmental    Spain    2   9.2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37      Industry    Total    6  57.8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38      Industry       EU    3  37.5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39      Industry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3  20.3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40      Industry  Iceland    3  20.3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41      Industry Portugal    2  29.1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42      Industry    Spain    1   8.4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569AA291-FB03-8588-14E2-428940E8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225" y="1113023"/>
            <a:ext cx="4082726" cy="1311128"/>
          </a:xfrm>
        </p:spPr>
        <p:txBody>
          <a:bodyPr>
            <a:normAutofit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FB4DB61-A096-DA2C-E3FD-8799C3361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47250" y="3063551"/>
            <a:ext cx="4959026" cy="12227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GB" sz="1400" dirty="0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1D235400-1985-BBFC-53CF-D53DAB48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1201" y="861956"/>
            <a:ext cx="4309524" cy="2933334"/>
          </a:xfrm>
          <a:prstGeom prst="rect">
            <a:avLst/>
          </a:prstGeom>
        </p:spPr>
      </p:pic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B16B290E-0CFE-7150-0F2E-B579CB6CAFD1}"/>
              </a:ext>
            </a:extLst>
          </p:cNvPr>
          <p:cNvSpPr txBox="1">
            <a:spLocks/>
          </p:cNvSpPr>
          <p:nvPr/>
        </p:nvSpPr>
        <p:spPr>
          <a:xfrm>
            <a:off x="2276209" y="3178915"/>
            <a:ext cx="3746688" cy="838468"/>
          </a:xfrm>
          <a:prstGeom prst="wedgeRoundRectCallout">
            <a:avLst>
              <a:gd name="adj1" fmla="val -49161"/>
              <a:gd name="adj2" fmla="val -207065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You may have noticed these lines being printed</a:t>
            </a:r>
          </a:p>
        </p:txBody>
      </p:sp>
    </p:spTree>
    <p:extLst>
      <p:ext uri="{BB962C8B-B14F-4D97-AF65-F5344CB8AC3E}">
        <p14:creationId xmlns:p14="http://schemas.microsoft.com/office/powerpoint/2010/main" val="382903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30667514-3035-0BF9-B68F-05BD59CCEF68}"/>
              </a:ext>
            </a:extLst>
          </p:cNvPr>
          <p:cNvSpPr txBox="1"/>
          <p:nvPr/>
        </p:nvSpPr>
        <p:spPr>
          <a:xfrm>
            <a:off x="498132" y="180000"/>
            <a:ext cx="730284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c("sector2", "geo",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"), 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n = 1:2, k = c(80, 99),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"company")</a:t>
            </a: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preAggregate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20*6-&gt;13*6]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extraAggregate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13*6-&gt;5*6] Checking .....</a:t>
            </a:r>
          </a:p>
          <a:p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GaussSuppression_numttH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: ............</a:t>
            </a: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sector2      geo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freq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value primary suppressed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   Total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Total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20 462.3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    Total       EU   16 425.2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    Total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4  37.1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    Total  Iceland    4  37.1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    Total Portugal    8 162.5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    Total    Spain    8 262.7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  private    Total   16 429.5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  private       EU   12 392.4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  private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4  37.1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 private  Iceland    4  37.1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11 private Portugal    6 138.9       -       TRUE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12 private    Spain    6 253.5       -       TRUE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13  public    Total    4  32.8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14  public       EU    4  32.8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15  public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0   0.0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16  public  Iceland    0   0.0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17  public Portugal    2  23.6    TRUE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18  public    Spain    2   9.2    TRUE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215890A-0AA8-EF13-76EE-BFC4B9373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561" y="438268"/>
            <a:ext cx="5597868" cy="1780817"/>
          </a:xfrm>
          <a:prstGeom prst="rect">
            <a:avLst/>
          </a:prstGeom>
        </p:spPr>
      </p:pic>
      <p:pic>
        <p:nvPicPr>
          <p:cNvPr id="2" name="Bilde 1">
            <a:extLst>
              <a:ext uri="{FF2B5EF4-FFF2-40B4-BE49-F238E27FC236}">
                <a16:creationId xmlns:a16="http://schemas.microsoft.com/office/drawing/2014/main" id="{820F68C3-9708-051B-E510-067CCDCD4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9985" y="1379756"/>
            <a:ext cx="7718597" cy="5367237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ittel 2">
            <a:extLst>
              <a:ext uri="{FF2B5EF4-FFF2-40B4-BE49-F238E27FC236}">
                <a16:creationId xmlns:a16="http://schemas.microsoft.com/office/drawing/2014/main" id="{569AA291-FB03-8588-14E2-428940E8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225" y="1113023"/>
            <a:ext cx="4082726" cy="1311128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FB4DB61-A096-DA2C-E3FD-8799C3361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47250" y="3063551"/>
            <a:ext cx="4959026" cy="12227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EBDC64C5-A942-157F-A0D4-7DD3F72BDAF4}"/>
              </a:ext>
            </a:extLst>
          </p:cNvPr>
          <p:cNvSpPr txBox="1">
            <a:spLocks/>
          </p:cNvSpPr>
          <p:nvPr/>
        </p:nvSpPr>
        <p:spPr>
          <a:xfrm>
            <a:off x="789387" y="3527258"/>
            <a:ext cx="2942904" cy="838468"/>
          </a:xfrm>
          <a:prstGeom prst="wedgeRoundRectCallout">
            <a:avLst>
              <a:gd name="adj1" fmla="val -1142"/>
              <a:gd name="adj2" fmla="val -248610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The values were changed when </a:t>
            </a:r>
            <a:r>
              <a:rPr lang="en-US" sz="1400" dirty="0" err="1">
                <a:solidFill>
                  <a:schemeClr val="tx1"/>
                </a:solidFill>
              </a:rPr>
              <a:t>dimVar</a:t>
            </a:r>
            <a:r>
              <a:rPr lang="en-US" sz="1400" dirty="0">
                <a:solidFill>
                  <a:schemeClr val="tx1"/>
                </a:solidFill>
              </a:rPr>
              <a:t> was changed  </a:t>
            </a:r>
          </a:p>
        </p:txBody>
      </p:sp>
      <p:sp>
        <p:nvSpPr>
          <p:cNvPr id="8" name="Bildeforklaring formet som et avrundet rektangel 5">
            <a:extLst>
              <a:ext uri="{FF2B5EF4-FFF2-40B4-BE49-F238E27FC236}">
                <a16:creationId xmlns:a16="http://schemas.microsoft.com/office/drawing/2014/main" id="{09D15C45-CE3D-FD8E-7B1F-5BF2B00ADFCA}"/>
              </a:ext>
            </a:extLst>
          </p:cNvPr>
          <p:cNvSpPr txBox="1">
            <a:spLocks/>
          </p:cNvSpPr>
          <p:nvPr/>
        </p:nvSpPr>
        <p:spPr>
          <a:xfrm>
            <a:off x="498132" y="4553375"/>
            <a:ext cx="2300906" cy="1458628"/>
          </a:xfrm>
          <a:prstGeom prst="wedgeRoundRectCallout">
            <a:avLst>
              <a:gd name="adj1" fmla="val 95682"/>
              <a:gd name="adj2" fmla="val -39042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Here you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266696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742785-1442-384E-A2D3-0924A63F4D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239140"/>
            <a:ext cx="9323783" cy="54425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is aggregated as much as possible before primary suppression and other similar calculations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A frequency variable is created, which counts the number of rows in the input</a:t>
            </a:r>
          </a:p>
          <a:p>
            <a:pPr>
              <a:lnSpc>
                <a:spcPct val="100000"/>
              </a:lnSpc>
            </a:pPr>
            <a:r>
              <a:rPr lang="en-US" dirty="0"/>
              <a:t>Aggregated to the extent that ensures all table variables  (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dimVar</a:t>
            </a:r>
            <a:r>
              <a:rPr lang="en-US" dirty="0"/>
              <a:t>) and all codes in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contributorVar</a:t>
            </a:r>
            <a:r>
              <a:rPr lang="en-US" dirty="0"/>
              <a:t> are still included 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 err="1">
                <a:latin typeface="Lucida Console" panose="020B0609040504020204" pitchFamily="49" charset="0"/>
              </a:rPr>
              <a:t>contributorVar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is not included, a “contributor” per row is assumed and </a:t>
            </a:r>
            <a:r>
              <a:rPr lang="en-US" dirty="0" err="1">
                <a:latin typeface="Lucida Console" panose="020B0609040504020204" pitchFamily="49" charset="0"/>
              </a:rPr>
              <a:t>preAggregate</a:t>
            </a:r>
            <a:r>
              <a:rPr lang="en-US" dirty="0"/>
              <a:t> is not performed.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you need to know what you are doing 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Safest to always include </a:t>
            </a:r>
            <a:r>
              <a:rPr lang="en-US" dirty="0" err="1">
                <a:latin typeface="Lucida Console" panose="020B0609040504020204" pitchFamily="49" charset="0"/>
              </a:rPr>
              <a:t>contributorVar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54421BF-E9A3-D37D-445B-6E287B52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176270"/>
            <a:ext cx="9651619" cy="1062870"/>
          </a:xfrm>
        </p:spPr>
        <p:txBody>
          <a:bodyPr/>
          <a:lstStyle/>
          <a:p>
            <a:r>
              <a:rPr lang="en-US" sz="4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preAggregate</a:t>
            </a: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33405A7-21D8-A434-8DCD-A1A8F217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1676" y="3857625"/>
            <a:ext cx="4055967" cy="2820375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263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8CABC80C-2397-6BA3-73FB-1E5C975B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701" y="706222"/>
            <a:ext cx="7831224" cy="5445555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58E44A3-F5A9-DBFB-FAD8-1337F34423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8937" y="1172274"/>
            <a:ext cx="7386351" cy="4680517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756E7B-A8C0-5C6F-9C5B-86972F7D0A7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608463"/>
            <a:ext cx="9651619" cy="42325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is aggregated as much as possible before running the actual suppression algorithm (Gauss)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Aggregated to the extent that all table variables (</a:t>
            </a:r>
            <a:r>
              <a:rPr lang="en-US" dirty="0" err="1">
                <a:latin typeface="Lucida Console" panose="020B0609040504020204" pitchFamily="49" charset="0"/>
              </a:rPr>
              <a:t>dimVar</a:t>
            </a:r>
            <a:r>
              <a:rPr lang="en-US" dirty="0"/>
              <a:t>) are still included;  </a:t>
            </a:r>
            <a:r>
              <a:rPr lang="en-US" dirty="0" err="1">
                <a:latin typeface="Lucida Console" panose="020B0609040504020204" pitchFamily="49" charset="0"/>
              </a:rPr>
              <a:t>contributorVar</a:t>
            </a:r>
            <a:r>
              <a:rPr lang="en-US" dirty="0"/>
              <a:t> is no longer needed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Internal variables are created for handling singletons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It's best to trust the automation and not modify this unnecessarily...     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18DF471-F4D1-E106-5A37-30D78976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352540"/>
            <a:ext cx="9651619" cy="1057619"/>
          </a:xfrm>
        </p:spPr>
        <p:txBody>
          <a:bodyPr/>
          <a:lstStyle/>
          <a:p>
            <a:r>
              <a:rPr lang="en-US" sz="4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extraAggregate</a:t>
            </a: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9B2F5F8-BDE6-FFFD-27EB-E4EF71137C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0764" y="4040516"/>
            <a:ext cx="4631819" cy="2935050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82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C1B3D67-704E-06FE-551E-34E19373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The Singleton Problem</a:t>
            </a:r>
            <a:br>
              <a:rPr lang="nb-NO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06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4" id="{2DD2E200-3BA7-4D2C-9A08-4AED2FEA3159}" vid="{DC420E89-A25E-4550-8B73-ED64470173C5}"/>
    </a:ext>
  </a:extLst>
</a:theme>
</file>

<file path=ppt/theme/theme2.xml><?xml version="1.0" encoding="utf-8"?>
<a:theme xmlns:a="http://schemas.openxmlformats.org/drawingml/2006/main" name="1_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70A26025CE3D49968C396BE3CDEB25" ma:contentTypeVersion="11" ma:contentTypeDescription="Create a new document." ma:contentTypeScope="" ma:versionID="12edb05b203b514403b7ea95009d58a6">
  <xsd:schema xmlns:xsd="http://www.w3.org/2001/XMLSchema" xmlns:xs="http://www.w3.org/2001/XMLSchema" xmlns:p="http://schemas.microsoft.com/office/2006/metadata/properties" xmlns:ns3="a876cf1c-3c61-42fd-8570-6f768b3b5f3d" xmlns:ns4="ec7cace3-0133-4776-b16c-fc566e7bbdd4" targetNamespace="http://schemas.microsoft.com/office/2006/metadata/properties" ma:root="true" ma:fieldsID="ca388fb8e525fec26e16bc15e55d81f2" ns3:_="" ns4:_="">
    <xsd:import namespace="a876cf1c-3c61-42fd-8570-6f768b3b5f3d"/>
    <xsd:import namespace="ec7cace3-0133-4776-b16c-fc566e7bbd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76cf1c-3c61-42fd-8570-6f768b3b5f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cace3-0133-4776-b16c-fc566e7bbd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1150F7-17D5-4071-B05A-7A783905A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76cf1c-3c61-42fd-8570-6f768b3b5f3d"/>
    <ds:schemaRef ds:uri="ec7cace3-0133-4776-b16c-fc566e7bbd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F42302-2478-43BE-A981-AC65D73AB78A}">
  <ds:schemaRefs>
    <ds:schemaRef ds:uri="a876cf1c-3c61-42fd-8570-6f768b3b5f3d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ec7cace3-0133-4776-b16c-fc566e7bbdd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DA7639B-4D2C-45CB-8EFB-A433F7CA22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Metoder og programvare for prikking</Template>
  <TotalTime>0</TotalTime>
  <Words>1926</Words>
  <Application>Microsoft Office PowerPoint</Application>
  <PresentationFormat>Widescreen</PresentationFormat>
  <Paragraphs>270</Paragraphs>
  <Slides>29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29</vt:i4>
      </vt:variant>
    </vt:vector>
  </HeadingPairs>
  <TitlesOfParts>
    <vt:vector size="38" baseType="lpstr">
      <vt:lpstr>Aptos</vt:lpstr>
      <vt:lpstr>Arial</vt:lpstr>
      <vt:lpstr>Calibri</vt:lpstr>
      <vt:lpstr>Cascadia Mono Light</vt:lpstr>
      <vt:lpstr>Lucida Console</vt:lpstr>
      <vt:lpstr>Open Sans</vt:lpstr>
      <vt:lpstr>Roboto Condensed</vt:lpstr>
      <vt:lpstr>Office-tema</vt:lpstr>
      <vt:lpstr>1_Office-tema</vt:lpstr>
      <vt:lpstr>Statistical Disclosure Control  (SDC) day 4, part 2</vt:lpstr>
      <vt:lpstr>Contents </vt:lpstr>
      <vt:lpstr>About automatic aggregation </vt:lpstr>
      <vt:lpstr> </vt:lpstr>
      <vt:lpstr> </vt:lpstr>
      <vt:lpstr>preAggregate</vt:lpstr>
      <vt:lpstr>PowerPoint-presentasjon</vt:lpstr>
      <vt:lpstr>extraAggregate</vt:lpstr>
      <vt:lpstr>The Singleton Problem </vt:lpstr>
      <vt:lpstr>PowerPoint-presentasjon</vt:lpstr>
      <vt:lpstr>PowerPoint-presentasjon</vt:lpstr>
      <vt:lpstr>The previous GaussSuppression version </vt:lpstr>
      <vt:lpstr>The Singleton Problem</vt:lpstr>
      <vt:lpstr>Practical Considerations </vt:lpstr>
      <vt:lpstr>See more details in NEWS on CRAN </vt:lpstr>
      <vt:lpstr>The so-called singleton problem </vt:lpstr>
      <vt:lpstr>Secondary suppression is needed Do you see why?  </vt:lpstr>
      <vt:lpstr>Does Gauss see that secondary suppression is needed?</vt:lpstr>
      <vt:lpstr>The so-called singleton problem with 0’s </vt:lpstr>
      <vt:lpstr>The so-called singleton problem with 1’s </vt:lpstr>
      <vt:lpstr>The so-called singleton problem with 1’s </vt:lpstr>
      <vt:lpstr>Control of secondary cells with   weightVar frekvens </vt:lpstr>
      <vt:lpstr>How are secondary cells chosen?</vt:lpstr>
      <vt:lpstr>PowerPoint-presentasjon</vt:lpstr>
      <vt:lpstr>PowerPoint-presentasjon</vt:lpstr>
      <vt:lpstr>PowerPoint-presentasjon</vt:lpstr>
      <vt:lpstr>PowerPoint-presentasjon</vt:lpstr>
      <vt:lpstr>Exercises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2020-06-08T07:53:32Z</dcterms:created>
  <dcterms:modified xsi:type="dcterms:W3CDTF">2024-03-04T12:09:40Z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0x0101003870A26025CE3D49968C396BE3CDEB25</vt:lpwstr>
  </property>
</Properties>
</file>