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95" r:id="rId5"/>
  </p:sldMasterIdLst>
  <p:notesMasterIdLst>
    <p:notesMasterId r:id="rId43"/>
  </p:notesMasterIdLst>
  <p:sldIdLst>
    <p:sldId id="720" r:id="rId6"/>
    <p:sldId id="665" r:id="rId7"/>
    <p:sldId id="640" r:id="rId8"/>
    <p:sldId id="642" r:id="rId9"/>
    <p:sldId id="721" r:id="rId10"/>
    <p:sldId id="677" r:id="rId11"/>
    <p:sldId id="647" r:id="rId12"/>
    <p:sldId id="661" r:id="rId13"/>
    <p:sldId id="658" r:id="rId14"/>
    <p:sldId id="592" r:id="rId15"/>
    <p:sldId id="590" r:id="rId16"/>
    <p:sldId id="595" r:id="rId17"/>
    <p:sldId id="623" r:id="rId18"/>
    <p:sldId id="597" r:id="rId19"/>
    <p:sldId id="598" r:id="rId20"/>
    <p:sldId id="599" r:id="rId21"/>
    <p:sldId id="722" r:id="rId22"/>
    <p:sldId id="627" r:id="rId23"/>
    <p:sldId id="645" r:id="rId24"/>
    <p:sldId id="629" r:id="rId25"/>
    <p:sldId id="632" r:id="rId26"/>
    <p:sldId id="601" r:id="rId27"/>
    <p:sldId id="602" r:id="rId28"/>
    <p:sldId id="620" r:id="rId29"/>
    <p:sldId id="723" r:id="rId30"/>
    <p:sldId id="683" r:id="rId31"/>
    <p:sldId id="646" r:id="rId32"/>
    <p:sldId id="631" r:id="rId33"/>
    <p:sldId id="630" r:id="rId34"/>
    <p:sldId id="593" r:id="rId35"/>
    <p:sldId id="648" r:id="rId36"/>
    <p:sldId id="649" r:id="rId37"/>
    <p:sldId id="650" r:id="rId38"/>
    <p:sldId id="651" r:id="rId39"/>
    <p:sldId id="652" r:id="rId40"/>
    <p:sldId id="725" r:id="rId41"/>
    <p:sldId id="667" r:id="rId42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C1A56"/>
    <a:srgbClr val="2A04B4"/>
    <a:srgbClr val="157D3A"/>
    <a:srgbClr val="FFFAEB"/>
    <a:srgbClr val="178D41"/>
    <a:srgbClr val="FFF5D7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211B8-DB6C-4E9C-973B-74FDB72983D7}" v="1326" dt="2024-03-06T11:42:51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73" autoAdjust="0"/>
    <p:restoredTop sz="86420" autoAdjust="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B1EA1-3E33-4FD1-ADD1-5EEE605CA8B7}" type="datetimeFigureOut">
              <a:rPr lang="nb-NO" smtClean="0"/>
              <a:t>06.03.2024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E331C-145B-416A-B61C-181CC13380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39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E331C-145B-416A-B61C-181CC133807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642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E331C-145B-416A-B61C-181CC1338073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109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304232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422958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dirty="0"/>
              <a:t>UNDERTITTEL SKAL INN HER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v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visittkort&#10;&#10;Beskrivelse som er generert med høy visshet">
            <a:extLst>
              <a:ext uri="{FF2B5EF4-FFF2-40B4-BE49-F238E27FC236}">
                <a16:creationId xmlns:a16="http://schemas.microsoft.com/office/drawing/2014/main" id="{71D9FA1D-1518-42B9-8374-CF47B97095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5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44634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7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81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3118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211760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15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3153743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107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4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9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11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25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6905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62" r:id="rId4"/>
    <p:sldLayoutId id="2147483673" r:id="rId5"/>
    <p:sldLayoutId id="2147483690" r:id="rId6"/>
    <p:sldLayoutId id="2147483674" r:id="rId7"/>
    <p:sldLayoutId id="2147483691" r:id="rId8"/>
    <p:sldLayoutId id="2147483675" r:id="rId9"/>
    <p:sldLayoutId id="2147483692" r:id="rId10"/>
    <p:sldLayoutId id="2147483676" r:id="rId11"/>
    <p:sldLayoutId id="2147483666" r:id="rId12"/>
    <p:sldLayoutId id="2147483667" r:id="rId13"/>
    <p:sldLayoutId id="2147483677" r:id="rId14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tisticsnorway/kurs-metode-sdc-2024/blob/main/exercises/hierarchies.md" TargetMode="External"/><Relationship Id="rId2" Type="http://schemas.openxmlformats.org/officeDocument/2006/relationships/hyperlink" Target="https://github.com/statisticsnorway/kurs-metode-sdc-2024/blob/main/exercises/structural_zeros.md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915F4710-DEE0-5FE8-62F5-53DBDEFBA9F9}"/>
              </a:ext>
            </a:extLst>
          </p:cNvPr>
          <p:cNvSpPr txBox="1">
            <a:spLocks/>
          </p:cNvSpPr>
          <p:nvPr/>
        </p:nvSpPr>
        <p:spPr>
          <a:xfrm>
            <a:off x="850381" y="3276749"/>
            <a:ext cx="5569082" cy="2581520"/>
          </a:xfrm>
          <a:prstGeom prst="rect">
            <a:avLst/>
          </a:prstGeom>
        </p:spPr>
        <p:txBody>
          <a:bodyPr/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Microdata or frequency data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Advanced hierarchy examples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Theory: What happens from input to output?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Structural zeros</a:t>
            </a:r>
            <a:endParaRPr lang="en-US" sz="22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0DADA9A-CC0A-6935-7872-30FDB0F6B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6" y="410203"/>
            <a:ext cx="11015529" cy="2315906"/>
          </a:xfrm>
        </p:spPr>
        <p:txBody>
          <a:bodyPr>
            <a:normAutofit/>
          </a:bodyPr>
          <a:lstStyle/>
          <a:p>
            <a:r>
              <a:rPr lang="en-US" sz="4000" dirty="0"/>
              <a:t>Statistical Disclosure Control </a:t>
            </a:r>
            <a:br>
              <a:rPr lang="en-US" sz="4000" dirty="0"/>
            </a:br>
            <a:r>
              <a:rPr lang="en-US" sz="4000" dirty="0"/>
              <a:t>(SDC)</a:t>
            </a:r>
            <a:br>
              <a:rPr lang="en-US" sz="5300" dirty="0"/>
            </a:br>
            <a:r>
              <a:rPr lang="en-US" sz="5300" dirty="0"/>
              <a:t>day 5, part 1</a:t>
            </a:r>
            <a:endParaRPr lang="en-US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63A9269-E7E9-2A05-82C0-6531D9D8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91" y="5862415"/>
            <a:ext cx="9390018" cy="289171"/>
          </a:xfrm>
        </p:spPr>
        <p:txBody>
          <a:bodyPr/>
          <a:lstStyle/>
          <a:p>
            <a:r>
              <a:rPr lang="en-US" dirty="0"/>
              <a:t>04.03.2024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5224BCB-176D-EA22-537F-9ABD572C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3276749"/>
            <a:ext cx="4347743" cy="19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9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B74DC-0707-30EF-0713-0DA10ED9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04" y="385598"/>
            <a:ext cx="4680380" cy="1011676"/>
          </a:xfrm>
        </p:spPr>
        <p:txBody>
          <a:bodyPr>
            <a:normAutofit fontScale="90000"/>
          </a:bodyPr>
          <a:lstStyle/>
          <a:p>
            <a:r>
              <a:rPr lang="en-US" dirty="0"/>
              <a:t>The row with  </a:t>
            </a:r>
            <a:r>
              <a:rPr lang="en-US" dirty="0" err="1"/>
              <a:t>freq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can be omitted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F397776-C409-DE32-5BB3-1897A061A1F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4466" y="5310341"/>
            <a:ext cx="4800991" cy="8568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answer remains the same</a:t>
            </a:r>
          </a:p>
          <a:p>
            <a:pPr>
              <a:lnSpc>
                <a:spcPct val="100000"/>
              </a:lnSpc>
            </a:pPr>
            <a:r>
              <a:rPr lang="en-US" dirty="0"/>
              <a:t>But not always … 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70544800-5039-AE47-294F-525914253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72" y="1793713"/>
            <a:ext cx="2840355" cy="2900363"/>
          </a:xfrm>
          <a:prstGeom prst="rect">
            <a:avLst/>
          </a:prstGeom>
        </p:spPr>
      </p:pic>
      <p:sp>
        <p:nvSpPr>
          <p:cNvPr id="14" name="TekstSylinder 13">
            <a:extLst>
              <a:ext uri="{FF2B5EF4-FFF2-40B4-BE49-F238E27FC236}">
                <a16:creationId xmlns:a16="http://schemas.microsoft.com/office/drawing/2014/main" id="{8935C826-EA10-E05B-6BA1-007DFCBE7C60}"/>
              </a:ext>
            </a:extLst>
          </p:cNvPr>
          <p:cNvSpPr txBox="1"/>
          <p:nvPr/>
        </p:nvSpPr>
        <p:spPr>
          <a:xfrm>
            <a:off x="6573671" y="282028"/>
            <a:ext cx="6893544" cy="6494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dataset_a5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age      geo   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freq</a:t>
            </a:r>
            <a:endParaRPr lang="en-US" sz="13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 young    Spain    EU    5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2 young  Iceland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2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3   old    Spain    EU    6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4   old  Iceland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3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5   old Portugal    EU    4</a:t>
            </a:r>
          </a:p>
          <a:p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 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SuppressSmallCounts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 = dataset_a5, </a:t>
            </a:r>
          </a:p>
          <a:p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dimVar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c("age", "geo", "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eu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"), </a:t>
            </a:r>
          </a:p>
          <a:p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freqVar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"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freq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", </a:t>
            </a:r>
            <a:r>
              <a:rPr lang="en-US" sz="1300" dirty="0" err="1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maxN</a:t>
            </a:r>
            <a:r>
              <a:rPr lang="en-US" sz="1300" dirty="0">
                <a:solidFill>
                  <a:srgbClr val="00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1)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[extend0 5*4-&gt;6*4]</a:t>
            </a:r>
          </a:p>
          <a:p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GaussSuppression_anySum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: .............</a:t>
            </a:r>
          </a:p>
          <a:p>
            <a:endParaRPr lang="en-US" sz="13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age      geo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freq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primary suppressed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  Total   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Total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20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2  Total       EU   15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3  Total   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5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4  Total  Iceland    5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5  Total Portugal    4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6  Total    Spain   11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7    old    Total   13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8    old       EU   10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9    old   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3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10   old  Iceland    3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11   old Portugal    4       -       TRUE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12   old    Spain    6       -       TRUE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13 young    Total    7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14 young       EU    5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15 young   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nonEU</a:t>
            </a:r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    2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16 young  Iceland    2       -          -</a:t>
            </a: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17 young Portugal    0    TRUE       </a:t>
            </a:r>
            <a:r>
              <a:rPr lang="en-US" sz="13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sz="13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latin typeface="Lucida Console" panose="020B0609040504020204" pitchFamily="49" charset="0"/>
                <a:cs typeface="Courier New" panose="02070309020205020404" pitchFamily="49" charset="0"/>
              </a:rPr>
              <a:t>18 young    Spain    5       -       TRUE</a:t>
            </a:r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C81E999B-E537-8983-E4AA-CF0DDB9C5128}"/>
              </a:ext>
            </a:extLst>
          </p:cNvPr>
          <p:cNvCxnSpPr/>
          <p:nvPr/>
        </p:nvCxnSpPr>
        <p:spPr>
          <a:xfrm>
            <a:off x="644466" y="3243894"/>
            <a:ext cx="3842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e 3">
            <a:extLst>
              <a:ext uri="{FF2B5EF4-FFF2-40B4-BE49-F238E27FC236}">
                <a16:creationId xmlns:a16="http://schemas.microsoft.com/office/drawing/2014/main" id="{A4ABD8FC-0453-D006-DFBB-7E6508AE1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556" y="1684140"/>
            <a:ext cx="8618444" cy="3896518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B7D4811D-E792-4653-0439-A8C08FF81AA9}"/>
              </a:ext>
            </a:extLst>
          </p:cNvPr>
          <p:cNvSpPr txBox="1">
            <a:spLocks/>
          </p:cNvSpPr>
          <p:nvPr/>
        </p:nvSpPr>
        <p:spPr>
          <a:xfrm>
            <a:off x="6292240" y="5546101"/>
            <a:ext cx="3080291" cy="1218493"/>
          </a:xfrm>
          <a:prstGeom prst="wedgeRoundRectCallout">
            <a:avLst>
              <a:gd name="adj1" fmla="val 67387"/>
              <a:gd name="adj2" fmla="val -7898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This row with frequency 0 is added to the new ”inner” data 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This is due to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extend0</a:t>
            </a:r>
          </a:p>
        </p:txBody>
      </p:sp>
    </p:spTree>
    <p:extLst>
      <p:ext uri="{BB962C8B-B14F-4D97-AF65-F5344CB8AC3E}">
        <p14:creationId xmlns:p14="http://schemas.microsoft.com/office/powerpoint/2010/main" val="6866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854762"/>
          </a:xfrm>
        </p:spPr>
        <p:txBody>
          <a:bodyPr>
            <a:normAutofit/>
          </a:bodyPr>
          <a:lstStyle/>
          <a:p>
            <a:r>
              <a:rPr lang="en-US" dirty="0"/>
              <a:t>If you want to create a hierarchy manually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8527" y="4970719"/>
            <a:ext cx="7956812" cy="14436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nb-NO" b="1" dirty="0" err="1">
                <a:solidFill>
                  <a:srgbClr val="3366FF"/>
                </a:solidFill>
              </a:rPr>
              <a:t>level</a:t>
            </a:r>
            <a:r>
              <a:rPr lang="nb-NO" b="1" dirty="0">
                <a:solidFill>
                  <a:srgbClr val="3366FF"/>
                </a:solidFill>
              </a:rPr>
              <a:t> </a:t>
            </a:r>
            <a:r>
              <a:rPr lang="en-US" dirty="0"/>
              <a:t>column can be removed</a:t>
            </a:r>
            <a:endParaRPr lang="nb-NO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nb-NO" b="1" dirty="0" err="1">
                <a:solidFill>
                  <a:srgbClr val="3366FF"/>
                </a:solidFill>
              </a:rPr>
              <a:t>sign</a:t>
            </a:r>
            <a:r>
              <a:rPr lang="nb-NO" b="1" dirty="0">
                <a:solidFill>
                  <a:srgbClr val="3366FF"/>
                </a:solidFill>
              </a:rPr>
              <a:t> </a:t>
            </a:r>
            <a:r>
              <a:rPr lang="en-US" dirty="0"/>
              <a:t>column should only have 1s</a:t>
            </a:r>
            <a:endParaRPr lang="nb-NO" dirty="0"/>
          </a:p>
          <a:p>
            <a:pPr lvl="1">
              <a:lnSpc>
                <a:spcPct val="100000"/>
              </a:lnSpc>
            </a:pPr>
            <a:r>
              <a:rPr lang="en-US" dirty="0"/>
              <a:t>The possibility for -1 is designed for purposes other than suppression</a:t>
            </a:r>
            <a:r>
              <a:rPr lang="nb-NO" dirty="0"/>
              <a:t> </a:t>
            </a:r>
          </a:p>
          <a:p>
            <a:endParaRPr lang="en-GB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DC6DD2E8-2C42-AC66-C356-46FC217DA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67789"/>
              </p:ext>
            </p:extLst>
          </p:nvPr>
        </p:nvGraphicFramePr>
        <p:xfrm>
          <a:off x="5514650" y="1874728"/>
          <a:ext cx="5336831" cy="2560320"/>
        </p:xfrm>
        <a:graphic>
          <a:graphicData uri="http://schemas.openxmlformats.org/drawingml/2006/table">
            <a:tbl>
              <a:tblPr/>
              <a:tblGrid>
                <a:gridCol w="1999139">
                  <a:extLst>
                    <a:ext uri="{9D8B030D-6E8A-4147-A177-3AD203B41FA5}">
                      <a16:colId xmlns:a16="http://schemas.microsoft.com/office/drawing/2014/main" val="3228387703"/>
                    </a:ext>
                  </a:extLst>
                </a:gridCol>
                <a:gridCol w="1686230">
                  <a:extLst>
                    <a:ext uri="{9D8B030D-6E8A-4147-A177-3AD203B41FA5}">
                      <a16:colId xmlns:a16="http://schemas.microsoft.com/office/drawing/2014/main" val="271377667"/>
                    </a:ext>
                  </a:extLst>
                </a:gridCol>
                <a:gridCol w="790963">
                  <a:extLst>
                    <a:ext uri="{9D8B030D-6E8A-4147-A177-3AD203B41FA5}">
                      <a16:colId xmlns:a16="http://schemas.microsoft.com/office/drawing/2014/main" val="887507216"/>
                    </a:ext>
                  </a:extLst>
                </a:gridCol>
                <a:gridCol w="860499">
                  <a:extLst>
                    <a:ext uri="{9D8B030D-6E8A-4147-A177-3AD203B41FA5}">
                      <a16:colId xmlns:a16="http://schemas.microsoft.com/office/drawing/2014/main" val="3088327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nb-NO" b="1" dirty="0" err="1">
                          <a:solidFill>
                            <a:srgbClr val="3366FF"/>
                          </a:solidFill>
                          <a:effectLst/>
                        </a:rPr>
                        <a:t>mapsFrom</a:t>
                      </a:r>
                      <a:endParaRPr lang="nb-NO" b="1" dirty="0">
                        <a:solidFill>
                          <a:srgbClr val="3366FF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b="1" dirty="0" err="1">
                          <a:solidFill>
                            <a:srgbClr val="3366FF"/>
                          </a:solidFill>
                          <a:effectLst/>
                        </a:rPr>
                        <a:t>mapsTo</a:t>
                      </a:r>
                      <a:endParaRPr lang="nb-NO" b="1" dirty="0">
                        <a:solidFill>
                          <a:srgbClr val="3366FF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b="1" dirty="0" err="1">
                          <a:solidFill>
                            <a:srgbClr val="3366FF"/>
                          </a:solidFill>
                          <a:effectLst/>
                        </a:rPr>
                        <a:t>sign</a:t>
                      </a:r>
                      <a:endParaRPr lang="nb-NO" b="1" dirty="0">
                        <a:solidFill>
                          <a:srgbClr val="3366FF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b="1" dirty="0" err="1">
                          <a:solidFill>
                            <a:srgbClr val="3366FF"/>
                          </a:solidFill>
                          <a:effectLst/>
                        </a:rPr>
                        <a:t>level</a:t>
                      </a:r>
                      <a:endParaRPr lang="nb-NO" b="1" dirty="0">
                        <a:solidFill>
                          <a:srgbClr val="3366FF"/>
                        </a:solidFill>
                        <a:effectLst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280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>
                          <a:effectLst/>
                        </a:rPr>
                        <a:t>EU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Total</a:t>
                      </a:r>
                      <a:endParaRPr lang="nb-N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05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Portugal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EU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3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Spain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EU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65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nonEU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Total</a:t>
                      </a:r>
                      <a:endParaRPr lang="nb-N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085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nb-NO">
                          <a:effectLst/>
                        </a:rPr>
                        <a:t>Iceland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b-NO" dirty="0" err="1">
                          <a:effectLst/>
                        </a:rPr>
                        <a:t>nonEU</a:t>
                      </a:r>
                      <a:endParaRPr lang="nb-NO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84731"/>
                  </a:ext>
                </a:extLst>
              </a:tr>
            </a:tbl>
          </a:graphicData>
        </a:graphic>
      </p:graphicFrame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1340519" y="1633993"/>
            <a:ext cx="337854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$age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</a:t>
            </a:r>
            <a:r>
              <a:rPr lang="en-GB" sz="1400" dirty="0" err="1">
                <a:latin typeface="Lucida Console" panose="020B0609040504020204" pitchFamily="49" charset="0"/>
              </a:rPr>
              <a:t>mapsFrom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mapsTo</a:t>
            </a:r>
            <a:r>
              <a:rPr lang="en-GB" sz="1400" dirty="0">
                <a:latin typeface="Lucida Console" panose="020B0609040504020204" pitchFamily="49" charset="0"/>
              </a:rPr>
              <a:t> sign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      old  Total    1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2    young  Total    1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$geo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</a:t>
            </a:r>
            <a:r>
              <a:rPr lang="en-GB" sz="1400" dirty="0" err="1">
                <a:latin typeface="Lucida Console" panose="020B0609040504020204" pitchFamily="49" charset="0"/>
              </a:rPr>
              <a:t>mapsFrom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mapsTo</a:t>
            </a:r>
            <a:r>
              <a:rPr lang="en-GB" sz="1400" dirty="0">
                <a:latin typeface="Lucida Console" panose="020B0609040504020204" pitchFamily="49" charset="0"/>
              </a:rPr>
              <a:t> sign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       EU  Total    1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2 Portugal     EU    1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3    Spain     EU    1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4    </a:t>
            </a:r>
            <a:r>
              <a:rPr lang="en-GB" sz="1400" dirty="0" err="1">
                <a:latin typeface="Lucida Console" panose="020B0609040504020204" pitchFamily="49" charset="0"/>
              </a:rPr>
              <a:t>nonEU</a:t>
            </a:r>
            <a:r>
              <a:rPr lang="en-GB" sz="1400" dirty="0">
                <a:latin typeface="Lucida Console" panose="020B0609040504020204" pitchFamily="49" charset="0"/>
              </a:rPr>
              <a:t>  Total    1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5  Iceland  </a:t>
            </a:r>
            <a:r>
              <a:rPr lang="en-GB" sz="1400" dirty="0" err="1">
                <a:latin typeface="Lucida Console" panose="020B0609040504020204" pitchFamily="49" charset="0"/>
              </a:rPr>
              <a:t>nonEU</a:t>
            </a:r>
            <a:r>
              <a:rPr lang="en-GB" sz="1400" dirty="0">
                <a:latin typeface="Lucida Console" panose="020B0609040504020204" pitchFamily="49" charset="0"/>
              </a:rPr>
              <a:t>    1</a:t>
            </a: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BB776818-1320-EC8C-8C33-9BA05410FA9D}"/>
              </a:ext>
            </a:extLst>
          </p:cNvPr>
          <p:cNvSpPr txBox="1">
            <a:spLocks/>
          </p:cNvSpPr>
          <p:nvPr/>
        </p:nvSpPr>
        <p:spPr>
          <a:xfrm>
            <a:off x="10515734" y="86177"/>
            <a:ext cx="1641621" cy="463474"/>
          </a:xfrm>
          <a:prstGeom prst="wedgeRoundRectCallout">
            <a:avLst>
              <a:gd name="adj1" fmla="val -45095"/>
              <a:gd name="adj2" fmla="val 13011"/>
              <a:gd name="adj3" fmla="val 16667"/>
            </a:avLst>
          </a:prstGeom>
          <a:solidFill>
            <a:schemeClr val="accent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Earlier Slide</a:t>
            </a:r>
          </a:p>
        </p:txBody>
      </p:sp>
    </p:spTree>
    <p:extLst>
      <p:ext uri="{BB962C8B-B14F-4D97-AF65-F5344CB8AC3E}">
        <p14:creationId xmlns:p14="http://schemas.microsoft.com/office/powerpoint/2010/main" val="13270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854762"/>
          </a:xfrm>
        </p:spPr>
        <p:txBody>
          <a:bodyPr/>
          <a:lstStyle/>
          <a:p>
            <a:r>
              <a:rPr lang="en-US" dirty="0"/>
              <a:t>Example of modified hierarchy  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2D4BC6C-2D0E-3C57-FEAE-0FED419085B5}"/>
              </a:ext>
            </a:extLst>
          </p:cNvPr>
          <p:cNvSpPr txBox="1"/>
          <p:nvPr/>
        </p:nvSpPr>
        <p:spPr>
          <a:xfrm>
            <a:off x="1219359" y="2407142"/>
            <a:ext cx="65225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hi3 &lt;-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FindHierarchies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dataset_a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[c("age", "geo",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")])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hi3 </a:t>
            </a:r>
          </a:p>
          <a:p>
            <a:endParaRPr lang="en-US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$age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mapsFrom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mapsTo</a:t>
            </a:r>
            <a:r>
              <a:rPr lang="en-US" sz="1400" dirty="0">
                <a:latin typeface="Lucida Console" panose="020B0609040504020204" pitchFamily="49" charset="0"/>
              </a:rPr>
              <a:t> sign level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    old  Total    1 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 young  Total    1     1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$geo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mapsFrom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mapsTo</a:t>
            </a:r>
            <a:r>
              <a:rPr lang="en-US" sz="1400" dirty="0">
                <a:latin typeface="Lucida Console" panose="020B0609040504020204" pitchFamily="49" charset="0"/>
              </a:rPr>
              <a:t> sign level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     EU  Total    1 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Portugal     EU    1 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  Spain     EU    1 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Total    1 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Iceland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1     1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63F3D75-0F3A-3762-9D12-5DB2690658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80241" y="1679426"/>
            <a:ext cx="5384800" cy="39788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FED8130A-44E5-E2EB-DD0A-A4E80F40DFD2}"/>
              </a:ext>
            </a:extLst>
          </p:cNvPr>
          <p:cNvSpPr txBox="1">
            <a:spLocks/>
          </p:cNvSpPr>
          <p:nvPr/>
        </p:nvSpPr>
        <p:spPr>
          <a:xfrm>
            <a:off x="5598601" y="5155423"/>
            <a:ext cx="3130730" cy="1005730"/>
          </a:xfrm>
          <a:prstGeom prst="wedgeRoundRectCallout">
            <a:avLst>
              <a:gd name="adj1" fmla="val -40617"/>
              <a:gd name="adj2" fmla="val 2692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Removing the level column before the code on the next slide  </a:t>
            </a:r>
          </a:p>
        </p:txBody>
      </p:sp>
    </p:spTree>
    <p:extLst>
      <p:ext uri="{BB962C8B-B14F-4D97-AF65-F5344CB8AC3E}">
        <p14:creationId xmlns:p14="http://schemas.microsoft.com/office/powerpoint/2010/main" val="165307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854762"/>
          </a:xfrm>
        </p:spPr>
        <p:txBody>
          <a:bodyPr/>
          <a:lstStyle/>
          <a:p>
            <a:r>
              <a:rPr lang="en-US" dirty="0"/>
              <a:t>Example of modified hierarchy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45167" y="3429000"/>
            <a:ext cx="5459895" cy="2999574"/>
          </a:xfrm>
        </p:spPr>
        <p:txBody>
          <a:bodyPr/>
          <a:lstStyle/>
          <a:p>
            <a:r>
              <a:rPr lang="en-US" dirty="0"/>
              <a:t>Norway a new non-EU country</a:t>
            </a:r>
          </a:p>
          <a:p>
            <a:pPr>
              <a:lnSpc>
                <a:spcPct val="100000"/>
              </a:lnSpc>
            </a:pPr>
            <a:r>
              <a:rPr lang="en-US" dirty="0"/>
              <a:t>Perfectly okay that Asia does not have </a:t>
            </a:r>
            <a:r>
              <a:rPr lang="en-US" dirty="0">
                <a:latin typeface="Aptos" panose="020B0004020202020204" pitchFamily="34" charset="0"/>
              </a:rPr>
              <a:t>“</a:t>
            </a:r>
            <a:r>
              <a:rPr lang="en-US" dirty="0"/>
              <a:t>children</a:t>
            </a:r>
            <a:r>
              <a:rPr lang="en-US" dirty="0">
                <a:latin typeface="Aptos" panose="020B0004020202020204" pitchFamily="34" charset="0"/>
              </a:rPr>
              <a:t>”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1219359" y="1527572"/>
            <a:ext cx="742134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hi3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[["geo"]] &lt;-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[["geo"]][c(1:5, 5, 5), ]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[["geo"]][6,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mapsFrom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"] &lt;- "Norway"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[["geo"]][7,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mapsFrom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"] &lt;- "Asia"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[["geo"]][7,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mapsTo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"] &lt;- "Total"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rownames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[["geo"]]) &lt;- NULL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endParaRPr lang="en-US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$age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mapsFrom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mapsTo</a:t>
            </a:r>
            <a:r>
              <a:rPr lang="en-US" sz="1400" dirty="0">
                <a:latin typeface="Lucida Console" panose="020B0609040504020204" pitchFamily="49" charset="0"/>
              </a:rPr>
              <a:t> sign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    old  Total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 young  Total    1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$geo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mapsFrom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mapsTo</a:t>
            </a:r>
            <a:r>
              <a:rPr lang="en-US" sz="1400" dirty="0">
                <a:latin typeface="Lucida Console" panose="020B0609040504020204" pitchFamily="49" charset="0"/>
              </a:rPr>
              <a:t> sign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     EU  Total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Portugal     EU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  Spain     EU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Total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Iceland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Norway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  Asia  Total    1</a:t>
            </a:r>
          </a:p>
        </p:txBody>
      </p:sp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D93C38AA-38D4-5057-E996-012497F00E2B}"/>
              </a:ext>
            </a:extLst>
          </p:cNvPr>
          <p:cNvSpPr txBox="1">
            <a:spLocks/>
          </p:cNvSpPr>
          <p:nvPr/>
        </p:nvSpPr>
        <p:spPr>
          <a:xfrm>
            <a:off x="6688932" y="2670647"/>
            <a:ext cx="2986696" cy="576589"/>
          </a:xfrm>
          <a:prstGeom prst="wedgeRoundRectCallout">
            <a:avLst>
              <a:gd name="adj1" fmla="val -82565"/>
              <a:gd name="adj2" fmla="val -11455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Here we add Norway and Asia as new codes   </a:t>
            </a:r>
          </a:p>
        </p:txBody>
      </p:sp>
      <p:sp>
        <p:nvSpPr>
          <p:cNvPr id="9" name="Bildeforklaring formet som et avrundet rektangel 5">
            <a:extLst>
              <a:ext uri="{FF2B5EF4-FFF2-40B4-BE49-F238E27FC236}">
                <a16:creationId xmlns:a16="http://schemas.microsoft.com/office/drawing/2014/main" id="{B729BB5F-1201-FD05-4546-F2FC09CDCC83}"/>
              </a:ext>
            </a:extLst>
          </p:cNvPr>
          <p:cNvSpPr txBox="1">
            <a:spLocks/>
          </p:cNvSpPr>
          <p:nvPr/>
        </p:nvSpPr>
        <p:spPr>
          <a:xfrm>
            <a:off x="7262401" y="1396277"/>
            <a:ext cx="4024298" cy="1005730"/>
          </a:xfrm>
          <a:prstGeom prst="wedgeRoundRectCallout">
            <a:avLst>
              <a:gd name="adj1" fmla="val -108254"/>
              <a:gd name="adj2" fmla="val 7872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Not necessary, but </a:t>
            </a:r>
            <a:r>
              <a:rPr lang="en-US" sz="1800" dirty="0" err="1">
                <a:solidFill>
                  <a:srgbClr val="0000FF"/>
                </a:solidFill>
              </a:rPr>
              <a:t>rownames</a:t>
            </a:r>
            <a:r>
              <a:rPr lang="en-US" sz="1800" dirty="0">
                <a:solidFill>
                  <a:srgbClr val="0000FF"/>
                </a:solidFill>
              </a:rPr>
              <a:t> in a classic </a:t>
            </a:r>
            <a:r>
              <a:rPr lang="en-US" sz="1800" dirty="0" err="1">
                <a:solidFill>
                  <a:srgbClr val="0000FF"/>
                </a:solidFill>
              </a:rPr>
              <a:t>data.frame</a:t>
            </a:r>
            <a:r>
              <a:rPr lang="en-US" sz="1800" dirty="0">
                <a:solidFill>
                  <a:srgbClr val="0000FF"/>
                </a:solidFill>
              </a:rPr>
              <a:t> are annoying. </a:t>
            </a:r>
          </a:p>
        </p:txBody>
      </p:sp>
    </p:spTree>
    <p:extLst>
      <p:ext uri="{BB962C8B-B14F-4D97-AF65-F5344CB8AC3E}">
        <p14:creationId xmlns:p14="http://schemas.microsoft.com/office/powerpoint/2010/main" val="3260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9651619" cy="854762"/>
          </a:xfrm>
        </p:spPr>
        <p:txBody>
          <a:bodyPr/>
          <a:lstStyle/>
          <a:p>
            <a:r>
              <a:rPr lang="en-US" dirty="0"/>
              <a:t>Example with modified hierarchy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208" y="3181740"/>
            <a:ext cx="4893149" cy="30856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Norway and Asia are included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suppressed and protected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extend0 = TRUE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the default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Extends data internally with zeros based on what is already in the data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extend0 = "all"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Extends with zeros based on the hierarchy as well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530208" y="1538458"/>
            <a:ext cx="55657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dataset_a5,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hierarchies  =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1,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extend0 = "all")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[extend0 5*3-&gt;10*3]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GaussSuppression_anySum</a:t>
            </a:r>
            <a:r>
              <a:rPr lang="en-US" sz="1400" dirty="0">
                <a:latin typeface="Lucida Console" panose="020B0609040504020204" pitchFamily="49" charset="0"/>
              </a:rPr>
              <a:t>: ..............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5E8A7A1-087B-8BFB-1DEB-3BAC3D8923EF}"/>
              </a:ext>
            </a:extLst>
          </p:cNvPr>
          <p:cNvSpPr txBox="1"/>
          <p:nvPr/>
        </p:nvSpPr>
        <p:spPr>
          <a:xfrm>
            <a:off x="6523849" y="1199539"/>
            <a:ext cx="5565792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   age      geo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Total   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Total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5  Total  Iceland    5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Total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7  Total Portugal    4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 Total    Spain   11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   old   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   old       EU   10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11   old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12   old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13   old  Iceland    3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14   old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15   old Portugal    4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16   old    Spain    6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17 young   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18 young       EU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 young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20 young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21 young  Iceland    2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22 young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23 young Portugal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24 young    Spain    5       -       TRUE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B3DAE482-511D-CACE-EC90-55889951263D}"/>
              </a:ext>
            </a:extLst>
          </p:cNvPr>
          <p:cNvSpPr txBox="1">
            <a:spLocks/>
          </p:cNvSpPr>
          <p:nvPr/>
        </p:nvSpPr>
        <p:spPr>
          <a:xfrm>
            <a:off x="3540057" y="256223"/>
            <a:ext cx="6127319" cy="1031871"/>
          </a:xfrm>
          <a:prstGeom prst="wedgeRoundRectCallout">
            <a:avLst>
              <a:gd name="adj1" fmla="val 28969"/>
              <a:gd name="adj2" fmla="val 330166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Now, several rows with frequency 0 are added to the new ”inner” data 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Now, Norway and Asia are also added</a:t>
            </a:r>
            <a:endParaRPr lang="en-US" sz="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This is due to  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extend0 = "all"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AA2C05D-590A-638A-80CE-23EFC0AB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0155" y="1199539"/>
            <a:ext cx="7728994" cy="5313684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9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9651619" cy="854762"/>
          </a:xfrm>
        </p:spPr>
        <p:txBody>
          <a:bodyPr/>
          <a:lstStyle/>
          <a:p>
            <a:r>
              <a:rPr lang="en-US" dirty="0"/>
              <a:t>Example with modified hierarchy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208" y="4403623"/>
            <a:ext cx="5459895" cy="18318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extend0 = 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extension of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Here, no zeros are protected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530208" y="1538458"/>
            <a:ext cx="55657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dataset_a5,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hierarchies  =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1,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extend0 = FALSE))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 err="1">
                <a:latin typeface="Lucida Console" panose="020B0609040504020204" pitchFamily="49" charset="0"/>
              </a:rPr>
              <a:t>GaussSuppression_anySum</a:t>
            </a:r>
            <a:r>
              <a:rPr lang="en-US" sz="1400" dirty="0">
                <a:latin typeface="Lucida Console" panose="020B0609040504020204" pitchFamily="49" charset="0"/>
              </a:rPr>
              <a:t>: ..............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Warning message: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In </a:t>
            </a:r>
            <a:r>
              <a:rPr lang="en-US" sz="1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GaussSuppression</a:t>
            </a:r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(x = x, candidates = candidates, primary = primary,  :</a:t>
            </a:r>
          </a:p>
          <a:p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  Suppressed cells with empty input will not be protected. Extend input data with zeros?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5E8A7A1-087B-8BFB-1DEB-3BAC3D8923EF}"/>
              </a:ext>
            </a:extLst>
          </p:cNvPr>
          <p:cNvSpPr txBox="1"/>
          <p:nvPr/>
        </p:nvSpPr>
        <p:spPr>
          <a:xfrm>
            <a:off x="6626208" y="1211723"/>
            <a:ext cx="5565792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   age      geo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Total   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Total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5  Total  Iceland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Total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7  Total Portugal    4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 Total    Spain   11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   old   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   old       EU   10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11   old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12   old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13   old  Iceland    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14   old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15   old Portugal    4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16   old    Spain    6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17 young   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18 young       EU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 young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20 young     Asia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21 young  Iceland    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22 young   Norway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23 young Portugal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24 young    Spain    5       -          -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13CD523-F203-075D-3363-AA9DE658D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9938" y="1633762"/>
            <a:ext cx="5112212" cy="4655343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0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9651619" cy="854762"/>
          </a:xfrm>
        </p:spPr>
        <p:txBody>
          <a:bodyPr/>
          <a:lstStyle/>
          <a:p>
            <a:r>
              <a:rPr lang="en-US" dirty="0"/>
              <a:t>Example with modified hierarchy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0208" y="3262372"/>
            <a:ext cx="5459895" cy="3004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structuralEmpty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= TRUE</a:t>
            </a:r>
          </a:p>
          <a:p>
            <a:pPr>
              <a:lnSpc>
                <a:spcPct val="100000"/>
              </a:lnSpc>
            </a:pPr>
            <a:r>
              <a:rPr lang="en-US" dirty="0"/>
              <a:t>Means that zeros not related to the dataset are considered structural zeros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are not primary suppressed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Nor can they be secondary suppressed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530208" y="1538458"/>
            <a:ext cx="55657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dataset_a5,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hierarchies  =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hib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1,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structuralEmpty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TRUE)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[extend0 5*3-&gt;6*3]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GaussSuppression_anySum</a:t>
            </a:r>
            <a:r>
              <a:rPr lang="en-US" sz="1400" dirty="0">
                <a:latin typeface="Lucida Console" panose="020B0609040504020204" pitchFamily="49" charset="0"/>
              </a:rPr>
              <a:t>: ..............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5E8A7A1-087B-8BFB-1DEB-3BAC3D8923EF}"/>
              </a:ext>
            </a:extLst>
          </p:cNvPr>
          <p:cNvSpPr txBox="1"/>
          <p:nvPr/>
        </p:nvSpPr>
        <p:spPr>
          <a:xfrm>
            <a:off x="6783156" y="1199539"/>
            <a:ext cx="5565792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   age      geo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Total   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Total     Asia    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Total  Iceland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Total   Norway    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Total Portugal    4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 Total    Spain   11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   old   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   old       EU   10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11   old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12   old     Asia    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13   old  Iceland    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14   old   Norway    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15   old Portugal    4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16   old    Spain    6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17 young   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18 young       EU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 young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20 young     Asia    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21 young  Iceland    2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22 young   Norway    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23 young Portugal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24 young    Spain    5       -       TRUE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8534C4A-8947-6B4F-2036-813949024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256" y="2230955"/>
            <a:ext cx="8618444" cy="4120003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95E1F1AD-7ABE-EC40-16F4-6F376AD3046B}"/>
              </a:ext>
            </a:extLst>
          </p:cNvPr>
          <p:cNvSpPr txBox="1">
            <a:spLocks/>
          </p:cNvSpPr>
          <p:nvPr/>
        </p:nvSpPr>
        <p:spPr>
          <a:xfrm>
            <a:off x="3292447" y="1191615"/>
            <a:ext cx="4709200" cy="1218493"/>
          </a:xfrm>
          <a:prstGeom prst="wedgeRoundRectCallout">
            <a:avLst>
              <a:gd name="adj1" fmla="val 53459"/>
              <a:gd name="adj2" fmla="val 311091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Now again 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extend0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without Norway and Asia being added</a:t>
            </a: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Bildeforklaring formet som et avrundet rektangel 5">
            <a:extLst>
              <a:ext uri="{FF2B5EF4-FFF2-40B4-BE49-F238E27FC236}">
                <a16:creationId xmlns:a16="http://schemas.microsoft.com/office/drawing/2014/main" id="{34847830-4DA6-DC90-4954-9104E1FAEC2A}"/>
              </a:ext>
            </a:extLst>
          </p:cNvPr>
          <p:cNvSpPr txBox="1">
            <a:spLocks/>
          </p:cNvSpPr>
          <p:nvPr/>
        </p:nvSpPr>
        <p:spPr>
          <a:xfrm>
            <a:off x="530208" y="2943051"/>
            <a:ext cx="3349358" cy="299722"/>
          </a:xfrm>
          <a:prstGeom prst="wedgeRoundRectCallout">
            <a:avLst>
              <a:gd name="adj1" fmla="val 13721"/>
              <a:gd name="adj2" fmla="val 32732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Now, no warning and no problem. Since … </a:t>
            </a: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Bildeforklaring formet som et avrundet rektangel 5">
            <a:extLst>
              <a:ext uri="{FF2B5EF4-FFF2-40B4-BE49-F238E27FC236}">
                <a16:creationId xmlns:a16="http://schemas.microsoft.com/office/drawing/2014/main" id="{5B1A1D09-011B-6328-80FC-4E53C44FE3FB}"/>
              </a:ext>
            </a:extLst>
          </p:cNvPr>
          <p:cNvSpPr txBox="1">
            <a:spLocks/>
          </p:cNvSpPr>
          <p:nvPr/>
        </p:nvSpPr>
        <p:spPr>
          <a:xfrm>
            <a:off x="8507148" y="223284"/>
            <a:ext cx="3349358" cy="630007"/>
          </a:xfrm>
          <a:prstGeom prst="wedgeRoundRectCallout">
            <a:avLst>
              <a:gd name="adj1" fmla="val -38023"/>
              <a:gd name="adj2" fmla="val 248295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Norway and Asia no longer primary suppressed </a:t>
            </a:r>
            <a:endParaRPr 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F8D802-CAE2-959F-C90F-B856CABA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138223"/>
            <a:ext cx="9651619" cy="1605517"/>
          </a:xfrm>
        </p:spPr>
        <p:txBody>
          <a:bodyPr/>
          <a:lstStyle/>
          <a:p>
            <a:r>
              <a:rPr lang="en-US" sz="4400" dirty="0"/>
              <a:t>Structural Zeros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0B8A51-C44B-FC45-CE17-7E90ABDD3F1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8" y="1649525"/>
            <a:ext cx="9651619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These are zeros that are publicly known, due to the nature and limitations of the variables involved.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Number of one-year-olds with higher education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number of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Teslas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produced in 2005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solidFill>
                  <a:srgbClr val="0D0D0D"/>
                </a:solidFill>
                <a:latin typeface="Söhne"/>
              </a:rPr>
              <a:t>Since the production started in 2008</a:t>
            </a:r>
          </a:p>
          <a:p>
            <a:pPr lvl="2">
              <a:lnSpc>
                <a:spcPct val="100000"/>
              </a:lnSpc>
            </a:pP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sz="2800" dirty="0"/>
              <a:t>Structural Zeros</a:t>
            </a:r>
            <a:endParaRPr lang="en-US" sz="2600" dirty="0">
              <a:solidFill>
                <a:srgbClr val="0D0D0D"/>
              </a:solidFill>
              <a:latin typeface="Söhne"/>
            </a:endParaRPr>
          </a:p>
          <a:p>
            <a:pPr lvl="1"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Must never be primary suppressed</a:t>
            </a:r>
          </a:p>
          <a:p>
            <a:pPr lvl="1"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Also must never be secondary suppressed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7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9651619" cy="854762"/>
          </a:xfrm>
        </p:spPr>
        <p:txBody>
          <a:bodyPr/>
          <a:lstStyle/>
          <a:p>
            <a:r>
              <a:rPr lang="en-US" dirty="0"/>
              <a:t>Back to formula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0953" y="3429000"/>
            <a:ext cx="5459895" cy="3004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same occurs via the formula interface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Necessary variables are included 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660953" y="1709908"/>
            <a:ext cx="70923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dataset_a5,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formula = ~age * (geo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),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2)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[extend0 5*4-&gt;6*4]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GaussSuppression_anySum</a:t>
            </a:r>
            <a:r>
              <a:rPr lang="en-US" sz="1400" dirty="0">
                <a:latin typeface="Lucida Console" panose="020B0609040504020204" pitchFamily="49" charset="0"/>
              </a:rPr>
              <a:t>: .............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5E8A7A1-087B-8BFB-1DEB-3BAC3D8923EF}"/>
              </a:ext>
            </a:extLst>
          </p:cNvPr>
          <p:cNvSpPr txBox="1"/>
          <p:nvPr/>
        </p:nvSpPr>
        <p:spPr>
          <a:xfrm>
            <a:off x="6391275" y="962331"/>
            <a:ext cx="5565792" cy="41857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   age      geo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 Total   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 old   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young   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Total  Iceland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Total Portugal    4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Total    Spain   11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Total   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 Total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   old  Iceland    3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   old Portugal    4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11   old    Spain    6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12 young  Iceland    2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13 young Portugal    0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14 young    Spain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15   old       EU   10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16   old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17 young       EU    5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18 young   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9DBCE43-329E-14CB-B308-EFB12E41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0156" y="2173238"/>
            <a:ext cx="8618444" cy="3896518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8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34556D1D-CF75-7DE7-78F6-6F02EB7F4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91" y="2225759"/>
            <a:ext cx="9390018" cy="1015791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Theory</a:t>
            </a:r>
            <a:br>
              <a:rPr lang="en-US" dirty="0"/>
            </a:br>
            <a:r>
              <a:rPr lang="en-US" sz="5300" dirty="0"/>
              <a:t>What happens from input to output?</a:t>
            </a:r>
            <a:br>
              <a:rPr lang="en-US" sz="5300" dirty="0"/>
            </a:br>
            <a:r>
              <a:rPr lang="en-US" sz="4000" dirty="0"/>
              <a:t>And what does “empty” output mean?</a:t>
            </a:r>
          </a:p>
        </p:txBody>
      </p:sp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5E079116-ECD9-7514-4634-BFAA36145841}"/>
              </a:ext>
            </a:extLst>
          </p:cNvPr>
          <p:cNvSpPr txBox="1">
            <a:spLocks/>
          </p:cNvSpPr>
          <p:nvPr/>
        </p:nvSpPr>
        <p:spPr>
          <a:xfrm>
            <a:off x="7910986" y="503143"/>
            <a:ext cx="3263832" cy="1410718"/>
          </a:xfrm>
          <a:prstGeom prst="wedgeRoundRectCallout">
            <a:avLst>
              <a:gd name="adj1" fmla="val -117145"/>
              <a:gd name="adj2" fmla="val 1145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Actually: What happens from </a:t>
            </a:r>
            <a:r>
              <a:rPr lang="en-US" sz="1800" b="1" dirty="0">
                <a:solidFill>
                  <a:srgbClr val="0000FF"/>
                </a:solidFill>
              </a:rPr>
              <a:t>modified</a:t>
            </a:r>
            <a:r>
              <a:rPr lang="en-US" sz="1800" dirty="0">
                <a:solidFill>
                  <a:srgbClr val="0000FF"/>
                </a:solidFill>
              </a:rPr>
              <a:t> input to output?</a:t>
            </a:r>
          </a:p>
        </p:txBody>
      </p:sp>
    </p:spTree>
    <p:extLst>
      <p:ext uri="{BB962C8B-B14F-4D97-AF65-F5344CB8AC3E}">
        <p14:creationId xmlns:p14="http://schemas.microsoft.com/office/powerpoint/2010/main" val="77191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6C224F-D0A4-B2C4-0353-C00038A5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410547"/>
            <a:ext cx="3602431" cy="1446244"/>
          </a:xfrm>
        </p:spPr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B2CA1E-B74C-3C16-38F9-76C82627E0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64592" y="1549425"/>
            <a:ext cx="9651619" cy="46367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Microdata or frequency data</a:t>
            </a:r>
          </a:p>
          <a:p>
            <a:pPr>
              <a:lnSpc>
                <a:spcPct val="100000"/>
              </a:lnSpc>
            </a:pPr>
            <a:r>
              <a:rPr lang="en-US" dirty="0"/>
              <a:t>Advanced hierarchy examples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is also the preamble to structural 0’s</a:t>
            </a:r>
          </a:p>
          <a:p>
            <a:pPr>
              <a:lnSpc>
                <a:spcPct val="100000"/>
              </a:lnSpc>
            </a:pPr>
            <a:r>
              <a:rPr lang="en-US" dirty="0"/>
              <a:t>Theory: What happens from input to output?</a:t>
            </a:r>
          </a:p>
          <a:p>
            <a:pPr>
              <a:lnSpc>
                <a:spcPct val="100000"/>
              </a:lnSpc>
            </a:pPr>
            <a:r>
              <a:rPr lang="en-US" dirty="0"/>
              <a:t>Structural zeros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lessons for formula interface users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content is mainly relevant for frequency tables</a:t>
            </a:r>
          </a:p>
        </p:txBody>
      </p:sp>
    </p:spTree>
    <p:extLst>
      <p:ext uri="{BB962C8B-B14F-4D97-AF65-F5344CB8AC3E}">
        <p14:creationId xmlns:p14="http://schemas.microsoft.com/office/powerpoint/2010/main" val="381746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9651619" cy="854762"/>
          </a:xfrm>
        </p:spPr>
        <p:txBody>
          <a:bodyPr/>
          <a:lstStyle/>
          <a:p>
            <a:r>
              <a:rPr lang="nb-NO" dirty="0"/>
              <a:t>Simple </a:t>
            </a:r>
            <a:r>
              <a:rPr lang="nb-NO" dirty="0" err="1"/>
              <a:t>formula</a:t>
            </a:r>
            <a:r>
              <a:rPr lang="nb-NO" dirty="0"/>
              <a:t> and original </a:t>
            </a:r>
            <a:r>
              <a:rPr lang="nb-NO" dirty="0" err="1"/>
              <a:t>dataset</a:t>
            </a:r>
            <a:r>
              <a:rPr lang="nb-NO" dirty="0"/>
              <a:t>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29500" y="6315740"/>
            <a:ext cx="2453723" cy="76512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4903344" y="1608050"/>
            <a:ext cx="70923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dataset_a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formula = ~age *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2)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[extend0 6*3-&gt;6*3]</a:t>
            </a:r>
          </a:p>
          <a:p>
            <a:r>
              <a:rPr lang="en-GB" sz="1400" dirty="0" err="1">
                <a:latin typeface="Lucida Console" panose="020B0609040504020204" pitchFamily="49" charset="0"/>
              </a:rPr>
              <a:t>GaussSuppression_anySum</a:t>
            </a:r>
            <a:r>
              <a:rPr lang="en-GB" sz="1400" dirty="0">
                <a:latin typeface="Lucida Console" panose="020B0609040504020204" pitchFamily="49" charset="0"/>
              </a:rPr>
              <a:t>: ........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age    </a:t>
            </a:r>
            <a:r>
              <a:rPr lang="en-US" sz="1400" dirty="0" err="1">
                <a:latin typeface="Lucida Console" panose="020B0609040504020204" pitchFamily="49" charset="0"/>
              </a:rPr>
              <a:t>eu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40909C65-77C2-6AE8-C9EE-D0C46928868D}"/>
              </a:ext>
            </a:extLst>
          </p:cNvPr>
          <p:cNvSpPr txBox="1"/>
          <p:nvPr/>
        </p:nvSpPr>
        <p:spPr>
          <a:xfrm>
            <a:off x="379807" y="2096001"/>
            <a:ext cx="3260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2000" b="1" dirty="0"/>
              <a:t>           </a:t>
            </a:r>
            <a:r>
              <a:rPr lang="en-US" sz="3200" b="1" dirty="0"/>
              <a:t>Input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   geo   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eu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endParaRPr lang="en-US" sz="14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 young    Spain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young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Portugal    EU    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old    Spain    EU 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 old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Portugal    EU    4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A764FCC-8640-3B15-FC79-057FEE491430}"/>
              </a:ext>
            </a:extLst>
          </p:cNvPr>
          <p:cNvSpPr txBox="1"/>
          <p:nvPr/>
        </p:nvSpPr>
        <p:spPr>
          <a:xfrm>
            <a:off x="4903344" y="2184655"/>
            <a:ext cx="35985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US" sz="3200" b="1" dirty="0"/>
              <a:t>Output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geo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  <a:endParaRPr lang="en-GB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0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09FE0A-DA1C-766C-4304-83A4CD15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46248"/>
            <a:ext cx="4774978" cy="2668402"/>
          </a:xfrm>
        </p:spPr>
        <p:txBody>
          <a:bodyPr>
            <a:normAutofit/>
          </a:bodyPr>
          <a:lstStyle/>
          <a:p>
            <a:r>
              <a:rPr lang="en-US" dirty="0"/>
              <a:t>How does calculation from input to output occur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72ECCA-0C0F-5A5F-E48C-9C19DCB9CAB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38859" y="3831759"/>
            <a:ext cx="7219791" cy="22642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same way regardless of whether there are hierarchies, formulas or many strange parameters.</a:t>
            </a:r>
            <a:r>
              <a:rPr lang="nb-NO" dirty="0"/>
              <a:t>  </a:t>
            </a:r>
          </a:p>
          <a:p>
            <a:pPr>
              <a:lnSpc>
                <a:spcPct val="100000"/>
              </a:lnSpc>
            </a:pPr>
            <a:r>
              <a:rPr lang="en-US" dirty="0"/>
              <a:t>It happens through a matrix</a:t>
            </a:r>
            <a:r>
              <a:rPr lang="nb-NO" dirty="0"/>
              <a:t> 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9A4BACA-A0E3-19C3-AA0C-4E98F92AA6F5}"/>
              </a:ext>
            </a:extLst>
          </p:cNvPr>
          <p:cNvSpPr txBox="1"/>
          <p:nvPr/>
        </p:nvSpPr>
        <p:spPr>
          <a:xfrm>
            <a:off x="586718" y="131948"/>
            <a:ext cx="3260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2000" b="1" dirty="0"/>
              <a:t>           </a:t>
            </a:r>
            <a:r>
              <a:rPr lang="en-US" sz="3200" b="1" dirty="0"/>
              <a:t>Input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   geo   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eu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endParaRPr lang="en-US" sz="14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 young    Spain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young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Portugal    EU    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old    Spain    EU 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 old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Portugal    EU    4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EEFEAF9-4791-2D3F-48FD-FDDA1DFD63F4}"/>
              </a:ext>
            </a:extLst>
          </p:cNvPr>
          <p:cNvSpPr txBox="1"/>
          <p:nvPr/>
        </p:nvSpPr>
        <p:spPr>
          <a:xfrm>
            <a:off x="1014419" y="2722126"/>
            <a:ext cx="35985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US" sz="3200" b="1" dirty="0"/>
              <a:t>Output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geo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  <a:endParaRPr lang="en-GB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1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09FE0A-DA1C-766C-4304-83A4CD15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46248"/>
            <a:ext cx="4774978" cy="2668402"/>
          </a:xfrm>
        </p:spPr>
        <p:txBody>
          <a:bodyPr>
            <a:normAutofit/>
          </a:bodyPr>
          <a:lstStyle/>
          <a:p>
            <a:r>
              <a:rPr lang="nb-NO" dirty="0"/>
              <a:t>H</a:t>
            </a:r>
            <a:r>
              <a:rPr lang="en-US" dirty="0"/>
              <a:t>ow does calculation from input to output occur?</a:t>
            </a:r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9A4BACA-A0E3-19C3-AA0C-4E98F92AA6F5}"/>
              </a:ext>
            </a:extLst>
          </p:cNvPr>
          <p:cNvSpPr txBox="1"/>
          <p:nvPr/>
        </p:nvSpPr>
        <p:spPr>
          <a:xfrm>
            <a:off x="586718" y="131948"/>
            <a:ext cx="3260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2000" b="1" dirty="0"/>
              <a:t>           </a:t>
            </a:r>
            <a:r>
              <a:rPr lang="en-US" sz="3200" b="1" dirty="0"/>
              <a:t>Input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   geo   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eu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endParaRPr lang="en-US" sz="14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 young    Spain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young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Portugal    EU    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old    Spain    EU 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 old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Portugal    EU    4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EEFEAF9-4791-2D3F-48FD-FDDA1DFD63F4}"/>
              </a:ext>
            </a:extLst>
          </p:cNvPr>
          <p:cNvSpPr txBox="1"/>
          <p:nvPr/>
        </p:nvSpPr>
        <p:spPr>
          <a:xfrm>
            <a:off x="1014419" y="2722126"/>
            <a:ext cx="2405056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US" sz="3200" b="1" dirty="0"/>
              <a:t>Output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geo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  <a:endParaRPr lang="en-GB" sz="1400" dirty="0">
              <a:latin typeface="Lucida Console" panose="020B0609040504020204" pitchFamily="49" charset="0"/>
            </a:endParaRPr>
          </a:p>
          <a:p>
            <a:endParaRPr lang="en-US" sz="14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1836A7BD-9CFB-4F3D-55D4-51FF2543B2F2}"/>
              </a:ext>
            </a:extLst>
          </p:cNvPr>
          <p:cNvSpPr txBox="1"/>
          <p:nvPr/>
        </p:nvSpPr>
        <p:spPr>
          <a:xfrm>
            <a:off x="551822" y="131948"/>
            <a:ext cx="3672000" cy="6048000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CB1E7867-4530-34FA-D227-3E5D795273F6}"/>
              </a:ext>
            </a:extLst>
          </p:cNvPr>
          <p:cNvSpPr txBox="1"/>
          <p:nvPr/>
        </p:nvSpPr>
        <p:spPr>
          <a:xfrm>
            <a:off x="3024000" y="833599"/>
            <a:ext cx="716594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4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990B03C2-BB31-CA56-1797-E6799C45A533}"/>
              </a:ext>
            </a:extLst>
          </p:cNvPr>
          <p:cNvSpPr txBox="1"/>
          <p:nvPr/>
        </p:nvSpPr>
        <p:spPr>
          <a:xfrm>
            <a:off x="2507901" y="3638737"/>
            <a:ext cx="733425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20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15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10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2</a:t>
            </a:r>
            <a:endParaRPr lang="en-GB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6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kstSylinder 15">
            <a:extLst>
              <a:ext uri="{FF2B5EF4-FFF2-40B4-BE49-F238E27FC236}">
                <a16:creationId xmlns:a16="http://schemas.microsoft.com/office/drawing/2014/main" id="{9FC44DE0-28A3-4F72-1B67-ACE83BB255B6}"/>
              </a:ext>
            </a:extLst>
          </p:cNvPr>
          <p:cNvSpPr txBox="1"/>
          <p:nvPr/>
        </p:nvSpPr>
        <p:spPr>
          <a:xfrm>
            <a:off x="1014419" y="2722126"/>
            <a:ext cx="281410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3200" b="1" dirty="0"/>
              <a:t>Output</a:t>
            </a:r>
            <a:r>
              <a:rPr lang="en-US" sz="32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geo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1836A7BD-9CFB-4F3D-55D4-51FF2543B2F2}"/>
              </a:ext>
            </a:extLst>
          </p:cNvPr>
          <p:cNvSpPr txBox="1"/>
          <p:nvPr/>
        </p:nvSpPr>
        <p:spPr>
          <a:xfrm>
            <a:off x="502561" y="68449"/>
            <a:ext cx="3672000" cy="23083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9A4BACA-A0E3-19C3-AA0C-4E98F92AA6F5}"/>
              </a:ext>
            </a:extLst>
          </p:cNvPr>
          <p:cNvSpPr txBox="1"/>
          <p:nvPr/>
        </p:nvSpPr>
        <p:spPr>
          <a:xfrm>
            <a:off x="586718" y="131948"/>
            <a:ext cx="3260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2000" b="1" dirty="0"/>
              <a:t>           </a:t>
            </a:r>
            <a:r>
              <a:rPr lang="en-US" sz="3200" b="1" dirty="0"/>
              <a:t>Input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age      geo   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eu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endParaRPr lang="en-US" sz="1400" b="1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 young    Spain    EU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young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Portugal    EU    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old    Spain    EU 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 old  Iceland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Portugal    EU    4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A037B88C-0694-C1F3-F5F9-F0619524C03B}"/>
              </a:ext>
            </a:extLst>
          </p:cNvPr>
          <p:cNvSpPr txBox="1"/>
          <p:nvPr/>
        </p:nvSpPr>
        <p:spPr>
          <a:xfrm>
            <a:off x="4228028" y="3785038"/>
            <a:ext cx="1358056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1 1 1 1 1 1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 . . 1 1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1 1 1 . . .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1 . 1 1 . 1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 1 . . 1 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 . . 1 .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 . . . 1 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1 . 1 . . .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. 1 . . . .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46FB8BCE-69BA-B4BF-862C-D7E40107F46F}"/>
              </a:ext>
            </a:extLst>
          </p:cNvPr>
          <p:cNvSpPr txBox="1"/>
          <p:nvPr/>
        </p:nvSpPr>
        <p:spPr>
          <a:xfrm>
            <a:off x="6926058" y="3955551"/>
            <a:ext cx="716594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4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F531D7B-68D2-A69C-8695-3D745872E9A5}"/>
              </a:ext>
            </a:extLst>
          </p:cNvPr>
          <p:cNvSpPr txBox="1"/>
          <p:nvPr/>
        </p:nvSpPr>
        <p:spPr>
          <a:xfrm>
            <a:off x="3355451" y="4371050"/>
            <a:ext cx="588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=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9605C4D-7D9B-0B9E-2BE8-57CAC6846F87}"/>
              </a:ext>
            </a:extLst>
          </p:cNvPr>
          <p:cNvSpPr txBox="1"/>
          <p:nvPr/>
        </p:nvSpPr>
        <p:spPr>
          <a:xfrm>
            <a:off x="5985587" y="4415981"/>
            <a:ext cx="588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×</a:t>
            </a:r>
          </a:p>
        </p:txBody>
      </p:sp>
      <p:sp>
        <p:nvSpPr>
          <p:cNvPr id="12" name="Bildeforklaring formet som et avrundet rektangel 5">
            <a:extLst>
              <a:ext uri="{FF2B5EF4-FFF2-40B4-BE49-F238E27FC236}">
                <a16:creationId xmlns:a16="http://schemas.microsoft.com/office/drawing/2014/main" id="{3160D87A-1181-9E56-13F9-648CC0BAE5D1}"/>
              </a:ext>
            </a:extLst>
          </p:cNvPr>
          <p:cNvSpPr txBox="1">
            <a:spLocks/>
          </p:cNvSpPr>
          <p:nvPr/>
        </p:nvSpPr>
        <p:spPr>
          <a:xfrm>
            <a:off x="6279785" y="6110447"/>
            <a:ext cx="1768388" cy="432523"/>
          </a:xfrm>
          <a:prstGeom prst="wedgeRoundRectCallout">
            <a:avLst>
              <a:gd name="adj1" fmla="val -76994"/>
              <a:gd name="adj2" fmla="val -10808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“.” means “0” 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4D643B85-B166-973B-B54C-E4DC0FB9271C}"/>
              </a:ext>
            </a:extLst>
          </p:cNvPr>
          <p:cNvSpPr txBox="1"/>
          <p:nvPr/>
        </p:nvSpPr>
        <p:spPr>
          <a:xfrm>
            <a:off x="2507901" y="3638737"/>
            <a:ext cx="733425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20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15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10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2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9B9F7E9F-84CF-79B7-77E6-B564BEAA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Bildeforklaring formet som et avrundet rektangel 5">
            <a:extLst>
              <a:ext uri="{FF2B5EF4-FFF2-40B4-BE49-F238E27FC236}">
                <a16:creationId xmlns:a16="http://schemas.microsoft.com/office/drawing/2014/main" id="{8C4C363E-AD68-1B42-6193-30C465F1982C}"/>
              </a:ext>
            </a:extLst>
          </p:cNvPr>
          <p:cNvSpPr txBox="1">
            <a:spLocks/>
          </p:cNvSpPr>
          <p:nvPr/>
        </p:nvSpPr>
        <p:spPr>
          <a:xfrm>
            <a:off x="4691352" y="161607"/>
            <a:ext cx="3176865" cy="2417352"/>
          </a:xfrm>
          <a:prstGeom prst="wedgeRoundRectCallout">
            <a:avLst>
              <a:gd name="adj1" fmla="val -32071"/>
              <a:gd name="adj2" fmla="val 9591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This is called a matrix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In this context, there should only be zeros and ones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Often rows and columns are switched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FABEA576-99A3-5B16-E688-F46FD69B9B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6717" y="192890"/>
            <a:ext cx="11018565" cy="3367924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The number of columns in this matrix = the number of rows in the input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No information about the input frequency value in the matrix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But it may be that a zero in the output can be determined solely from the matrix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all elements in a row are zero, then the answer must be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what is meant by "empty" in the parameter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Gauss algorithm takes such a matrix as a starting point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algorithm cannot protect a primary suppressed zero when the row is empty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algorithm will also never secondary suppress an empty row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algorithm depends on extending data by including relevant zeros     </a:t>
            </a:r>
          </a:p>
        </p:txBody>
      </p:sp>
      <p:sp>
        <p:nvSpPr>
          <p:cNvPr id="15" name="Bildeforklaring formet som et avrundet rektangel 5">
            <a:extLst>
              <a:ext uri="{FF2B5EF4-FFF2-40B4-BE49-F238E27FC236}">
                <a16:creationId xmlns:a16="http://schemas.microsoft.com/office/drawing/2014/main" id="{FAA7B069-1D1E-DA68-AAF0-0D357267D085}"/>
              </a:ext>
            </a:extLst>
          </p:cNvPr>
          <p:cNvSpPr txBox="1">
            <a:spLocks/>
          </p:cNvSpPr>
          <p:nvPr/>
        </p:nvSpPr>
        <p:spPr>
          <a:xfrm>
            <a:off x="8919984" y="161607"/>
            <a:ext cx="3176864" cy="2874670"/>
          </a:xfrm>
          <a:prstGeom prst="wedgeRoundRectCallout">
            <a:avLst>
              <a:gd name="adj1" fmla="val -85321"/>
              <a:gd name="adj2" fmla="val 4777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This can also be viewed as a nice feature that can be used for structural 0’s.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Structural 0’s are not included in the input 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Other 0’s are included</a:t>
            </a:r>
          </a:p>
        </p:txBody>
      </p:sp>
    </p:spTree>
    <p:extLst>
      <p:ext uri="{BB962C8B-B14F-4D97-AF65-F5344CB8AC3E}">
        <p14:creationId xmlns:p14="http://schemas.microsoft.com/office/powerpoint/2010/main" val="7607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build="p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266FAE-6CE1-B7B0-7512-442C7ECA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5787931" cy="1311128"/>
          </a:xfrm>
        </p:spPr>
        <p:txBody>
          <a:bodyPr/>
          <a:lstStyle/>
          <a:p>
            <a:r>
              <a:rPr lang="en-US" dirty="0"/>
              <a:t>How to determine when the output is “empty”?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194952-B482-2E14-2DD3-56B7F3AD486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2407298"/>
            <a:ext cx="9651619" cy="34337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Option 1: Look at the matrix</a:t>
            </a:r>
            <a:endParaRPr lang="nb-NO" dirty="0"/>
          </a:p>
          <a:p>
            <a:pPr lvl="1">
              <a:lnSpc>
                <a:spcPct val="100000"/>
              </a:lnSpc>
            </a:pPr>
            <a:r>
              <a:rPr lang="en-US" dirty="0"/>
              <a:t>Are there only 0’s in a row/column contributing to the number?</a:t>
            </a:r>
            <a:r>
              <a:rPr lang="nb-NO" dirty="0"/>
              <a:t>  </a:t>
            </a:r>
          </a:p>
          <a:p>
            <a:pPr>
              <a:lnSpc>
                <a:spcPct val="100000"/>
              </a:lnSpc>
            </a:pPr>
            <a:endParaRPr lang="nb-NO" dirty="0"/>
          </a:p>
          <a:p>
            <a:pPr>
              <a:lnSpc>
                <a:spcPct val="100000"/>
              </a:lnSpc>
            </a:pPr>
            <a:r>
              <a:rPr lang="nb-NO" dirty="0"/>
              <a:t>Option 2: Think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Will the answer be 0 regardless of the values in the frequency variable?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7929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34556D1D-CF75-7DE7-78F6-6F02EB7F4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91" y="2225759"/>
            <a:ext cx="9390018" cy="1015791"/>
          </a:xfrm>
        </p:spPr>
        <p:txBody>
          <a:bodyPr>
            <a:normAutofit fontScale="90000"/>
          </a:bodyPr>
          <a:lstStyle/>
          <a:p>
            <a:br>
              <a:rPr lang="nb-NO" dirty="0"/>
            </a:br>
            <a:r>
              <a:rPr lang="en-US" dirty="0"/>
              <a:t>A difference between the hierarchy and formula interface</a:t>
            </a:r>
            <a:br>
              <a:rPr lang="nb-NO" sz="5300" dirty="0"/>
            </a:br>
            <a:endParaRPr lang="nb-NO" sz="4000" dirty="0"/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B71A84CF-01B3-53EE-E81F-0ACFF6A584F0}"/>
              </a:ext>
            </a:extLst>
          </p:cNvPr>
          <p:cNvSpPr txBox="1">
            <a:spLocks/>
          </p:cNvSpPr>
          <p:nvPr/>
        </p:nvSpPr>
        <p:spPr>
          <a:xfrm>
            <a:off x="4232386" y="4177233"/>
            <a:ext cx="3727228" cy="1285104"/>
          </a:xfrm>
          <a:prstGeom prst="wedgeRoundRectCallout">
            <a:avLst>
              <a:gd name="adj1" fmla="val -24249"/>
              <a:gd name="adj2" fmla="val 3685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1800" dirty="0">
                <a:solidFill>
                  <a:srgbClr val="0000FF"/>
                </a:solidFill>
              </a:rPr>
              <a:t>     </a:t>
            </a:r>
            <a:r>
              <a:rPr lang="nb-NO" sz="3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removeEmpty</a:t>
            </a:r>
            <a:endParaRPr lang="nb-NO" sz="3200" dirty="0">
              <a:solidFill>
                <a:srgbClr val="0000FF"/>
              </a:solidFill>
            </a:endParaRPr>
          </a:p>
        </p:txBody>
      </p:sp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F398871B-211A-8CCA-03AC-329AE22EF234}"/>
              </a:ext>
            </a:extLst>
          </p:cNvPr>
          <p:cNvSpPr txBox="1">
            <a:spLocks/>
          </p:cNvSpPr>
          <p:nvPr/>
        </p:nvSpPr>
        <p:spPr>
          <a:xfrm>
            <a:off x="10515734" y="86177"/>
            <a:ext cx="1641621" cy="463474"/>
          </a:xfrm>
          <a:prstGeom prst="wedgeRoundRectCallout">
            <a:avLst>
              <a:gd name="adj1" fmla="val -45095"/>
              <a:gd name="adj2" fmla="val 13011"/>
              <a:gd name="adj3" fmla="val 16667"/>
            </a:avLst>
          </a:prstGeom>
          <a:solidFill>
            <a:schemeClr val="accent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Earlier Slide</a:t>
            </a:r>
          </a:p>
        </p:txBody>
      </p:sp>
    </p:spTree>
    <p:extLst>
      <p:ext uri="{BB962C8B-B14F-4D97-AF65-F5344CB8AC3E}">
        <p14:creationId xmlns:p14="http://schemas.microsoft.com/office/powerpoint/2010/main" val="16795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42C3BF-DC02-0C26-7AFE-89DD5DA9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78199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dirty="0"/>
              <a:t>The </a:t>
            </a:r>
            <a:r>
              <a:rPr lang="en-US" sz="4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removeEmpty</a:t>
            </a: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parameter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04CF6D-805E-73EF-2266-2EB9952B94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3214" y="1630821"/>
            <a:ext cx="9871114" cy="47920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Determines whether combinations that have no contribution from input should be included in the output</a:t>
            </a:r>
          </a:p>
          <a:p>
            <a:pPr lvl="5">
              <a:lnSpc>
                <a:spcPct val="100000"/>
              </a:lnSpc>
            </a:pPr>
            <a:endParaRPr lang="en-US" sz="2200" dirty="0"/>
          </a:p>
          <a:p>
            <a:r>
              <a:rPr lang="en-US" sz="2800" dirty="0"/>
              <a:t>Default:</a:t>
            </a:r>
          </a:p>
          <a:p>
            <a:pPr lvl="1"/>
            <a:r>
              <a:rPr lang="en-US" sz="32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TRUE</a:t>
            </a:r>
            <a:r>
              <a:rPr lang="en-US" sz="2800" dirty="0"/>
              <a:t> in the  formula interface</a:t>
            </a:r>
          </a:p>
          <a:p>
            <a:pPr lvl="1"/>
            <a:r>
              <a:rPr lang="en-US" sz="32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FALSE</a:t>
            </a:r>
            <a:r>
              <a:rPr lang="en-US" sz="2800" dirty="0"/>
              <a:t> in the hierarchy interface and for </a:t>
            </a:r>
            <a:r>
              <a:rPr lang="en-US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dimVar</a:t>
            </a:r>
            <a:endParaRPr lang="en-US" sz="2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8"/>
            <a:endParaRPr lang="en-US" sz="2800" dirty="0"/>
          </a:p>
          <a:p>
            <a:r>
              <a:rPr lang="en-US" sz="2800" dirty="0"/>
              <a:t>But always possible to specify it manually </a:t>
            </a:r>
          </a:p>
        </p:txBody>
      </p:sp>
      <p:sp>
        <p:nvSpPr>
          <p:cNvPr id="4" name="Bildeforklaring formet som et avrundet rektangel 5">
            <a:extLst>
              <a:ext uri="{FF2B5EF4-FFF2-40B4-BE49-F238E27FC236}">
                <a16:creationId xmlns:a16="http://schemas.microsoft.com/office/drawing/2014/main" id="{B9DD5A5F-A5E5-8B73-F241-AE1D9880446B}"/>
              </a:ext>
            </a:extLst>
          </p:cNvPr>
          <p:cNvSpPr txBox="1">
            <a:spLocks/>
          </p:cNvSpPr>
          <p:nvPr/>
        </p:nvSpPr>
        <p:spPr>
          <a:xfrm>
            <a:off x="10515734" y="86177"/>
            <a:ext cx="1641621" cy="463474"/>
          </a:xfrm>
          <a:prstGeom prst="wedgeRoundRectCallout">
            <a:avLst>
              <a:gd name="adj1" fmla="val -45095"/>
              <a:gd name="adj2" fmla="val 13011"/>
              <a:gd name="adj3" fmla="val 16667"/>
            </a:avLst>
          </a:prstGeom>
          <a:solidFill>
            <a:schemeClr val="accent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Earlier Slide</a:t>
            </a:r>
          </a:p>
        </p:txBody>
      </p:sp>
    </p:spTree>
    <p:extLst>
      <p:ext uri="{BB962C8B-B14F-4D97-AF65-F5344CB8AC3E}">
        <p14:creationId xmlns:p14="http://schemas.microsoft.com/office/powerpoint/2010/main" val="4292341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E8EEF9AB-E062-3B3B-121E-ABF841DE1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About automatic aggregation </a:t>
            </a:r>
          </a:p>
        </p:txBody>
      </p:sp>
    </p:spTree>
    <p:extLst>
      <p:ext uri="{BB962C8B-B14F-4D97-AF65-F5344CB8AC3E}">
        <p14:creationId xmlns:p14="http://schemas.microsoft.com/office/powerpoint/2010/main" val="343387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9651619" cy="854762"/>
          </a:xfrm>
        </p:spPr>
        <p:txBody>
          <a:bodyPr/>
          <a:lstStyle/>
          <a:p>
            <a:r>
              <a:rPr lang="en-US" dirty="0"/>
              <a:t> Simple formula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886700" y="2778416"/>
            <a:ext cx="2453723" cy="3004987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660953" y="1709908"/>
            <a:ext cx="70923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dataset_a5,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formula = ~age *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2)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[extend0 5*3-&gt;5*3]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GaussSuppression_anySum</a:t>
            </a:r>
            <a:r>
              <a:rPr lang="en-US" sz="1400" dirty="0">
                <a:latin typeface="Lucida Console" panose="020B0609040504020204" pitchFamily="49" charset="0"/>
              </a:rPr>
              <a:t>: ........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age    </a:t>
            </a:r>
            <a:r>
              <a:rPr lang="en-US" sz="1400" dirty="0" err="1">
                <a:latin typeface="Lucida Console" panose="020B0609040504020204" pitchFamily="49" charset="0"/>
              </a:rPr>
              <a:t>eu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557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A317F4-ABC0-37BA-D00F-F4A3E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08" y="344777"/>
            <a:ext cx="10547367" cy="85476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formula and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preAggregate</a:t>
            </a:r>
            <a:r>
              <a:rPr lang="en-US" sz="4400" dirty="0">
                <a:solidFill>
                  <a:schemeClr val="tx1"/>
                </a:solidFill>
                <a:latin typeface="Lucida Console" panose="020B0609040504020204" pitchFamily="49" charset="0"/>
              </a:rPr>
              <a:t> = 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B967CE-50FB-2BC5-8033-8702DCA2E9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03890" y="2769297"/>
            <a:ext cx="5273685" cy="2738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Exactly the same output</a:t>
            </a:r>
          </a:p>
          <a:p>
            <a:pPr>
              <a:lnSpc>
                <a:spcPct val="100000"/>
              </a:lnSpc>
            </a:pPr>
            <a:r>
              <a:rPr lang="en-US" dirty="0"/>
              <a:t>But internally a bit different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TRUE </a:t>
            </a:r>
            <a:r>
              <a:rPr lang="en-US" dirty="0"/>
              <a:t>default when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is not included (microdata)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FALSE </a:t>
            </a:r>
            <a:r>
              <a:rPr lang="en-US" dirty="0"/>
              <a:t>default when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is included 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71C5BE5-AE7F-9289-349A-C8735692601F}"/>
              </a:ext>
            </a:extLst>
          </p:cNvPr>
          <p:cNvSpPr txBox="1"/>
          <p:nvPr/>
        </p:nvSpPr>
        <p:spPr>
          <a:xfrm>
            <a:off x="660953" y="1709908"/>
            <a:ext cx="70923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dataset_a5,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formula = ~age *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2,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TRUE)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latin typeface="Lucida Console" panose="020B0609040504020204" pitchFamily="49" charset="0"/>
              </a:rPr>
              <a:t>preAggregate</a:t>
            </a:r>
            <a:r>
              <a:rPr lang="en-US" sz="1400" dirty="0">
                <a:latin typeface="Lucida Console" panose="020B0609040504020204" pitchFamily="49" charset="0"/>
              </a:rPr>
              <a:t> 5*4-&gt;4*3]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[extend0 4*3-&gt;4*3]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age    </a:t>
            </a:r>
            <a:r>
              <a:rPr lang="en-US" sz="1400" dirty="0" err="1">
                <a:latin typeface="Lucida Console" panose="020B0609040504020204" pitchFamily="49" charset="0"/>
              </a:rPr>
              <a:t>eu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r>
              <a:rPr lang="en-US" sz="14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 Total </a:t>
            </a:r>
            <a:r>
              <a:rPr lang="en-US" sz="1400" dirty="0" err="1">
                <a:latin typeface="Lucida Console" panose="020B0609040504020204" pitchFamily="49" charset="0"/>
              </a:rPr>
              <a:t>Total</a:t>
            </a:r>
            <a:r>
              <a:rPr lang="en-US" sz="14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old Total   13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young Total    7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Total    EU   15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Total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old    EU   10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old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3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young    EU    5       -       TRUE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young </a:t>
            </a:r>
            <a:r>
              <a:rPr lang="en-US" sz="1400" dirty="0" err="1">
                <a:latin typeface="Lucida Console" panose="020B0609040504020204" pitchFamily="49" charset="0"/>
              </a:rPr>
              <a:t>nonEU</a:t>
            </a:r>
            <a:r>
              <a:rPr lang="en-US" sz="1400" dirty="0">
                <a:latin typeface="Lucida Console" panose="020B0609040504020204" pitchFamily="49" charset="0"/>
              </a:rPr>
              <a:t>    2    TRUE       </a:t>
            </a:r>
            <a:r>
              <a:rPr lang="en-US" sz="1400" dirty="0" err="1">
                <a:latin typeface="Lucida Console" panose="020B0609040504020204" pitchFamily="49" charset="0"/>
              </a:rPr>
              <a:t>TRUE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1EF88D0-53B8-2ECA-C20D-192414EB9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9706" y="2662068"/>
            <a:ext cx="8618444" cy="3851155"/>
          </a:xfrm>
          <a:prstGeom prst="rect">
            <a:avLst/>
          </a:prstGeom>
          <a:effectLst>
            <a:outerShdw blurRad="596900" dist="406400" dir="42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11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F3074FC-DA6C-6EF9-18FB-A9514CC09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Microdata or </a:t>
            </a:r>
            <a:r>
              <a:rPr lang="nb-NO" dirty="0" err="1"/>
              <a:t>frequency</a:t>
            </a:r>
            <a:r>
              <a:rPr lang="nb-NO" dirty="0"/>
              <a:t> data</a:t>
            </a:r>
            <a:br>
              <a:rPr lang="nb-NO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216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77643FD7-ED30-DBA3-3D60-4C39341DF50D}"/>
              </a:ext>
            </a:extLst>
          </p:cNvPr>
          <p:cNvSpPr txBox="1"/>
          <p:nvPr/>
        </p:nvSpPr>
        <p:spPr>
          <a:xfrm>
            <a:off x="342612" y="396993"/>
            <a:ext cx="1021870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sosial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[["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"]] &lt;- 1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aggregate(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sosial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"],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sosial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[c("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fylkesnavn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navn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kostragr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hovedint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", "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mnd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")], 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sum)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fylkesnavn</a:t>
            </a:r>
            <a:r>
              <a:rPr lang="en-US" sz="1400" dirty="0"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latin typeface="Lucida Console" panose="020B0609040504020204" pitchFamily="49" charset="0"/>
              </a:rPr>
              <a:t>navn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kostragr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hovedint</a:t>
            </a:r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mnd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freq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1 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Frosta</a:t>
            </a:r>
            <a:r>
              <a:rPr lang="en-US" sz="1400" dirty="0">
                <a:latin typeface="Lucida Console" panose="020B0609040504020204" pitchFamily="49" charset="0"/>
              </a:rPr>
              <a:t>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23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2 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    Marker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8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3 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Oppdal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4 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Sarpsborg</a:t>
            </a:r>
            <a:r>
              <a:rPr lang="en-US" sz="1400" dirty="0">
                <a:latin typeface="Lucida Console" panose="020B0609040504020204" pitchFamily="49" charset="0"/>
              </a:rPr>
              <a:t>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5 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latin typeface="Lucida Console" panose="020B0609040504020204" pitchFamily="49" charset="0"/>
              </a:rPr>
              <a:t>Selbu</a:t>
            </a:r>
            <a:r>
              <a:rPr lang="en-US" sz="1400" dirty="0">
                <a:latin typeface="Lucida Console" panose="020B0609040504020204" pitchFamily="49" charset="0"/>
              </a:rPr>
              <a:t>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6 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latin typeface="Lucida Console" panose="020B0609040504020204" pitchFamily="49" charset="0"/>
              </a:rPr>
              <a:t>Skaun</a:t>
            </a:r>
            <a:r>
              <a:rPr lang="en-US" sz="1400" dirty="0">
                <a:latin typeface="Lucida Console" panose="020B0609040504020204" pitchFamily="49" charset="0"/>
              </a:rPr>
              <a:t>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9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7 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Steinkjer        1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8 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Ullensaker</a:t>
            </a:r>
            <a:r>
              <a:rPr lang="en-US" sz="1400" dirty="0">
                <a:latin typeface="Lucida Console" panose="020B0609040504020204" pitchFamily="49" charset="0"/>
              </a:rPr>
              <a:t>        2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9 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   Drammen        3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10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Malvik</a:t>
            </a:r>
            <a:r>
              <a:rPr lang="en-US" sz="1400" dirty="0">
                <a:latin typeface="Lucida Console" panose="020B0609040504020204" pitchFamily="49" charset="0"/>
              </a:rPr>
              <a:t>        3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11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  </a:t>
            </a:r>
            <a:r>
              <a:rPr lang="en-US" sz="1400" dirty="0" err="1">
                <a:latin typeface="Lucida Console" panose="020B0609040504020204" pitchFamily="49" charset="0"/>
              </a:rPr>
              <a:t>Osen</a:t>
            </a:r>
            <a:r>
              <a:rPr lang="en-US" sz="1400" dirty="0">
                <a:latin typeface="Lucida Console" panose="020B0609040504020204" pitchFamily="49" charset="0"/>
              </a:rPr>
              <a:t>        3    </a:t>
            </a:r>
            <a:r>
              <a:rPr lang="en-US" sz="1400" dirty="0" err="1">
                <a:latin typeface="Lucida Console" panose="020B0609040504020204" pitchFamily="49" charset="0"/>
              </a:rPr>
              <a:t>annet</a:t>
            </a:r>
            <a:r>
              <a:rPr lang="en-US" sz="1400" dirty="0">
                <a:latin typeface="Lucida Console" panose="020B0609040504020204" pitchFamily="49" charset="0"/>
              </a:rPr>
              <a:t> m01m05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12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Frosta</a:t>
            </a:r>
            <a:r>
              <a:rPr lang="en-US" sz="1400" dirty="0">
                <a:latin typeface="Lucida Console" panose="020B0609040504020204" pitchFamily="49" charset="0"/>
              </a:rPr>
              <a:t>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14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13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    Marker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13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14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Oppdal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 8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15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</a:rPr>
              <a:t>Sarpsborg</a:t>
            </a:r>
            <a:r>
              <a:rPr lang="en-US" sz="1400" dirty="0">
                <a:latin typeface="Lucida Console" panose="020B0609040504020204" pitchFamily="49" charset="0"/>
              </a:rPr>
              <a:t>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11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16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latin typeface="Lucida Console" panose="020B0609040504020204" pitchFamily="49" charset="0"/>
              </a:rPr>
              <a:t>Selbu</a:t>
            </a:r>
            <a:r>
              <a:rPr lang="en-US" sz="1400" dirty="0">
                <a:latin typeface="Lucida Console" panose="020B0609040504020204" pitchFamily="49" charset="0"/>
              </a:rPr>
              <a:t>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 5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17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    </a:t>
            </a:r>
            <a:r>
              <a:rPr lang="en-US" sz="1400" dirty="0" err="1">
                <a:latin typeface="Lucida Console" panose="020B0609040504020204" pitchFamily="49" charset="0"/>
              </a:rPr>
              <a:t>Skaun</a:t>
            </a:r>
            <a:r>
              <a:rPr lang="en-US" sz="1400" dirty="0">
                <a:latin typeface="Lucida Console" panose="020B0609040504020204" pitchFamily="49" charset="0"/>
              </a:rPr>
              <a:t>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 6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18   </a:t>
            </a:r>
            <a:r>
              <a:rPr lang="en-US" sz="1400" dirty="0" err="1">
                <a:latin typeface="Lucida Console" panose="020B0609040504020204" pitchFamily="49" charset="0"/>
              </a:rPr>
              <a:t>Trondelag</a:t>
            </a:r>
            <a:r>
              <a:rPr lang="en-US" sz="1400" dirty="0">
                <a:latin typeface="Lucida Console" panose="020B0609040504020204" pitchFamily="49" charset="0"/>
              </a:rPr>
              <a:t>  Steinkjer        1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19       </a:t>
            </a:r>
            <a:r>
              <a:rPr lang="en-US" sz="1400" dirty="0" err="1">
                <a:latin typeface="Lucida Console" panose="020B0609040504020204" pitchFamily="49" charset="0"/>
              </a:rPr>
              <a:t>Viken</a:t>
            </a:r>
            <a:r>
              <a:rPr lang="en-US" sz="1400" dirty="0">
                <a:latin typeface="Lucida Console" panose="020B0609040504020204" pitchFamily="49" charset="0"/>
              </a:rPr>
              <a:t>    Drammen        3   </a:t>
            </a:r>
            <a:r>
              <a:rPr lang="en-US" sz="1400" dirty="0" err="1">
                <a:latin typeface="Lucida Console" panose="020B0609040504020204" pitchFamily="49" charset="0"/>
              </a:rPr>
              <a:t>arbeid</a:t>
            </a:r>
            <a:r>
              <a:rPr lang="en-US" sz="1400" dirty="0">
                <a:latin typeface="Lucida Console" panose="020B0609040504020204" pitchFamily="49" charset="0"/>
              </a:rPr>
              <a:t> m01m05    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:            :          :        :        :      :    : 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35A03BD-B3A9-3EFF-FA77-1763ED64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020" y="1039091"/>
            <a:ext cx="4363852" cy="1311128"/>
          </a:xfrm>
        </p:spPr>
        <p:txBody>
          <a:bodyPr/>
          <a:lstStyle/>
          <a:p>
            <a:r>
              <a:rPr lang="en-US" dirty="0"/>
              <a:t>Microdata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CF7A03-2A63-4557-EC8B-F094260BFA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8089" y="2111997"/>
            <a:ext cx="4921299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Many ways to aggregate in R</a:t>
            </a:r>
          </a:p>
          <a:p>
            <a:pPr lvl="3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Aggregation occurs automatically in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</a:rPr>
              <a:t>GaussSuppression</a:t>
            </a:r>
            <a:r>
              <a:rPr lang="en-US" dirty="0"/>
              <a:t> functions</a:t>
            </a:r>
          </a:p>
          <a:p>
            <a:pPr lvl="3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Rows with frequency=0 are then excluded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Extend0</a:t>
            </a:r>
            <a:r>
              <a:rPr lang="en-US" dirty="0"/>
              <a:t> is absolutely necessary when 0’s are suppressed</a:t>
            </a:r>
          </a:p>
        </p:txBody>
      </p:sp>
    </p:spTree>
    <p:extLst>
      <p:ext uri="{BB962C8B-B14F-4D97-AF65-F5344CB8AC3E}">
        <p14:creationId xmlns:p14="http://schemas.microsoft.com/office/powerpoint/2010/main" val="1803998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23D05C1-E243-6EC7-80E4-E825E098F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637" y="1796902"/>
            <a:ext cx="10164726" cy="1997541"/>
          </a:xfrm>
        </p:spPr>
        <p:txBody>
          <a:bodyPr>
            <a:normAutofit fontScale="90000"/>
          </a:bodyPr>
          <a:lstStyle/>
          <a:p>
            <a:r>
              <a:rPr lang="en-US" sz="8900" dirty="0"/>
              <a:t>Structural Zeros</a:t>
            </a:r>
            <a:br>
              <a:rPr lang="en-US" dirty="0"/>
            </a:br>
            <a:r>
              <a:rPr lang="en-US" sz="4400" dirty="0"/>
              <a:t>Key lessons for formula interface users  </a:t>
            </a:r>
          </a:p>
        </p:txBody>
      </p:sp>
    </p:spTree>
    <p:extLst>
      <p:ext uri="{BB962C8B-B14F-4D97-AF65-F5344CB8AC3E}">
        <p14:creationId xmlns:p14="http://schemas.microsoft.com/office/powerpoint/2010/main" val="4114550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2B52DB32-FC01-5072-0850-74B9439D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9" y="551048"/>
            <a:ext cx="9886240" cy="104329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Structural 0’s </a:t>
            </a:r>
            <a:br>
              <a:rPr lang="en-US" sz="4400" dirty="0"/>
            </a:br>
            <a:r>
              <a:rPr lang="en-US" sz="5400" dirty="0"/>
              <a:t>Option 1: Use frequency data input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C48D4CF-4664-BCE9-3766-CFEDEDE198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3723" y="2074985"/>
            <a:ext cx="11418277" cy="4466493"/>
          </a:xfrm>
        </p:spPr>
        <p:txBody>
          <a:bodyPr/>
          <a:lstStyle/>
          <a:p>
            <a:r>
              <a:rPr lang="en-US" dirty="0"/>
              <a:t>Create frequency data yourself by aggregating microdata</a:t>
            </a:r>
          </a:p>
          <a:p>
            <a:r>
              <a:rPr lang="en-US" dirty="0"/>
              <a:t>Add rows with 0 frequency</a:t>
            </a:r>
          </a:p>
          <a:p>
            <a:pPr lvl="1"/>
            <a:r>
              <a:rPr lang="en-US" dirty="0"/>
              <a:t>Rows with 0 frequency should represent 0’s that could have been something other than 0</a:t>
            </a:r>
          </a:p>
          <a:p>
            <a:pPr lvl="1"/>
            <a:r>
              <a:rPr lang="en-US" dirty="0"/>
              <a:t>That is, not structural 0’s. </a:t>
            </a:r>
          </a:p>
          <a:p>
            <a:r>
              <a:rPr lang="en-US" dirty="0"/>
              <a:t>Use the parameters: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structuralEmpty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TRUE, extend0 = FALSE</a:t>
            </a:r>
          </a:p>
          <a:p>
            <a:r>
              <a:rPr lang="en-US" dirty="0"/>
              <a:t>If you want structural 0’s in output: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removeEmpty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</a:t>
            </a:r>
          </a:p>
          <a:p>
            <a:pPr marL="252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2B52DB32-FC01-5072-0850-74B9439D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8" y="551048"/>
            <a:ext cx="10773507" cy="104329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Structural 0’s </a:t>
            </a:r>
            <a:br>
              <a:rPr lang="en-US" sz="4400" dirty="0"/>
            </a:br>
            <a:r>
              <a:rPr lang="en-US" sz="5400" dirty="0"/>
              <a:t>Option 2: Modified microdata input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C48D4CF-4664-BCE9-3766-CFEDEDE198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3723" y="1887415"/>
            <a:ext cx="11418277" cy="4736125"/>
          </a:xfrm>
        </p:spPr>
        <p:txBody>
          <a:bodyPr/>
          <a:lstStyle/>
          <a:p>
            <a:r>
              <a:rPr lang="en-US" dirty="0"/>
              <a:t>Create a frequency variable in microdata with 1's</a:t>
            </a:r>
          </a:p>
          <a:p>
            <a:r>
              <a:rPr lang="en-US" dirty="0"/>
              <a:t>Add rows with 0 frequency</a:t>
            </a:r>
          </a:p>
          <a:p>
            <a:pPr lvl="1"/>
            <a:r>
              <a:rPr lang="en-US" dirty="0"/>
              <a:t>The rows with 0 frequency should represent 0’s that could have been something other than 0</a:t>
            </a:r>
          </a:p>
          <a:p>
            <a:pPr lvl="1"/>
            <a:r>
              <a:rPr lang="en-US" dirty="0"/>
              <a:t>That is, not structural 0’s</a:t>
            </a:r>
          </a:p>
          <a:p>
            <a:r>
              <a:rPr lang="en-US" dirty="0"/>
              <a:t>Do it in such a way that aggregation will yield the same result as Option 1</a:t>
            </a:r>
          </a:p>
          <a:p>
            <a:pPr>
              <a:lnSpc>
                <a:spcPct val="100000"/>
              </a:lnSpc>
            </a:pPr>
            <a:r>
              <a:rPr lang="en-US" dirty="0"/>
              <a:t>Use the parameters: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structuralEmpty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TRUE, extend0 = FALSE,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TRUE,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i="1" dirty="0">
                <a:solidFill>
                  <a:srgbClr val="0000FF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your new frequency variable</a:t>
            </a:r>
            <a:r>
              <a:rPr lang="en-US" dirty="0">
                <a:solidFill>
                  <a:srgbClr val="0000FF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 </a:t>
            </a:r>
          </a:p>
          <a:p>
            <a:r>
              <a:rPr lang="en-US" dirty="0"/>
              <a:t>If you want structural 0’s in output: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removeEmpty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</a:t>
            </a:r>
          </a:p>
          <a:p>
            <a:pPr marL="252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2B52DB32-FC01-5072-0850-74B9439D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8" y="551048"/>
            <a:ext cx="10773507" cy="104329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Structural 0’s </a:t>
            </a:r>
            <a:br>
              <a:rPr lang="en-US" sz="4400" dirty="0"/>
            </a:br>
            <a:r>
              <a:rPr lang="en-US" sz="5400" dirty="0"/>
              <a:t>Option 3: Learn more  + microdata input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C48D4CF-4664-BCE9-3766-CFEDEDE198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3723" y="2074985"/>
            <a:ext cx="11418277" cy="446649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Learn about more possibilities with the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extend0</a:t>
            </a:r>
            <a:r>
              <a:rPr lang="en-US" dirty="0"/>
              <a:t> parameter </a:t>
            </a:r>
          </a:p>
          <a:p>
            <a:r>
              <a:rPr lang="en-US" dirty="0"/>
              <a:t>Use the parameter: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structuralEmpty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</a:t>
            </a:r>
          </a:p>
          <a:p>
            <a:r>
              <a:rPr lang="en-US" dirty="0"/>
              <a:t>If you want structural 0’s in output: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removeEmpty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</a:t>
            </a:r>
          </a:p>
          <a:p>
            <a:pPr marL="252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EF6E34-8D37-0DE9-5EAE-A8CB735B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679938"/>
            <a:ext cx="9651619" cy="1182238"/>
          </a:xfrm>
        </p:spPr>
        <p:txBody>
          <a:bodyPr>
            <a:normAutofit fontScale="90000"/>
          </a:bodyPr>
          <a:lstStyle/>
          <a:p>
            <a:r>
              <a:rPr lang="en-US" dirty="0"/>
              <a:t>No primary suppression of any zeros?</a:t>
            </a:r>
            <a:br>
              <a:rPr lang="en-US" dirty="0"/>
            </a:b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D8A608-DB6C-FDEB-6B01-BDD515F8BB2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Possible but not recommended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can be done with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protectZeros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is, 0’s are not primary suppressed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one can also use </a:t>
            </a:r>
            <a:r>
              <a:rPr lang="en-US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secondaryZeros</a:t>
            </a:r>
            <a:r>
              <a:rPr lang="en-US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</a:t>
            </a:r>
            <a:r>
              <a:rPr lang="en-US" sz="2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is, 0’s can be secondary suppressed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020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C6D12D-21B5-B2F5-AD92-09DAB8AB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61" y="233807"/>
            <a:ext cx="9651619" cy="1311128"/>
          </a:xfrm>
        </p:spPr>
        <p:txBody>
          <a:bodyPr/>
          <a:lstStyle/>
          <a:p>
            <a:r>
              <a:rPr lang="en-US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Exercises, frequency tables </a:t>
            </a:r>
            <a:r>
              <a:rPr lang="en-US" sz="2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(this presentation)</a:t>
            </a:r>
            <a:endParaRPr lang="en-US" sz="28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2C162C0-F20F-1ED2-09C7-755C9C1409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98060" y="1293008"/>
            <a:ext cx="9651619" cy="1888730"/>
          </a:xfrm>
        </p:spPr>
        <p:txBody>
          <a:bodyPr/>
          <a:lstStyle/>
          <a:p>
            <a:r>
              <a:rPr lang="en-US" dirty="0"/>
              <a:t>exercises/structural_zeros.md</a:t>
            </a:r>
          </a:p>
          <a:p>
            <a:r>
              <a:rPr lang="en-US" dirty="0"/>
              <a:t>Direct link: </a:t>
            </a:r>
          </a:p>
          <a:p>
            <a:pPr lvl="1"/>
            <a:r>
              <a:rPr lang="en-US" sz="1400" dirty="0">
                <a:hlinkClick r:id="rId2"/>
              </a:rPr>
              <a:t>https://github.com/statisticsnorway/kurs-metode-sdc-2024/blob/main/exercises/structural_zeros.md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A5F49065-B96B-0432-030B-45376531348F}"/>
              </a:ext>
            </a:extLst>
          </p:cNvPr>
          <p:cNvSpPr txBox="1">
            <a:spLocks/>
          </p:cNvSpPr>
          <p:nvPr/>
        </p:nvSpPr>
        <p:spPr>
          <a:xfrm>
            <a:off x="1098060" y="3181738"/>
            <a:ext cx="10350601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7424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Exercises, </a:t>
            </a:r>
            <a:r>
              <a:rPr lang="en-US" dirty="0" err="1">
                <a:ea typeface="Cascadia Mono Light" panose="020B0609020000020004" pitchFamily="49" charset="0"/>
                <a:cs typeface="Cascadia Mono Light" panose="020B0609020000020004" pitchFamily="49" charset="0"/>
              </a:rPr>
              <a:t>SmallCountRounding</a:t>
            </a:r>
            <a:r>
              <a:rPr lang="en-US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2800" dirty="0">
                <a:ea typeface="Cascadia Mono Light" panose="020B0609020000020004" pitchFamily="49" charset="0"/>
                <a:cs typeface="Cascadia Mono Light" panose="020B0609020000020004" pitchFamily="49" charset="0"/>
              </a:rPr>
              <a:t>(next presentation) </a:t>
            </a:r>
            <a:endParaRPr lang="en-US" sz="2800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61553C9D-BBAF-FEEA-CC29-103EF6E47903}"/>
              </a:ext>
            </a:extLst>
          </p:cNvPr>
          <p:cNvSpPr txBox="1">
            <a:spLocks/>
          </p:cNvSpPr>
          <p:nvPr/>
        </p:nvSpPr>
        <p:spPr>
          <a:xfrm>
            <a:off x="1098059" y="4492866"/>
            <a:ext cx="9651619" cy="1888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rgbClr val="274247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exercises/small_count_rounding.md</a:t>
            </a:r>
          </a:p>
          <a:p>
            <a:r>
              <a:rPr lang="en-US" dirty="0"/>
              <a:t>Direct link: </a:t>
            </a:r>
          </a:p>
          <a:p>
            <a:pPr lvl="1"/>
            <a:r>
              <a:rPr lang="en-US" sz="1400" dirty="0">
                <a:hlinkClick r:id="rId3"/>
              </a:rPr>
              <a:t>https://github.com/statisticsnorway/kurs-metode-sdc-2024/blob/main/exercises/small_count_rounding.md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08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0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3C165A06-131A-6531-482D-53B4D297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02" y="341722"/>
            <a:ext cx="5847375" cy="889919"/>
          </a:xfrm>
        </p:spPr>
        <p:txBody>
          <a:bodyPr/>
          <a:lstStyle/>
          <a:p>
            <a:r>
              <a:rPr lang="en-US" dirty="0"/>
              <a:t>Frequency Data Input</a:t>
            </a:r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1A11365B-522C-D2C5-98E1-4EEFB1FB03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50903" y="1306286"/>
            <a:ext cx="6092858" cy="41863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That is, not the table(s) that are to be created </a:t>
            </a:r>
          </a:p>
          <a:p>
            <a:pPr lvl="3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But an aggregated version of microdata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Instead of many identical rows in microdata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one row accompanied by a frequency value used as </a:t>
            </a:r>
            <a:r>
              <a:rPr lang="en-US" dirty="0" err="1">
                <a:latin typeface="Lucida Console" panose="020B0609040504020204" pitchFamily="49" charset="0"/>
              </a:rPr>
              <a:t>freqVar</a:t>
            </a:r>
            <a:endParaRPr lang="en-US" dirty="0"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We often refer to this as inner cells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Rows with frequency value=0 may or may not be included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0137E5E-1058-6A99-E2E7-E352E70D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22" y="341722"/>
            <a:ext cx="1832861" cy="632303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2AAA1979-234E-4C9C-1417-542C4EB5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11" y="4802730"/>
            <a:ext cx="4853940" cy="1713548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DE371C6F-8BB9-994A-056D-05267B0B4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820" y="869185"/>
            <a:ext cx="2840355" cy="2900363"/>
          </a:xfrm>
          <a:prstGeom prst="rect">
            <a:avLst/>
          </a:prstGeom>
        </p:spPr>
      </p:pic>
      <p:sp>
        <p:nvSpPr>
          <p:cNvPr id="3" name="Bildeforklaring formet som et avrundet rektangel 5">
            <a:extLst>
              <a:ext uri="{FF2B5EF4-FFF2-40B4-BE49-F238E27FC236}">
                <a16:creationId xmlns:a16="http://schemas.microsoft.com/office/drawing/2014/main" id="{A792ACF9-2BD2-CD6A-BC6A-0C0AE4CCBDA1}"/>
              </a:ext>
            </a:extLst>
          </p:cNvPr>
          <p:cNvSpPr txBox="1">
            <a:spLocks/>
          </p:cNvSpPr>
          <p:nvPr/>
        </p:nvSpPr>
        <p:spPr>
          <a:xfrm>
            <a:off x="5850903" y="2055271"/>
            <a:ext cx="6015032" cy="4457324"/>
          </a:xfrm>
          <a:prstGeom prst="wedgeRoundRectCallout">
            <a:avLst>
              <a:gd name="adj1" fmla="val -22308"/>
              <a:gd name="adj2" fmla="val -484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sz="4000" dirty="0">
                <a:solidFill>
                  <a:srgbClr val="C00000"/>
                </a:solidFill>
              </a:rPr>
              <a:t>NOTE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Frequency data input should not have rows that represent the sum of other rows</a:t>
            </a:r>
            <a:endParaRPr lang="nb-NO" sz="18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Input data should not look like output data</a:t>
            </a:r>
            <a:endParaRPr lang="nb-NO" sz="18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That is, no separate rows for totals</a:t>
            </a:r>
            <a:endParaRPr lang="nb-NO" sz="18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That is, no separate row for county if municipality is the lowest level</a:t>
            </a:r>
            <a:r>
              <a:rPr lang="nb-NO" sz="1800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FF"/>
                </a:solidFill>
              </a:rPr>
              <a:t>County codes are instead in a separate column</a:t>
            </a:r>
            <a:endParaRPr lang="nb-NO" sz="1800" dirty="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rgbClr val="0000FF"/>
                </a:solidFill>
              </a:rPr>
              <a:t>Similar to the EU column here</a:t>
            </a:r>
            <a:endParaRPr lang="nb-NO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B2FA3F-F256-5F81-D695-DD63DE45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59" y="551048"/>
            <a:ext cx="8409833" cy="1311128"/>
          </a:xfrm>
        </p:spPr>
        <p:txBody>
          <a:bodyPr/>
          <a:lstStyle/>
          <a:p>
            <a:r>
              <a:rPr lang="en-US" dirty="0"/>
              <a:t>Codes or categories maybe missing in microdata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9C8F4D-8741-5DA1-F2C6-2FF8B7057A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2155370"/>
            <a:ext cx="9651619" cy="3685667"/>
          </a:xfrm>
        </p:spPr>
        <p:txBody>
          <a:bodyPr/>
          <a:lstStyle/>
          <a:p>
            <a:r>
              <a:rPr lang="en-US" dirty="0"/>
              <a:t>When no statistical unit has these  codes</a:t>
            </a:r>
          </a:p>
          <a:p>
            <a:r>
              <a:rPr lang="en-US" dirty="0"/>
              <a:t>But maybe you want such codes in the output, with the value or frequency 0.</a:t>
            </a:r>
          </a:p>
        </p:txBody>
      </p:sp>
    </p:spTree>
    <p:extLst>
      <p:ext uri="{BB962C8B-B14F-4D97-AF65-F5344CB8AC3E}">
        <p14:creationId xmlns:p14="http://schemas.microsoft.com/office/powerpoint/2010/main" val="374616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Sylinder 8">
            <a:extLst>
              <a:ext uri="{FF2B5EF4-FFF2-40B4-BE49-F238E27FC236}">
                <a16:creationId xmlns:a16="http://schemas.microsoft.com/office/drawing/2014/main" id="{E11BCF6E-5098-B0BC-9799-8C208988302E}"/>
              </a:ext>
            </a:extLst>
          </p:cNvPr>
          <p:cNvSpPr txBox="1"/>
          <p:nvPr/>
        </p:nvSpPr>
        <p:spPr>
          <a:xfrm>
            <a:off x="8143005" y="248512"/>
            <a:ext cx="4372381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SuppressSmallCounts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(data = 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dataset_c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dimVar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= c("age", "geo", "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eu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"), </a:t>
            </a:r>
          </a:p>
          <a:p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= "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", </a:t>
            </a:r>
          </a:p>
          <a:p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maxN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= 1,</a:t>
            </a:r>
          </a:p>
          <a:p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</a:t>
            </a:r>
            <a:r>
              <a:rPr lang="en-GB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r>
              <a:rPr lang="en-GB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TRUE)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[</a:t>
            </a:r>
            <a:r>
              <a:rPr lang="en-GB" sz="1200" dirty="0" err="1">
                <a:latin typeface="Lucida Console" panose="020B0609040504020204" pitchFamily="49" charset="0"/>
              </a:rPr>
              <a:t>preAggregate</a:t>
            </a:r>
            <a:r>
              <a:rPr lang="en-GB" sz="1200" dirty="0">
                <a:latin typeface="Lucida Console" panose="020B0609040504020204" pitchFamily="49" charset="0"/>
              </a:rPr>
              <a:t> 21*4-&gt;6*4]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[extend0 6*4-&gt;8*4]</a:t>
            </a:r>
          </a:p>
          <a:p>
            <a:r>
              <a:rPr lang="en-GB" sz="1200" dirty="0" err="1">
                <a:latin typeface="Lucida Console" panose="020B0609040504020204" pitchFamily="49" charset="0"/>
              </a:rPr>
              <a:t>GaussSuppression_anySum</a:t>
            </a:r>
            <a:r>
              <a:rPr lang="en-GB" sz="1200" dirty="0">
                <a:latin typeface="Lucida Console" panose="020B0609040504020204" pitchFamily="49" charset="0"/>
              </a:rPr>
              <a:t>: .................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&gt; Print(q)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     age      geo </a:t>
            </a:r>
            <a:r>
              <a:rPr lang="en-GB" sz="1200" dirty="0" err="1">
                <a:latin typeface="Lucida Console" panose="020B0609040504020204" pitchFamily="49" charset="0"/>
              </a:rPr>
              <a:t>freq</a:t>
            </a:r>
            <a:r>
              <a:rPr lang="en-GB" sz="1200" dirty="0">
                <a:latin typeface="Lucida Console" panose="020B0609040504020204" pitchFamily="49" charset="0"/>
              </a:rPr>
              <a:t> primary suppressed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  Total    </a:t>
            </a:r>
            <a:r>
              <a:rPr lang="en-GB" sz="1200" dirty="0" err="1">
                <a:latin typeface="Lucida Console" panose="020B0609040504020204" pitchFamily="49" charset="0"/>
              </a:rPr>
              <a:t>Total</a:t>
            </a:r>
            <a:r>
              <a:rPr lang="en-GB" sz="1200" dirty="0">
                <a:latin typeface="Lucida Console" panose="020B0609040504020204" pitchFamily="49" charset="0"/>
              </a:rPr>
              <a:t>   20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2  Total       EU   15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3  Total    </a:t>
            </a:r>
            <a:r>
              <a:rPr lang="en-GB" sz="1200" dirty="0" err="1">
                <a:latin typeface="Lucida Console" panose="020B0609040504020204" pitchFamily="49" charset="0"/>
              </a:rPr>
              <a:t>nonEU</a:t>
            </a:r>
            <a:r>
              <a:rPr lang="en-GB" sz="1200" dirty="0">
                <a:latin typeface="Lucida Console" panose="020B0609040504020204" pitchFamily="49" charset="0"/>
              </a:rPr>
              <a:t>    5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4  Total  Iceland    5       -       TRUE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5  Total   Norway    0    TRUE       </a:t>
            </a:r>
            <a:r>
              <a:rPr lang="en-GB" sz="1200" dirty="0" err="1">
                <a:latin typeface="Lucida Console" panose="020B0609040504020204" pitchFamily="49" charset="0"/>
              </a:rPr>
              <a:t>TRUE</a:t>
            </a:r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6  Total Portugal    4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7  Total    Spain   11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8    old    Total   13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9    old       EU   10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10   old    </a:t>
            </a:r>
            <a:r>
              <a:rPr lang="en-GB" sz="1200" dirty="0" err="1">
                <a:latin typeface="Lucida Console" panose="020B0609040504020204" pitchFamily="49" charset="0"/>
              </a:rPr>
              <a:t>nonEU</a:t>
            </a:r>
            <a:r>
              <a:rPr lang="en-GB" sz="1200" dirty="0">
                <a:latin typeface="Lucida Console" panose="020B0609040504020204" pitchFamily="49" charset="0"/>
              </a:rPr>
              <a:t>    3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11   old  Iceland    3       -       TRUE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12   old   Norway    0    TRUE       </a:t>
            </a:r>
            <a:r>
              <a:rPr lang="en-GB" sz="1200" dirty="0" err="1">
                <a:latin typeface="Lucida Console" panose="020B0609040504020204" pitchFamily="49" charset="0"/>
              </a:rPr>
              <a:t>TRUE</a:t>
            </a:r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13   old Portugal    4       -       TRUE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14   old    Spain    6       -       TRUE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15 young    Total    7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16 young       EU    5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17 young    </a:t>
            </a:r>
            <a:r>
              <a:rPr lang="en-GB" sz="1200" dirty="0" err="1">
                <a:latin typeface="Lucida Console" panose="020B0609040504020204" pitchFamily="49" charset="0"/>
              </a:rPr>
              <a:t>nonEU</a:t>
            </a:r>
            <a:r>
              <a:rPr lang="en-GB" sz="1200" dirty="0">
                <a:latin typeface="Lucida Console" panose="020B0609040504020204" pitchFamily="49" charset="0"/>
              </a:rPr>
              <a:t>    2       -          -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18 young  Iceland    2       -       TRUE</a:t>
            </a:r>
          </a:p>
          <a:p>
            <a:r>
              <a:rPr lang="en-GB" sz="1200" dirty="0">
                <a:latin typeface="Lucida Console" panose="020B0609040504020204" pitchFamily="49" charset="0"/>
              </a:rPr>
              <a:t>19 young   Norway    0    TRUE       </a:t>
            </a:r>
            <a:r>
              <a:rPr lang="en-GB" sz="1200" dirty="0" err="1">
                <a:latin typeface="Lucida Console" panose="020B0609040504020204" pitchFamily="49" charset="0"/>
              </a:rPr>
              <a:t>TRUE</a:t>
            </a:r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20 young Portugal    0    TRUE       </a:t>
            </a:r>
            <a:r>
              <a:rPr lang="en-GB" sz="1200" dirty="0" err="1">
                <a:latin typeface="Lucida Console" panose="020B0609040504020204" pitchFamily="49" charset="0"/>
              </a:rPr>
              <a:t>TRUE</a:t>
            </a:r>
            <a:endParaRPr lang="en-GB" sz="1200" dirty="0">
              <a:latin typeface="Lucida Console" panose="020B0609040504020204" pitchFamily="49" charset="0"/>
            </a:endParaRPr>
          </a:p>
          <a:p>
            <a:r>
              <a:rPr lang="en-GB" sz="1200" dirty="0">
                <a:latin typeface="Lucida Console" panose="020B0609040504020204" pitchFamily="49" charset="0"/>
              </a:rPr>
              <a:t>21 young    Spain    5       -       TRUE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7DCC64B-C08B-417D-D9C9-40DA3847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415" y="248512"/>
            <a:ext cx="5051503" cy="1045029"/>
          </a:xfrm>
        </p:spPr>
        <p:txBody>
          <a:bodyPr>
            <a:normAutofit fontScale="90000"/>
          </a:bodyPr>
          <a:lstStyle/>
          <a:p>
            <a:r>
              <a:rPr lang="en-US" dirty="0"/>
              <a:t>Trick when codes are missing in microdata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027044F-53BA-D470-B1D9-A8F77EFA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4" y="248512"/>
            <a:ext cx="2124075" cy="6276975"/>
          </a:xfrm>
          <a:prstGeom prst="rect">
            <a:avLst/>
          </a:prstGeom>
        </p:spPr>
      </p:pic>
      <p:sp>
        <p:nvSpPr>
          <p:cNvPr id="14" name="Plassholder for innhold 13">
            <a:extLst>
              <a:ext uri="{FF2B5EF4-FFF2-40B4-BE49-F238E27FC236}">
                <a16:creationId xmlns:a16="http://schemas.microsoft.com/office/drawing/2014/main" id="{025AE778-4776-9916-0827-B6B1F88E773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97020" y="3142877"/>
            <a:ext cx="5460963" cy="274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Create a frequency variable in the microdata with 1’s</a:t>
            </a:r>
            <a:endParaRPr lang="nn-NO" sz="800" dirty="0"/>
          </a:p>
          <a:p>
            <a:pPr>
              <a:lnSpc>
                <a:spcPct val="100000"/>
              </a:lnSpc>
            </a:pPr>
            <a:r>
              <a:rPr lang="en-US" sz="2200" dirty="0"/>
              <a:t>Add rows with 0 frequency that account for the missing codes</a:t>
            </a:r>
            <a:endParaRPr lang="nb-NO" sz="2200" dirty="0"/>
          </a:p>
          <a:p>
            <a:pPr lvl="4">
              <a:lnSpc>
                <a:spcPct val="100000"/>
              </a:lnSpc>
            </a:pPr>
            <a:endParaRPr lang="nn-NO" sz="800" dirty="0"/>
          </a:p>
          <a:p>
            <a:pPr>
              <a:lnSpc>
                <a:spcPct val="100000"/>
              </a:lnSpc>
            </a:pPr>
            <a:r>
              <a:rPr lang="nn-NO" sz="2200" dirty="0" err="1"/>
              <a:t>Use</a:t>
            </a:r>
            <a:r>
              <a:rPr lang="nn-NO" sz="2200" dirty="0"/>
              <a:t> </a:t>
            </a:r>
            <a:r>
              <a:rPr lang="en-GB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freqVar</a:t>
            </a:r>
            <a:r>
              <a:rPr lang="en-GB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200" i="1" dirty="0">
                <a:solidFill>
                  <a:srgbClr val="0000FF"/>
                </a:solidFill>
                <a:latin typeface="Lucida Console" panose="020B0609040504020204" pitchFamily="49" charset="0"/>
                <a:cs typeface="Dreaming Outloud Pro" panose="020F0502020204030204" pitchFamily="66" charset="0"/>
              </a:rPr>
              <a:t>         </a:t>
            </a:r>
            <a:r>
              <a:rPr lang="en-GB" sz="2200" i="1" dirty="0">
                <a:solidFill>
                  <a:srgbClr val="0000FF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your new frequency variable</a:t>
            </a:r>
          </a:p>
          <a:p>
            <a:pPr lvl="4">
              <a:lnSpc>
                <a:spcPct val="100000"/>
              </a:lnSpc>
            </a:pPr>
            <a:r>
              <a:rPr lang="en-GB" sz="800" dirty="0">
                <a:solidFill>
                  <a:srgbClr val="0000FF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	</a:t>
            </a:r>
            <a:endParaRPr lang="en-GB" sz="800" dirty="0"/>
          </a:p>
          <a:p>
            <a:pPr>
              <a:lnSpc>
                <a:spcPct val="100000"/>
              </a:lnSpc>
            </a:pPr>
            <a:r>
              <a:rPr lang="en-GB" sz="2200" dirty="0"/>
              <a:t>Use </a:t>
            </a:r>
            <a:r>
              <a:rPr lang="en-GB" sz="2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r>
              <a:rPr lang="en-GB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 </a:t>
            </a:r>
            <a:endParaRPr lang="en-GB" sz="2200" dirty="0"/>
          </a:p>
          <a:p>
            <a:endParaRPr lang="en-GB" dirty="0"/>
          </a:p>
        </p:txBody>
      </p:sp>
      <p:pic>
        <p:nvPicPr>
          <p:cNvPr id="18" name="Bilde 17">
            <a:extLst>
              <a:ext uri="{FF2B5EF4-FFF2-40B4-BE49-F238E27FC236}">
                <a16:creationId xmlns:a16="http://schemas.microsoft.com/office/drawing/2014/main" id="{4AEF1AC0-1A74-9684-5E7C-E4FF1CA8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67" y="1824337"/>
            <a:ext cx="4953000" cy="8763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119CBF77-7C14-0C6E-4868-4DB3C8C3B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998" y="1381236"/>
            <a:ext cx="5460963" cy="17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9D326-E040-2639-D553-B37969493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61C873-2A49-8939-E1CE-46602941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139960"/>
            <a:ext cx="10907486" cy="1444292"/>
          </a:xfrm>
        </p:spPr>
        <p:txBody>
          <a:bodyPr>
            <a:normAutofit/>
          </a:bodyPr>
          <a:lstStyle/>
          <a:p>
            <a:r>
              <a:rPr lang="en-US" sz="4000" dirty="0"/>
              <a:t>Should you use </a:t>
            </a:r>
            <a:r>
              <a:rPr lang="en-US" sz="4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preAggregate</a:t>
            </a:r>
            <a:r>
              <a:rPr lang="en-US" sz="4000" dirty="0">
                <a:solidFill>
                  <a:schemeClr val="tx1"/>
                </a:solidFill>
                <a:latin typeface="Lucida Console" panose="020B0609040504020204" pitchFamily="49" charset="0"/>
              </a:rPr>
              <a:t> = TRUE </a:t>
            </a:r>
            <a:r>
              <a:rPr lang="en-US" sz="4000" dirty="0"/>
              <a:t>?</a:t>
            </a:r>
            <a:br>
              <a:rPr lang="en-US" sz="4000" dirty="0"/>
            </a:br>
            <a:r>
              <a:rPr lang="en-US" sz="4000" dirty="0"/>
              <a:t> - in frequency table suppression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D93090-5882-474D-EF3F-3D93F2F66B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70190" y="1702688"/>
            <a:ext cx="7771173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is, </a:t>
            </a:r>
            <a:r>
              <a:rPr lang="en-US" dirty="0" err="1">
                <a:latin typeface="Lucida Console" panose="020B0609040504020204" pitchFamily="49" charset="0"/>
              </a:rPr>
              <a:t>freqVar</a:t>
            </a:r>
            <a:r>
              <a:rPr lang="en-US" dirty="0"/>
              <a:t> is not specified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issue is not relevant </a:t>
            </a:r>
          </a:p>
          <a:p>
            <a:pPr lvl="1">
              <a:lnSpc>
                <a:spcPct val="100000"/>
              </a:lnSpc>
            </a:pP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r>
              <a:rPr lang="en-US" dirty="0"/>
              <a:t> is needed to make a frequency variable </a:t>
            </a:r>
          </a:p>
          <a:p>
            <a:pPr lvl="1"/>
            <a:endParaRPr lang="en-US" dirty="0"/>
          </a:p>
          <a:p>
            <a:r>
              <a:rPr lang="en-US" dirty="0"/>
              <a:t>Frequency data </a:t>
            </a:r>
          </a:p>
          <a:p>
            <a:pPr lvl="1"/>
            <a:r>
              <a:rPr lang="en-US" dirty="0"/>
              <a:t>Changing from default to 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preAggregate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= TRUE </a:t>
            </a:r>
            <a:r>
              <a:rPr lang="en-US" dirty="0"/>
              <a:t>is a safe choice</a:t>
            </a:r>
          </a:p>
          <a:p>
            <a:pPr lvl="2"/>
            <a:r>
              <a:rPr lang="en-US" dirty="0"/>
              <a:t>0’s will not disappear during aggregation </a:t>
            </a:r>
          </a:p>
          <a:p>
            <a:pPr lvl="2"/>
            <a:r>
              <a:rPr lang="en-US" dirty="0"/>
              <a:t>If your data is not aggregated enough, the algorithm will run faster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if data is already properly aggregated, unnecessary time will be spent on aggregation that does not result in change. </a:t>
            </a:r>
          </a:p>
        </p:txBody>
      </p:sp>
    </p:spTree>
    <p:extLst>
      <p:ext uri="{BB962C8B-B14F-4D97-AF65-F5344CB8AC3E}">
        <p14:creationId xmlns:p14="http://schemas.microsoft.com/office/powerpoint/2010/main" val="229424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02BF5773-5D6E-6D21-9F21-A6A31D916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hierarchy examples</a:t>
            </a:r>
            <a:br>
              <a:rPr lang="en-US" dirty="0"/>
            </a:br>
            <a:r>
              <a:rPr lang="en-US" sz="4000" dirty="0"/>
              <a:t>which is also the preamble to structural 0’s </a:t>
            </a:r>
          </a:p>
        </p:txBody>
      </p:sp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E85223BE-0AEE-29E5-7C36-776B2DD5F18A}"/>
              </a:ext>
            </a:extLst>
          </p:cNvPr>
          <p:cNvSpPr txBox="1">
            <a:spLocks/>
          </p:cNvSpPr>
          <p:nvPr/>
        </p:nvSpPr>
        <p:spPr>
          <a:xfrm>
            <a:off x="5561192" y="343653"/>
            <a:ext cx="4024298" cy="1005730"/>
          </a:xfrm>
          <a:prstGeom prst="wedgeRoundRectCallout">
            <a:avLst>
              <a:gd name="adj1" fmla="val 24907"/>
              <a:gd name="adj2" fmla="val 25739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</a:rPr>
              <a:t>What does structural zero mean? </a:t>
            </a:r>
          </a:p>
        </p:txBody>
      </p:sp>
    </p:spTree>
    <p:extLst>
      <p:ext uri="{BB962C8B-B14F-4D97-AF65-F5344CB8AC3E}">
        <p14:creationId xmlns:p14="http://schemas.microsoft.com/office/powerpoint/2010/main" val="35410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2E2F3704-379F-C682-575F-FC4A1796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about:  </a:t>
            </a:r>
            <a:r>
              <a:rPr lang="en-US" dirty="0">
                <a:latin typeface="Lucida Console" panose="020B0609040504020204" pitchFamily="49" charset="0"/>
              </a:rPr>
              <a:t>output = "inner"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1F1438C-FAAA-D517-5FE7-F37A23C3C2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8" y="2061468"/>
            <a:ext cx="9651619" cy="3978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With the </a:t>
            </a:r>
            <a:r>
              <a:rPr lang="en-US" dirty="0">
                <a:latin typeface="Lucida Console" panose="020B0609040504020204" pitchFamily="49" charset="0"/>
              </a:rPr>
              <a:t>output</a:t>
            </a:r>
            <a:r>
              <a:rPr lang="en-US" dirty="0"/>
              <a:t> parameter, you can obtain different outputs than usual</a:t>
            </a:r>
          </a:p>
          <a:p>
            <a:pPr lvl="3"/>
            <a:endParaRPr lang="en-US" dirty="0"/>
          </a:p>
          <a:p>
            <a:r>
              <a:rPr lang="en-US" dirty="0"/>
              <a:t>If you want to see how the function has altered the input data </a:t>
            </a:r>
          </a:p>
          <a:p>
            <a:pPr lvl="1"/>
            <a:r>
              <a:rPr lang="en-US" dirty="0"/>
              <a:t>Use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output = "inner"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Then you receive data after automatic aggregation</a:t>
            </a:r>
          </a:p>
          <a:p>
            <a:pPr lvl="1"/>
            <a:r>
              <a:rPr lang="en-US" dirty="0"/>
              <a:t>And after using  </a:t>
            </a:r>
            <a:r>
              <a:rPr lang="en-US" dirty="0">
                <a:latin typeface="Lucida Console" panose="020B0609040504020204" pitchFamily="49" charset="0"/>
              </a:rPr>
              <a:t>extend0</a:t>
            </a:r>
          </a:p>
          <a:p>
            <a:pPr lvl="3"/>
            <a:endParaRPr lang="en-US" dirty="0"/>
          </a:p>
          <a:p>
            <a:r>
              <a:rPr lang="en-US" dirty="0"/>
              <a:t>Will soon show some results from this 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2" name="Bildeforklaring formet som et avrundet rektangel 5">
            <a:extLst>
              <a:ext uri="{FF2B5EF4-FFF2-40B4-BE49-F238E27FC236}">
                <a16:creationId xmlns:a16="http://schemas.microsoft.com/office/drawing/2014/main" id="{D97C0545-FF44-0E31-0FD8-FFE85BBDF987}"/>
              </a:ext>
            </a:extLst>
          </p:cNvPr>
          <p:cNvSpPr txBox="1">
            <a:spLocks/>
          </p:cNvSpPr>
          <p:nvPr/>
        </p:nvSpPr>
        <p:spPr>
          <a:xfrm>
            <a:off x="6045167" y="3984566"/>
            <a:ext cx="4467442" cy="382160"/>
          </a:xfrm>
          <a:prstGeom prst="wedgeRoundRectCallout">
            <a:avLst>
              <a:gd name="adj1" fmla="val -82987"/>
              <a:gd name="adj2" fmla="val -15133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We have seen this in one magnitude table exercise </a:t>
            </a:r>
          </a:p>
        </p:txBody>
      </p:sp>
      <p:sp>
        <p:nvSpPr>
          <p:cNvPr id="5" name="Bildeforklaring formet som et avrundet rektangel 5">
            <a:extLst>
              <a:ext uri="{FF2B5EF4-FFF2-40B4-BE49-F238E27FC236}">
                <a16:creationId xmlns:a16="http://schemas.microsoft.com/office/drawing/2014/main" id="{1BD4E237-2FCC-8D5D-159A-18D3617A1454}"/>
              </a:ext>
            </a:extLst>
          </p:cNvPr>
          <p:cNvSpPr txBox="1">
            <a:spLocks/>
          </p:cNvSpPr>
          <p:nvPr/>
        </p:nvSpPr>
        <p:spPr>
          <a:xfrm>
            <a:off x="8573644" y="4454519"/>
            <a:ext cx="3080291" cy="1218493"/>
          </a:xfrm>
          <a:prstGeom prst="wedgeRoundRectCallout">
            <a:avLst>
              <a:gd name="adj1" fmla="val -95580"/>
              <a:gd name="adj2" fmla="val -33808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In magnitude tables we had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preAggregate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extraAggregate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</a:rPr>
              <a:t>In frequency tables only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preAggregate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Bildeforklaring formet som et avrundet rektangel 5">
            <a:extLst>
              <a:ext uri="{FF2B5EF4-FFF2-40B4-BE49-F238E27FC236}">
                <a16:creationId xmlns:a16="http://schemas.microsoft.com/office/drawing/2014/main" id="{ADB218EE-A211-4F01-6CDD-40B1E7814CDF}"/>
              </a:ext>
            </a:extLst>
          </p:cNvPr>
          <p:cNvSpPr txBox="1">
            <a:spLocks/>
          </p:cNvSpPr>
          <p:nvPr/>
        </p:nvSpPr>
        <p:spPr>
          <a:xfrm>
            <a:off x="5385804" y="5012447"/>
            <a:ext cx="2255967" cy="576589"/>
          </a:xfrm>
          <a:prstGeom prst="wedgeRoundRectCallout">
            <a:avLst>
              <a:gd name="adj1" fmla="val -81147"/>
              <a:gd name="adj2" fmla="val -37107"/>
              <a:gd name="adj3" fmla="val 16667"/>
            </a:avLst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11" indent="-228611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6079" indent="-144029" algn="l" defTabSz="914446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22104" indent="-108022" algn="l" defTabSz="914446" rtl="0" eaLnBrk="1" latinLnBrk="0" hangingPunct="1">
              <a:lnSpc>
                <a:spcPct val="150000"/>
              </a:lnSpc>
              <a:spcBef>
                <a:spcPts val="300"/>
              </a:spcBef>
              <a:spcAft>
                <a:spcPts val="400"/>
              </a:spcAft>
              <a:buFont typeface="Open Sans" panose="020B0606030504020204" pitchFamily="34" charset="0"/>
              <a:buChar char="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66133" indent="-99020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4155" indent="-90018" algn="l" defTabSz="914446" rtl="0" eaLnBrk="1" latinLnBrk="0" hangingPunct="1">
              <a:lnSpc>
                <a:spcPct val="150000"/>
              </a:lnSpc>
              <a:spcBef>
                <a:spcPts val="250"/>
              </a:spcBef>
              <a:buFont typeface="Open Sans" panose="020B0606030504020204" pitchFamily="34" charset="0"/>
              <a:buChar char="­"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948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/>
                </a:solidFill>
              </a:rPr>
              <a:t>which is important in frequency tables   </a:t>
            </a:r>
          </a:p>
        </p:txBody>
      </p:sp>
    </p:spTree>
    <p:extLst>
      <p:ext uri="{BB962C8B-B14F-4D97-AF65-F5344CB8AC3E}">
        <p14:creationId xmlns:p14="http://schemas.microsoft.com/office/powerpoint/2010/main" val="349902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4" id="{2DD2E200-3BA7-4D2C-9A08-4AED2FEA3159}" vid="{DC420E89-A25E-4550-8B73-ED64470173C5}"/>
    </a:ext>
  </a:extLst>
</a:theme>
</file>

<file path=ppt/theme/theme2.xml><?xml version="1.0" encoding="utf-8"?>
<a:theme xmlns:a="http://schemas.openxmlformats.org/drawingml/2006/main" name="1_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1D04352C426FF4EB98157414A31168F" ma:contentTypeVersion="7" ma:contentTypeDescription="Opprett et nytt dokument." ma:contentTypeScope="" ma:versionID="20db9d35da0c05db1956c992d0551881">
  <xsd:schema xmlns:xsd="http://www.w3.org/2001/XMLSchema" xmlns:xs="http://www.w3.org/2001/XMLSchema" xmlns:p="http://schemas.microsoft.com/office/2006/metadata/properties" xmlns:ns2="f712c1aa-8c16-4b02-b1f2-f7889ce7c2b4" xmlns:ns3="a7ea6e10-947a-4ba0-9b65-eec85fb93921" targetNamespace="http://schemas.microsoft.com/office/2006/metadata/properties" ma:root="true" ma:fieldsID="b450930e4a39e06bc530ce6d229e8283" ns2:_="" ns3:_="">
    <xsd:import namespace="f712c1aa-8c16-4b02-b1f2-f7889ce7c2b4"/>
    <xsd:import namespace="a7ea6e10-947a-4ba0-9b65-eec85fb93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2c1aa-8c16-4b02-b1f2-f7889ce7c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a6e10-947a-4ba0-9b65-eec85fb93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A7639B-4D2C-45CB-8EFB-A433F7CA22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21CFB9-2885-470A-872C-A0107C3F1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2c1aa-8c16-4b02-b1f2-f7889ce7c2b4"/>
    <ds:schemaRef ds:uri="a7ea6e10-947a-4ba0-9b65-eec85fb93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F42302-2478-43BE-A981-AC65D73AB78A}">
  <ds:schemaRefs>
    <ds:schemaRef ds:uri="a876cf1c-3c61-42fd-8570-6f768b3b5f3d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ec7cace3-0133-4776-b16c-fc566e7bbdd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Metoder og programvare for prikking</Template>
  <TotalTime>0</TotalTime>
  <Words>3879</Words>
  <Application>Microsoft Office PowerPoint</Application>
  <PresentationFormat>Widescreen</PresentationFormat>
  <Paragraphs>691</Paragraphs>
  <Slides>37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10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37</vt:i4>
      </vt:variant>
    </vt:vector>
  </HeadingPairs>
  <TitlesOfParts>
    <vt:vector size="49" baseType="lpstr">
      <vt:lpstr>Aptos</vt:lpstr>
      <vt:lpstr>Arial</vt:lpstr>
      <vt:lpstr>Calibri</vt:lpstr>
      <vt:lpstr>Cascadia Mono Light</vt:lpstr>
      <vt:lpstr>Dreaming Outloud Pro</vt:lpstr>
      <vt:lpstr>Lucida Console</vt:lpstr>
      <vt:lpstr>Open Sans</vt:lpstr>
      <vt:lpstr>Roboto Condensed</vt:lpstr>
      <vt:lpstr>Söhne</vt:lpstr>
      <vt:lpstr>Times New Roman</vt:lpstr>
      <vt:lpstr>Office-tema</vt:lpstr>
      <vt:lpstr>1_Office-tema</vt:lpstr>
      <vt:lpstr>Statistical Disclosure Control  (SDC) day 5, part 1</vt:lpstr>
      <vt:lpstr>Contents </vt:lpstr>
      <vt:lpstr>Microdata or frequency data </vt:lpstr>
      <vt:lpstr>Frequency Data Input</vt:lpstr>
      <vt:lpstr>Codes or categories maybe missing in microdata</vt:lpstr>
      <vt:lpstr>Trick when codes are missing in microdata</vt:lpstr>
      <vt:lpstr>Should you use preAggregate = TRUE ?  - in frequency table suppression </vt:lpstr>
      <vt:lpstr>Advanced hierarchy examples which is also the preamble to structural 0’s </vt:lpstr>
      <vt:lpstr>First about:  output = "inner"</vt:lpstr>
      <vt:lpstr>The row with  freq = 0 can be omitted</vt:lpstr>
      <vt:lpstr>If you want to create a hierarchy manually </vt:lpstr>
      <vt:lpstr>Example of modified hierarchy  </vt:lpstr>
      <vt:lpstr>Example of modified hierarchy  </vt:lpstr>
      <vt:lpstr>Example with modified hierarchy  </vt:lpstr>
      <vt:lpstr>Example with modified hierarchy  </vt:lpstr>
      <vt:lpstr>Example with modified hierarchy  </vt:lpstr>
      <vt:lpstr>Structural Zeros</vt:lpstr>
      <vt:lpstr>Back to formula </vt:lpstr>
      <vt:lpstr>Theory What happens from input to output? And what does “empty” output mean?</vt:lpstr>
      <vt:lpstr>Simple formula and original dataset  </vt:lpstr>
      <vt:lpstr>How does calculation from input to output occur?</vt:lpstr>
      <vt:lpstr>How does calculation from input to output occur?</vt:lpstr>
      <vt:lpstr>PowerPoint-presentasjon</vt:lpstr>
      <vt:lpstr>How to determine when the output is “empty”? </vt:lpstr>
      <vt:lpstr> A difference between the hierarchy and formula interface </vt:lpstr>
      <vt:lpstr> The removeEmpty parameter</vt:lpstr>
      <vt:lpstr>About automatic aggregation </vt:lpstr>
      <vt:lpstr> Simple formula </vt:lpstr>
      <vt:lpstr>Simple formula and  preAggregate = TRUE</vt:lpstr>
      <vt:lpstr>Microdata </vt:lpstr>
      <vt:lpstr>Structural Zeros Key lessons for formula interface users  </vt:lpstr>
      <vt:lpstr>Structural 0’s  Option 1: Use frequency data input</vt:lpstr>
      <vt:lpstr>Structural 0’s  Option 2: Modified microdata input</vt:lpstr>
      <vt:lpstr>Structural 0’s  Option 3: Learn more  + microdata input</vt:lpstr>
      <vt:lpstr>No primary suppression of any zeros? </vt:lpstr>
      <vt:lpstr>Exercises, frequency tables (this presentation)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2020-06-08T07:53:32Z</dcterms:created>
  <dcterms:modified xsi:type="dcterms:W3CDTF">2024-03-06T13:35:25Z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0x010100E1D04352C426FF4EB98157414A31168F</vt:lpwstr>
  </property>
</Properties>
</file>