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4"/>
  </p:sldMasterIdLst>
  <p:notesMasterIdLst>
    <p:notesMasterId r:id="rId24"/>
  </p:notesMasterIdLst>
  <p:sldIdLst>
    <p:sldId id="256" r:id="rId5"/>
    <p:sldId id="564" r:id="rId6"/>
    <p:sldId id="262" r:id="rId7"/>
    <p:sldId id="265" r:id="rId8"/>
    <p:sldId id="266" r:id="rId9"/>
    <p:sldId id="269" r:id="rId10"/>
    <p:sldId id="270" r:id="rId11"/>
    <p:sldId id="271" r:id="rId12"/>
    <p:sldId id="272" r:id="rId13"/>
    <p:sldId id="268" r:id="rId14"/>
    <p:sldId id="273" r:id="rId15"/>
    <p:sldId id="566" r:id="rId16"/>
    <p:sldId id="567" r:id="rId17"/>
    <p:sldId id="568" r:id="rId18"/>
    <p:sldId id="569" r:id="rId19"/>
    <p:sldId id="570" r:id="rId20"/>
    <p:sldId id="274" r:id="rId21"/>
    <p:sldId id="571" r:id="rId22"/>
    <p:sldId id="572" r:id="rId23"/>
  </p:sldIdLst>
  <p:sldSz cx="12192000" cy="6858000"/>
  <p:notesSz cx="6858000" cy="9144000"/>
  <p:embeddedFontLs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Roboto Condensed" panose="02000000000000000000" pitchFamily="2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B7F82"/>
    <a:srgbClr val="2742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2BCCC7-9FAE-4267-9722-FDBD4A9B64E0}" v="5" dt="2024-03-08T10:00:31.454"/>
    <p1510:client id="{88FC4467-1716-4E7B-940F-054BE755296C}" v="1297" dt="2024-03-07T21:21:55.9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stil, tabellrutenet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29" autoAdjust="0"/>
  </p:normalViewPr>
  <p:slideViewPr>
    <p:cSldViewPr snapToGrid="0">
      <p:cViewPr varScale="1">
        <p:scale>
          <a:sx n="75" d="100"/>
          <a:sy n="75" d="100"/>
        </p:scale>
        <p:origin x="284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pp , Daniel" userId="8f01f7ce-a07c-4e62-a170-377821cc7cd6" providerId="ADAL" clId="{752BCCC7-9FAE-4267-9722-FDBD4A9B64E0}"/>
    <pc:docChg chg="custSel delSld modSld">
      <pc:chgData name="Lupp , Daniel" userId="8f01f7ce-a07c-4e62-a170-377821cc7cd6" providerId="ADAL" clId="{752BCCC7-9FAE-4267-9722-FDBD4A9B64E0}" dt="2024-03-08T10:00:31.454" v="116"/>
      <pc:docMkLst>
        <pc:docMk/>
      </pc:docMkLst>
      <pc:sldChg chg="del">
        <pc:chgData name="Lupp , Daniel" userId="8f01f7ce-a07c-4e62-a170-377821cc7cd6" providerId="ADAL" clId="{752BCCC7-9FAE-4267-9722-FDBD4A9B64E0}" dt="2024-03-07T21:23:17.845" v="0" actId="47"/>
        <pc:sldMkLst>
          <pc:docMk/>
          <pc:sldMk cId="3070728748" sldId="264"/>
        </pc:sldMkLst>
      </pc:sldChg>
      <pc:sldChg chg="modSp mod">
        <pc:chgData name="Lupp , Daniel" userId="8f01f7ce-a07c-4e62-a170-377821cc7cd6" providerId="ADAL" clId="{752BCCC7-9FAE-4267-9722-FDBD4A9B64E0}" dt="2024-03-08T09:57:31.890" v="54" actId="20577"/>
        <pc:sldMkLst>
          <pc:docMk/>
          <pc:sldMk cId="2169320446" sldId="268"/>
        </pc:sldMkLst>
        <pc:spChg chg="mod">
          <ac:chgData name="Lupp , Daniel" userId="8f01f7ce-a07c-4e62-a170-377821cc7cd6" providerId="ADAL" clId="{752BCCC7-9FAE-4267-9722-FDBD4A9B64E0}" dt="2024-03-08T09:57:31.890" v="54" actId="20577"/>
          <ac:spMkLst>
            <pc:docMk/>
            <pc:sldMk cId="2169320446" sldId="268"/>
            <ac:spMk id="5" creationId="{085928FF-A09C-3898-5525-896EF96A3441}"/>
          </ac:spMkLst>
        </pc:spChg>
      </pc:sldChg>
      <pc:sldChg chg="modSp mod modAnim">
        <pc:chgData name="Lupp , Daniel" userId="8f01f7ce-a07c-4e62-a170-377821cc7cd6" providerId="ADAL" clId="{752BCCC7-9FAE-4267-9722-FDBD4A9B64E0}" dt="2024-03-08T09:59:07.862" v="113"/>
        <pc:sldMkLst>
          <pc:docMk/>
          <pc:sldMk cId="3045906325" sldId="570"/>
        </pc:sldMkLst>
        <pc:spChg chg="mod">
          <ac:chgData name="Lupp , Daniel" userId="8f01f7ce-a07c-4e62-a170-377821cc7cd6" providerId="ADAL" clId="{752BCCC7-9FAE-4267-9722-FDBD4A9B64E0}" dt="2024-03-08T09:58:50.502" v="111" actId="15"/>
          <ac:spMkLst>
            <pc:docMk/>
            <pc:sldMk cId="3045906325" sldId="570"/>
            <ac:spMk id="5" creationId="{4E5F42D8-50F8-AB56-15F1-5FBD9E4DF948}"/>
          </ac:spMkLst>
        </pc:spChg>
      </pc:sldChg>
      <pc:sldChg chg="modSp mod modAnim">
        <pc:chgData name="Lupp , Daniel" userId="8f01f7ce-a07c-4e62-a170-377821cc7cd6" providerId="ADAL" clId="{752BCCC7-9FAE-4267-9722-FDBD4A9B64E0}" dt="2024-03-08T10:00:31.454" v="116"/>
        <pc:sldMkLst>
          <pc:docMk/>
          <pc:sldMk cId="3218383640" sldId="572"/>
        </pc:sldMkLst>
        <pc:spChg chg="mod">
          <ac:chgData name="Lupp , Daniel" userId="8f01f7ce-a07c-4e62-a170-377821cc7cd6" providerId="ADAL" clId="{752BCCC7-9FAE-4267-9722-FDBD4A9B64E0}" dt="2024-03-07T21:24:02.779" v="37" actId="20577"/>
          <ac:spMkLst>
            <pc:docMk/>
            <pc:sldMk cId="3218383640" sldId="572"/>
            <ac:spMk id="5" creationId="{59510365-07CB-5449-EAA3-441931A5394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D6D8C-25E8-4622-948D-C11A9E3D700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5692B-72F5-4385-936E-D2A55DA50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69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155F1-51B0-4F3D-BE83-1809329EAC32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543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skjermbilde&#10;&#10;Beskrivelse som er generert med svært høy visshet">
            <a:extLst>
              <a:ext uri="{FF2B5EF4-FFF2-40B4-BE49-F238E27FC236}">
                <a16:creationId xmlns:a16="http://schemas.microsoft.com/office/drawing/2014/main" id="{47F2A11D-5491-478B-9E74-10A8C407A8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22288"/>
            <a:ext cx="9390018" cy="1015791"/>
          </a:xfrm>
          <a:ln>
            <a:noFill/>
          </a:ln>
        </p:spPr>
        <p:txBody>
          <a:bodyPr anchor="b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0991" y="3909549"/>
            <a:ext cx="9390018" cy="401648"/>
          </a:xfrm>
        </p:spPr>
        <p:txBody>
          <a:bodyPr>
            <a:spAutoFit/>
          </a:bodyPr>
          <a:lstStyle>
            <a:lvl1pPr marL="0" indent="0" algn="ctr">
              <a:buNone/>
              <a:defRPr sz="1500" cap="all" spc="75" baseline="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noProof="0" dirty="0"/>
              <a:t>UNDERTITTEL SKAL INN HER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(st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5">
            <a:extLst>
              <a:ext uri="{FF2B5EF4-FFF2-40B4-BE49-F238E27FC236}">
                <a16:creationId xmlns:a16="http://schemas.microsoft.com/office/drawing/2014/main" id="{9C0BB095-47FF-4294-9915-4ED142AC03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10903891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FD3FCA3-4503-49E6-83F2-4DF49013A4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8991" y="3781605"/>
            <a:ext cx="4856516" cy="1816654"/>
          </a:xfrm>
          <a:solidFill>
            <a:schemeClr val="bg1">
              <a:alpha val="90000"/>
            </a:schemeClr>
          </a:solidFill>
        </p:spPr>
        <p:txBody>
          <a:bodyPr lIns="648000" rIns="648000"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255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99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2746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Agenda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71B50D6-0810-4E43-928C-534B46A7A4E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>
            <a:lvl1pPr marL="0" marR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nb-NO" noProof="0"/>
              <a:t>Punkt én på agendaen i korte trekk</a:t>
            </a:r>
          </a:p>
          <a:p>
            <a:pPr lvl="0"/>
            <a:r>
              <a:rPr lang="nb-NO" noProof="0"/>
              <a:t>Punkt to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tre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fire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fem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seks på agendaen i korte trekk</a:t>
            </a:r>
          </a:p>
          <a:p>
            <a:pPr lvl="0"/>
            <a:endParaRPr lang="nb-NO" noProof="0"/>
          </a:p>
        </p:txBody>
      </p: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7E2593EF-F9EB-40ED-942A-4879FA78B594}"/>
              </a:ext>
            </a:extLst>
          </p:cNvPr>
          <p:cNvCxnSpPr/>
          <p:nvPr userDrawn="1"/>
        </p:nvCxnSpPr>
        <p:spPr>
          <a:xfrm>
            <a:off x="1219359" y="2478704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tt linje 10">
            <a:extLst>
              <a:ext uri="{FF2B5EF4-FFF2-40B4-BE49-F238E27FC236}">
                <a16:creationId xmlns:a16="http://schemas.microsoft.com/office/drawing/2014/main" id="{96CA0932-605B-4E71-B8D3-C72AAAA4A91A}"/>
              </a:ext>
            </a:extLst>
          </p:cNvPr>
          <p:cNvCxnSpPr/>
          <p:nvPr userDrawn="1"/>
        </p:nvCxnSpPr>
        <p:spPr>
          <a:xfrm>
            <a:off x="1219359" y="5253391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2DF21B92-9FD0-4B71-ACA2-7C1925BD0C2C}"/>
              </a:ext>
            </a:extLst>
          </p:cNvPr>
          <p:cNvCxnSpPr/>
          <p:nvPr userDrawn="1"/>
        </p:nvCxnSpPr>
        <p:spPr>
          <a:xfrm>
            <a:off x="1219359" y="3172376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91D61EF0-049D-489F-9607-DBC47717D8D1}"/>
              </a:ext>
            </a:extLst>
          </p:cNvPr>
          <p:cNvCxnSpPr/>
          <p:nvPr userDrawn="1"/>
        </p:nvCxnSpPr>
        <p:spPr>
          <a:xfrm>
            <a:off x="1219359" y="3866048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0C7BCC08-99D7-4973-9AB5-A63BAB7784DB}"/>
              </a:ext>
            </a:extLst>
          </p:cNvPr>
          <p:cNvCxnSpPr/>
          <p:nvPr userDrawn="1"/>
        </p:nvCxnSpPr>
        <p:spPr>
          <a:xfrm>
            <a:off x="1219359" y="4559720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913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A3732E95-11BD-4ACF-B5AD-A1CC4F0DB8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A57E41EB-05AD-44D6-997C-D31E1B44F1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855" y="1883484"/>
            <a:ext cx="7418289" cy="27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47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rediger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410EA91D-3B36-4F01-BD03-074913EC30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  <p:sp>
        <p:nvSpPr>
          <p:cNvPr id="31" name="Title 1"/>
          <p:cNvSpPr>
            <a:spLocks noGrp="1"/>
          </p:cNvSpPr>
          <p:nvPr>
            <p:ph type="ctrTitle" hasCustomPrompt="1"/>
          </p:nvPr>
        </p:nvSpPr>
        <p:spPr>
          <a:xfrm>
            <a:off x="1630018" y="2305881"/>
            <a:ext cx="8984972" cy="1709530"/>
          </a:xfr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lang="nb-NO" sz="10000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 noProof="0" dirty="0"/>
              <a:t>Takk!</a:t>
            </a:r>
          </a:p>
        </p:txBody>
      </p:sp>
    </p:spTree>
    <p:extLst>
      <p:ext uri="{BB962C8B-B14F-4D97-AF65-F5344CB8AC3E}">
        <p14:creationId xmlns:p14="http://schemas.microsoft.com/office/powerpoint/2010/main" val="235914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0DE3-8AB4-4283-AAF7-C599EB450E0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06242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telskil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 descr="Et bilde som inneholder skjermbilde&#10;&#10;Beskrivelse som er generert med høy visshet">
            <a:extLst>
              <a:ext uri="{FF2B5EF4-FFF2-40B4-BE49-F238E27FC236}">
                <a16:creationId xmlns:a16="http://schemas.microsoft.com/office/drawing/2014/main" id="{82044551-1680-47B1-A9ED-E2CF3CEB21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99917"/>
            <a:ext cx="9390018" cy="1015791"/>
          </a:xfrm>
          <a:ln>
            <a:noFill/>
          </a:ln>
        </p:spPr>
        <p:txBody>
          <a:bodyPr anchor="ctr" anchorCtr="0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3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CC6CF-133F-4327-B59A-5E987B55A2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1160" y="633486"/>
            <a:ext cx="5149886" cy="527984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7D4585-68D6-4C8C-9321-1D6936FE09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75264" y="2028632"/>
            <a:ext cx="5520737" cy="388469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95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1CF5FB5-3D6B-44D1-99CC-F0E11CB949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263" y="2028632"/>
            <a:ext cx="5520737" cy="3884697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33486"/>
            <a:ext cx="5149886" cy="527984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411212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9D97-491E-4B44-B31E-075E94ECFD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B0EA0-EE56-4BC2-9A97-1C7D7797FA5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99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64174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35B047-1C6C-4BB1-9AAC-35E8860EA5E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7ABDC-D2D5-4A6E-B4C5-2E8F7BF4AC3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09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57205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51048"/>
            <a:ext cx="9651619" cy="1311128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rmAutofit/>
          </a:bodyPr>
          <a:lstStyle/>
          <a:p>
            <a:r>
              <a:rPr lang="nb-NO" noProof="0" dirty="0"/>
              <a:t>Klikk for å redigere tittelstil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8" y="1862176"/>
            <a:ext cx="9651619" cy="3978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Rediger tekststiler i malen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12E8B8B0-4BD5-4668-9018-913E276A5FE9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461" y="6071524"/>
            <a:ext cx="3025540" cy="7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4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90" r:id="rId5"/>
    <p:sldLayoutId id="2147483674" r:id="rId6"/>
    <p:sldLayoutId id="2147483691" r:id="rId7"/>
    <p:sldLayoutId id="2147483675" r:id="rId8"/>
    <p:sldLayoutId id="2147483692" r:id="rId9"/>
    <p:sldLayoutId id="2147483676" r:id="rId10"/>
    <p:sldLayoutId id="2147483666" r:id="rId11"/>
    <p:sldLayoutId id="2147483667" r:id="rId12"/>
    <p:sldLayoutId id="2147483694" r:id="rId13"/>
    <p:sldLayoutId id="2147483670" r:id="rId14"/>
    <p:sldLayoutId id="2147483695" r:id="rId15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74247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15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2400" kern="1200">
          <a:solidFill>
            <a:srgbClr val="274247"/>
          </a:solidFill>
          <a:latin typeface="+mn-lt"/>
          <a:ea typeface="+mn-ea"/>
          <a:cs typeface="+mn-cs"/>
        </a:defRPr>
      </a:lvl1pPr>
      <a:lvl2pPr marL="396079" indent="-144029" algn="l" defTabSz="914446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◦"/>
        <a:defRPr sz="1800" kern="1200">
          <a:solidFill>
            <a:srgbClr val="274247"/>
          </a:solidFill>
          <a:latin typeface="+mn-lt"/>
          <a:ea typeface="+mn-ea"/>
          <a:cs typeface="+mn-cs"/>
        </a:defRPr>
      </a:lvl2pPr>
      <a:lvl3pPr marL="522104" indent="-108022" algn="l" defTabSz="914446" rtl="0" eaLnBrk="1" latinLnBrk="0" hangingPunct="1">
        <a:lnSpc>
          <a:spcPct val="150000"/>
        </a:lnSpc>
        <a:spcBef>
          <a:spcPts val="300"/>
        </a:spcBef>
        <a:spcAft>
          <a:spcPts val="400"/>
        </a:spcAft>
        <a:buFont typeface="Open Sans" panose="020B0606030504020204" pitchFamily="34" charset="0"/>
        <a:buChar char="­"/>
        <a:defRPr sz="1400" kern="1200">
          <a:solidFill>
            <a:srgbClr val="274247"/>
          </a:solidFill>
          <a:latin typeface="+mn-lt"/>
          <a:ea typeface="+mn-ea"/>
          <a:cs typeface="+mn-cs"/>
        </a:defRPr>
      </a:lvl3pPr>
      <a:lvl4pPr marL="666133" indent="-99020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50" kern="1200">
          <a:solidFill>
            <a:srgbClr val="274247"/>
          </a:solidFill>
          <a:latin typeface="+mn-lt"/>
          <a:ea typeface="+mn-ea"/>
          <a:cs typeface="+mn-cs"/>
        </a:defRPr>
      </a:lvl4pPr>
      <a:lvl5pPr marL="774155" indent="-90018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00" kern="1200">
          <a:solidFill>
            <a:srgbClr val="274247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419842-592E-434F-A9A0-9D056E879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SDC Course Day 6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0095F8-98D7-4910-A38E-D9915094E0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Microdata</a:t>
            </a:r>
          </a:p>
        </p:txBody>
      </p:sp>
    </p:spTree>
    <p:extLst>
      <p:ext uri="{BB962C8B-B14F-4D97-AF65-F5344CB8AC3E}">
        <p14:creationId xmlns:p14="http://schemas.microsoft.com/office/powerpoint/2010/main" val="429471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61434-6DF8-C440-9582-14E51B493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18B90821-958F-25B6-4387-76E11D18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Disclosure</a:t>
            </a:r>
            <a:r>
              <a:rPr lang="nb-NO" dirty="0"/>
              <a:t> in microdata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085928FF-A09C-3898-5525-896EF96A344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45615" y="3854572"/>
            <a:ext cx="9651619" cy="2163052"/>
          </a:xfrm>
        </p:spPr>
        <p:txBody>
          <a:bodyPr/>
          <a:lstStyle/>
          <a:p>
            <a:r>
              <a:rPr lang="nb-NO" sz="2000" b="1" dirty="0"/>
              <a:t>Identity </a:t>
            </a:r>
            <a:r>
              <a:rPr lang="nb-NO" sz="2000" b="1" dirty="0" err="1"/>
              <a:t>disclosure</a:t>
            </a:r>
            <a:r>
              <a:rPr lang="nb-NO" sz="2000" b="1" dirty="0"/>
              <a:t>: </a:t>
            </a:r>
            <a:r>
              <a:rPr lang="nb-NO" sz="2000" dirty="0"/>
              <a:t>A unit </a:t>
            </a:r>
            <a:r>
              <a:rPr lang="nb-NO" sz="2000" dirty="0" err="1"/>
              <a:t>can</a:t>
            </a:r>
            <a:r>
              <a:rPr lang="nb-NO" sz="2000" dirty="0"/>
              <a:t> be </a:t>
            </a:r>
            <a:r>
              <a:rPr lang="nb-NO" sz="2000" dirty="0" err="1"/>
              <a:t>identified</a:t>
            </a:r>
            <a:r>
              <a:rPr lang="nb-NO" sz="2000" dirty="0"/>
              <a:t> in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dataset</a:t>
            </a:r>
            <a:endParaRPr lang="nb-NO" sz="2000" dirty="0"/>
          </a:p>
          <a:p>
            <a:pPr lvl="1"/>
            <a:r>
              <a:rPr lang="nb-NO" sz="1600" dirty="0" err="1"/>
              <a:t>Very</a:t>
            </a:r>
            <a:r>
              <a:rPr lang="nb-NO" sz="1600" dirty="0"/>
              <a:t> </a:t>
            </a:r>
            <a:r>
              <a:rPr lang="nb-NO" sz="1600" dirty="0" err="1"/>
              <a:t>serious</a:t>
            </a:r>
            <a:r>
              <a:rPr lang="nb-NO" sz="1600" dirty="0"/>
              <a:t>: all sensitive </a:t>
            </a:r>
            <a:r>
              <a:rPr lang="nb-NO" sz="1600" dirty="0" err="1"/>
              <a:t>values</a:t>
            </a:r>
            <a:r>
              <a:rPr lang="nb-NO" sz="1600" dirty="0"/>
              <a:t> </a:t>
            </a:r>
            <a:r>
              <a:rPr lang="nb-NO" sz="1600" dirty="0" err="1"/>
              <a:t>are</a:t>
            </a:r>
            <a:r>
              <a:rPr lang="nb-NO" sz="1600" dirty="0"/>
              <a:t> </a:t>
            </a:r>
            <a:r>
              <a:rPr lang="nb-NO" sz="1600" dirty="0" err="1"/>
              <a:t>disclosed</a:t>
            </a:r>
            <a:r>
              <a:rPr lang="nb-NO" sz="1600" dirty="0"/>
              <a:t>!</a:t>
            </a:r>
          </a:p>
          <a:p>
            <a:r>
              <a:rPr lang="nb-NO" sz="2000" b="1" dirty="0" err="1"/>
              <a:t>Attribute</a:t>
            </a:r>
            <a:r>
              <a:rPr lang="nb-NO" sz="2000" b="1" dirty="0"/>
              <a:t> </a:t>
            </a:r>
            <a:r>
              <a:rPr lang="nb-NO" sz="2000" b="1" dirty="0" err="1"/>
              <a:t>disclosure</a:t>
            </a:r>
            <a:r>
              <a:rPr lang="nb-NO" sz="2000" b="1" dirty="0"/>
              <a:t>: </a:t>
            </a:r>
            <a:r>
              <a:rPr lang="nb-NO" sz="2000" dirty="0"/>
              <a:t>A </a:t>
            </a:r>
            <a:r>
              <a:rPr lang="nb-NO" sz="2000" dirty="0" err="1"/>
              <a:t>unit’s</a:t>
            </a:r>
            <a:r>
              <a:rPr lang="nb-NO" sz="2000" dirty="0"/>
              <a:t> sensitive </a:t>
            </a:r>
            <a:r>
              <a:rPr lang="nb-NO" sz="2000" dirty="0" err="1"/>
              <a:t>value</a:t>
            </a:r>
            <a:r>
              <a:rPr lang="nb-NO" sz="2000" dirty="0"/>
              <a:t> </a:t>
            </a:r>
            <a:r>
              <a:rPr lang="nb-NO" sz="2000" dirty="0" err="1"/>
              <a:t>can</a:t>
            </a:r>
            <a:r>
              <a:rPr lang="nb-NO" sz="2000" dirty="0"/>
              <a:t> be </a:t>
            </a:r>
            <a:r>
              <a:rPr lang="nb-NO" sz="2000" dirty="0" err="1"/>
              <a:t>deduced</a:t>
            </a:r>
            <a:r>
              <a:rPr lang="nb-NO" sz="2000" dirty="0"/>
              <a:t> from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dataset</a:t>
            </a:r>
            <a:endParaRPr lang="nb-NO" sz="20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0DD99A-3F29-98F2-8605-2CE0C4C3F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758757"/>
              </p:ext>
            </p:extLst>
          </p:nvPr>
        </p:nvGraphicFramePr>
        <p:xfrm>
          <a:off x="1814127" y="1476947"/>
          <a:ext cx="8314597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136">
                  <a:extLst>
                    <a:ext uri="{9D8B030D-6E8A-4147-A177-3AD203B41FA5}">
                      <a16:colId xmlns:a16="http://schemas.microsoft.com/office/drawing/2014/main" val="3409762395"/>
                    </a:ext>
                  </a:extLst>
                </a:gridCol>
                <a:gridCol w="831747">
                  <a:extLst>
                    <a:ext uri="{9D8B030D-6E8A-4147-A177-3AD203B41FA5}">
                      <a16:colId xmlns:a16="http://schemas.microsoft.com/office/drawing/2014/main" val="1122029431"/>
                    </a:ext>
                  </a:extLst>
                </a:gridCol>
                <a:gridCol w="1739967">
                  <a:extLst>
                    <a:ext uri="{9D8B030D-6E8A-4147-A177-3AD203B41FA5}">
                      <a16:colId xmlns:a16="http://schemas.microsoft.com/office/drawing/2014/main" val="386336283"/>
                    </a:ext>
                  </a:extLst>
                </a:gridCol>
                <a:gridCol w="1243320">
                  <a:extLst>
                    <a:ext uri="{9D8B030D-6E8A-4147-A177-3AD203B41FA5}">
                      <a16:colId xmlns:a16="http://schemas.microsoft.com/office/drawing/2014/main" val="542628209"/>
                    </a:ext>
                  </a:extLst>
                </a:gridCol>
                <a:gridCol w="978022">
                  <a:extLst>
                    <a:ext uri="{9D8B030D-6E8A-4147-A177-3AD203B41FA5}">
                      <a16:colId xmlns:a16="http://schemas.microsoft.com/office/drawing/2014/main" val="15628729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19547884"/>
                    </a:ext>
                  </a:extLst>
                </a:gridCol>
                <a:gridCol w="1428205">
                  <a:extLst>
                    <a:ext uri="{9D8B030D-6E8A-4147-A177-3AD203B41FA5}">
                      <a16:colId xmlns:a16="http://schemas.microsoft.com/office/drawing/2014/main" val="32406615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Citizenship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Work satisfaction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6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30-39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Academic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15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30-39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Academic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05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Technical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614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30-39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Academic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19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Technical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050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32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E3050-F6A2-96F9-1406-286A5F702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CD0C6FA8-6BA5-8A65-AA61-65AC2D85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Disclosure</a:t>
            </a:r>
            <a:r>
              <a:rPr lang="nb-NO" dirty="0"/>
              <a:t> in microdata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3A994447-CAA8-E4E5-E88F-835177CEDC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45615" y="3854572"/>
            <a:ext cx="9651619" cy="2163052"/>
          </a:xfrm>
        </p:spPr>
        <p:txBody>
          <a:bodyPr/>
          <a:lstStyle/>
          <a:p>
            <a:r>
              <a:rPr lang="nb-NO" sz="2000" b="1" dirty="0"/>
              <a:t>Important </a:t>
            </a:r>
            <a:r>
              <a:rPr lang="nb-NO" sz="2000" b="1" dirty="0" err="1"/>
              <a:t>considerations</a:t>
            </a:r>
            <a:r>
              <a:rPr lang="nb-NO" sz="2000" b="1" dirty="0"/>
              <a:t>:</a:t>
            </a:r>
          </a:p>
          <a:p>
            <a:pPr lvl="1"/>
            <a:r>
              <a:rPr lang="nb-NO" sz="1400" dirty="0"/>
              <a:t>Sample </a:t>
            </a:r>
            <a:r>
              <a:rPr lang="nb-NO" sz="1400" dirty="0" err="1"/>
              <a:t>vs</a:t>
            </a:r>
            <a:r>
              <a:rPr lang="nb-NO" sz="1400" dirty="0"/>
              <a:t> </a:t>
            </a:r>
            <a:r>
              <a:rPr lang="nb-NO" sz="1400" dirty="0" err="1"/>
              <a:t>population</a:t>
            </a:r>
            <a:r>
              <a:rPr lang="nb-NO" sz="1400" dirty="0"/>
              <a:t>: </a:t>
            </a:r>
            <a:r>
              <a:rPr lang="nb-NO" sz="1400" dirty="0" err="1"/>
              <a:t>if</a:t>
            </a:r>
            <a:r>
              <a:rPr lang="nb-NO" sz="1400" dirty="0"/>
              <a:t> sample, </a:t>
            </a:r>
            <a:r>
              <a:rPr lang="nb-NO" sz="1400" dirty="0" err="1"/>
              <a:t>does</a:t>
            </a:r>
            <a:r>
              <a:rPr lang="nb-NO" sz="1400" dirty="0"/>
              <a:t> an </a:t>
            </a:r>
            <a:r>
              <a:rPr lang="nb-NO" sz="1400" dirty="0" err="1"/>
              <a:t>attacker</a:t>
            </a:r>
            <a:r>
              <a:rPr lang="nb-NO" sz="1400" dirty="0"/>
              <a:t> </a:t>
            </a:r>
            <a:r>
              <a:rPr lang="nb-NO" sz="1400" dirty="0" err="1"/>
              <a:t>know</a:t>
            </a:r>
            <a:r>
              <a:rPr lang="nb-NO" sz="1400" dirty="0"/>
              <a:t> </a:t>
            </a:r>
            <a:r>
              <a:rPr lang="nb-NO" sz="1400" dirty="0" err="1"/>
              <a:t>who</a:t>
            </a:r>
            <a:r>
              <a:rPr lang="nb-NO" sz="1400" dirty="0"/>
              <a:t> is in </a:t>
            </a:r>
            <a:r>
              <a:rPr lang="nb-NO" sz="1400" dirty="0" err="1"/>
              <a:t>the</a:t>
            </a:r>
            <a:r>
              <a:rPr lang="nb-NO" sz="1400" dirty="0"/>
              <a:t> sample?</a:t>
            </a:r>
          </a:p>
          <a:p>
            <a:pPr lvl="1"/>
            <a:r>
              <a:rPr lang="nb-NO" sz="1400" dirty="0" err="1"/>
              <a:t>What</a:t>
            </a:r>
            <a:r>
              <a:rPr lang="nb-NO" sz="1400" dirty="0"/>
              <a:t> is </a:t>
            </a:r>
            <a:r>
              <a:rPr lang="nb-NO" sz="1400" dirty="0" err="1"/>
              <a:t>the</a:t>
            </a:r>
            <a:r>
              <a:rPr lang="nb-NO" sz="1400" dirty="0"/>
              <a:t> </a:t>
            </a:r>
            <a:r>
              <a:rPr lang="nb-NO" sz="1400" dirty="0" err="1"/>
              <a:t>intended</a:t>
            </a:r>
            <a:r>
              <a:rPr lang="nb-NO" sz="1400" dirty="0"/>
              <a:t> </a:t>
            </a:r>
            <a:r>
              <a:rPr lang="nb-NO" sz="1400" dirty="0" err="1"/>
              <a:t>use</a:t>
            </a:r>
            <a:r>
              <a:rPr lang="nb-NO" sz="1400" dirty="0"/>
              <a:t> and </a:t>
            </a:r>
            <a:r>
              <a:rPr lang="nb-NO" sz="1400" dirty="0" err="1"/>
              <a:t>method</a:t>
            </a:r>
            <a:r>
              <a:rPr lang="nb-NO" sz="1400" dirty="0"/>
              <a:t> </a:t>
            </a:r>
            <a:r>
              <a:rPr lang="nb-NO" sz="1400" dirty="0" err="1"/>
              <a:t>of</a:t>
            </a:r>
            <a:r>
              <a:rPr lang="nb-NO" sz="1400" dirty="0"/>
              <a:t> </a:t>
            </a:r>
            <a:r>
              <a:rPr lang="nb-NO" sz="1400" dirty="0" err="1"/>
              <a:t>sharing</a:t>
            </a:r>
            <a:r>
              <a:rPr lang="nb-NO" sz="1400" dirty="0"/>
              <a:t>? Public </a:t>
            </a:r>
            <a:r>
              <a:rPr lang="nb-NO" sz="1400" dirty="0" err="1"/>
              <a:t>use</a:t>
            </a:r>
            <a:r>
              <a:rPr lang="nb-NO" sz="1400" dirty="0"/>
              <a:t>/Scientific </a:t>
            </a:r>
            <a:r>
              <a:rPr lang="nb-NO" sz="1400" dirty="0" err="1"/>
              <a:t>use</a:t>
            </a:r>
            <a:r>
              <a:rPr lang="nb-NO" sz="1400" dirty="0"/>
              <a:t>/</a:t>
            </a:r>
            <a:r>
              <a:rPr lang="nb-NO" sz="1400" dirty="0" err="1"/>
              <a:t>Secure</a:t>
            </a:r>
            <a:r>
              <a:rPr lang="nb-NO" sz="1400" dirty="0"/>
              <a:t> </a:t>
            </a:r>
            <a:r>
              <a:rPr lang="nb-NO" sz="1400" dirty="0" err="1"/>
              <a:t>use</a:t>
            </a:r>
            <a:r>
              <a:rPr lang="nb-NO" sz="1400" dirty="0"/>
              <a:t>?</a:t>
            </a:r>
          </a:p>
          <a:p>
            <a:pPr lvl="1"/>
            <a:r>
              <a:rPr lang="nb-NO" sz="1400" dirty="0" err="1"/>
              <a:t>What</a:t>
            </a:r>
            <a:r>
              <a:rPr lang="nb-NO" sz="1400" dirty="0"/>
              <a:t> data/variables is </a:t>
            </a:r>
            <a:r>
              <a:rPr lang="nb-NO" sz="1400" dirty="0" err="1"/>
              <a:t>easily</a:t>
            </a:r>
            <a:r>
              <a:rPr lang="nb-NO" sz="1400" dirty="0"/>
              <a:t> </a:t>
            </a:r>
            <a:r>
              <a:rPr lang="nb-NO" sz="1400" dirty="0" err="1"/>
              <a:t>available</a:t>
            </a:r>
            <a:r>
              <a:rPr lang="nb-NO" sz="1400" dirty="0"/>
              <a:t> for </a:t>
            </a:r>
            <a:r>
              <a:rPr lang="nb-NO" sz="1400" dirty="0" err="1"/>
              <a:t>potential</a:t>
            </a:r>
            <a:r>
              <a:rPr lang="nb-NO" sz="1400" dirty="0"/>
              <a:t> </a:t>
            </a:r>
            <a:r>
              <a:rPr lang="nb-NO" sz="1400" dirty="0" err="1"/>
              <a:t>attackers</a:t>
            </a:r>
            <a:r>
              <a:rPr lang="nb-NO" sz="1400" dirty="0"/>
              <a:t>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F8DBBBA-ADBE-F7BB-6197-92876F35A550}"/>
              </a:ext>
            </a:extLst>
          </p:cNvPr>
          <p:cNvGraphicFramePr>
            <a:graphicFrameLocks noGrp="1"/>
          </p:cNvGraphicFramePr>
          <p:nvPr/>
        </p:nvGraphicFramePr>
        <p:xfrm>
          <a:off x="1814127" y="1476947"/>
          <a:ext cx="8314597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136">
                  <a:extLst>
                    <a:ext uri="{9D8B030D-6E8A-4147-A177-3AD203B41FA5}">
                      <a16:colId xmlns:a16="http://schemas.microsoft.com/office/drawing/2014/main" val="3409762395"/>
                    </a:ext>
                  </a:extLst>
                </a:gridCol>
                <a:gridCol w="831747">
                  <a:extLst>
                    <a:ext uri="{9D8B030D-6E8A-4147-A177-3AD203B41FA5}">
                      <a16:colId xmlns:a16="http://schemas.microsoft.com/office/drawing/2014/main" val="1122029431"/>
                    </a:ext>
                  </a:extLst>
                </a:gridCol>
                <a:gridCol w="1739967">
                  <a:extLst>
                    <a:ext uri="{9D8B030D-6E8A-4147-A177-3AD203B41FA5}">
                      <a16:colId xmlns:a16="http://schemas.microsoft.com/office/drawing/2014/main" val="386336283"/>
                    </a:ext>
                  </a:extLst>
                </a:gridCol>
                <a:gridCol w="1243320">
                  <a:extLst>
                    <a:ext uri="{9D8B030D-6E8A-4147-A177-3AD203B41FA5}">
                      <a16:colId xmlns:a16="http://schemas.microsoft.com/office/drawing/2014/main" val="542628209"/>
                    </a:ext>
                  </a:extLst>
                </a:gridCol>
                <a:gridCol w="978022">
                  <a:extLst>
                    <a:ext uri="{9D8B030D-6E8A-4147-A177-3AD203B41FA5}">
                      <a16:colId xmlns:a16="http://schemas.microsoft.com/office/drawing/2014/main" val="15628729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19547884"/>
                    </a:ext>
                  </a:extLst>
                </a:gridCol>
                <a:gridCol w="1428205">
                  <a:extLst>
                    <a:ext uri="{9D8B030D-6E8A-4147-A177-3AD203B41FA5}">
                      <a16:colId xmlns:a16="http://schemas.microsoft.com/office/drawing/2014/main" val="32406615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Citizenship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Work satisfaction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6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30-39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Academic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15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30-39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Academic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05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Technical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614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30-39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Academic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19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Technical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050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96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25848-A189-0BD7-7BB6-9EB74DAD9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823072E0-8484-B3CA-A6EA-AA9D4186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Risk </a:t>
            </a:r>
            <a:r>
              <a:rPr lang="nb-NO" dirty="0" err="1"/>
              <a:t>measures</a:t>
            </a:r>
            <a:endParaRPr lang="nb-NO" dirty="0"/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58D8CCC7-5F91-A993-0851-82EDA228119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45615" y="3854572"/>
            <a:ext cx="9651619" cy="2163052"/>
          </a:xfrm>
        </p:spPr>
        <p:txBody>
          <a:bodyPr/>
          <a:lstStyle/>
          <a:p>
            <a:pPr marL="0" indent="0">
              <a:buNone/>
            </a:pPr>
            <a:r>
              <a:rPr lang="nb-NO" sz="1600" b="1" dirty="0"/>
              <a:t>K-</a:t>
            </a:r>
            <a:r>
              <a:rPr lang="nb-NO" sz="1600" b="1" dirty="0" err="1"/>
              <a:t>anonymity</a:t>
            </a:r>
            <a:r>
              <a:rPr lang="nb-NO" sz="1600" b="1" dirty="0"/>
              <a:t>: </a:t>
            </a:r>
            <a:r>
              <a:rPr lang="nb-NO" sz="1600" dirty="0"/>
              <a:t>Given a </a:t>
            </a:r>
            <a:r>
              <a:rPr lang="nb-NO" sz="1600" dirty="0" err="1"/>
              <a:t>set</a:t>
            </a:r>
            <a:r>
              <a:rPr lang="nb-NO" sz="1600" dirty="0"/>
              <a:t> </a:t>
            </a:r>
            <a:r>
              <a:rPr lang="nb-NO" sz="1600" dirty="0" err="1"/>
              <a:t>of</a:t>
            </a:r>
            <a:r>
              <a:rPr lang="nb-NO" sz="1600" dirty="0"/>
              <a:t> </a:t>
            </a:r>
            <a:r>
              <a:rPr lang="nb-NO" sz="1600" dirty="0" err="1"/>
              <a:t>indirect</a:t>
            </a:r>
            <a:r>
              <a:rPr lang="nb-NO" sz="1600" dirty="0"/>
              <a:t> </a:t>
            </a:r>
            <a:r>
              <a:rPr lang="nb-NO" sz="1600" dirty="0" err="1"/>
              <a:t>identifers</a:t>
            </a:r>
            <a:r>
              <a:rPr lang="nb-NO" sz="1600" dirty="0"/>
              <a:t>, </a:t>
            </a:r>
            <a:r>
              <a:rPr lang="nb-NO" sz="1600" dirty="0" err="1"/>
              <a:t>each</a:t>
            </a:r>
            <a:r>
              <a:rPr lang="nb-NO" sz="1600" dirty="0"/>
              <a:t> combination </a:t>
            </a:r>
            <a:r>
              <a:rPr lang="nb-NO" sz="1600" dirty="0" err="1"/>
              <a:t>of</a:t>
            </a:r>
            <a:r>
              <a:rPr lang="nb-NO" sz="1600" dirty="0"/>
              <a:t> </a:t>
            </a:r>
            <a:r>
              <a:rPr lang="nb-NO" sz="1600" dirty="0" err="1"/>
              <a:t>values</a:t>
            </a:r>
            <a:r>
              <a:rPr lang="nb-NO" sz="1600" dirty="0"/>
              <a:t> must </a:t>
            </a:r>
            <a:r>
              <a:rPr lang="nb-NO" sz="1600" dirty="0" err="1"/>
              <a:t>contain</a:t>
            </a:r>
            <a:r>
              <a:rPr lang="nb-NO" sz="1600" dirty="0"/>
              <a:t> at </a:t>
            </a:r>
            <a:r>
              <a:rPr lang="nb-NO" sz="1600" dirty="0" err="1"/>
              <a:t>least</a:t>
            </a:r>
            <a:r>
              <a:rPr lang="nb-NO" sz="1600" dirty="0"/>
              <a:t> k records.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B71C35-43EC-3DC4-2D9E-61FD9E8F1D98}"/>
              </a:ext>
            </a:extLst>
          </p:cNvPr>
          <p:cNvGraphicFramePr>
            <a:graphicFrameLocks noGrp="1"/>
          </p:cNvGraphicFramePr>
          <p:nvPr/>
        </p:nvGraphicFramePr>
        <p:xfrm>
          <a:off x="1814127" y="1476947"/>
          <a:ext cx="8314597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136">
                  <a:extLst>
                    <a:ext uri="{9D8B030D-6E8A-4147-A177-3AD203B41FA5}">
                      <a16:colId xmlns:a16="http://schemas.microsoft.com/office/drawing/2014/main" val="3409762395"/>
                    </a:ext>
                  </a:extLst>
                </a:gridCol>
                <a:gridCol w="831747">
                  <a:extLst>
                    <a:ext uri="{9D8B030D-6E8A-4147-A177-3AD203B41FA5}">
                      <a16:colId xmlns:a16="http://schemas.microsoft.com/office/drawing/2014/main" val="1122029431"/>
                    </a:ext>
                  </a:extLst>
                </a:gridCol>
                <a:gridCol w="1739967">
                  <a:extLst>
                    <a:ext uri="{9D8B030D-6E8A-4147-A177-3AD203B41FA5}">
                      <a16:colId xmlns:a16="http://schemas.microsoft.com/office/drawing/2014/main" val="386336283"/>
                    </a:ext>
                  </a:extLst>
                </a:gridCol>
                <a:gridCol w="1243320">
                  <a:extLst>
                    <a:ext uri="{9D8B030D-6E8A-4147-A177-3AD203B41FA5}">
                      <a16:colId xmlns:a16="http://schemas.microsoft.com/office/drawing/2014/main" val="542628209"/>
                    </a:ext>
                  </a:extLst>
                </a:gridCol>
                <a:gridCol w="978022">
                  <a:extLst>
                    <a:ext uri="{9D8B030D-6E8A-4147-A177-3AD203B41FA5}">
                      <a16:colId xmlns:a16="http://schemas.microsoft.com/office/drawing/2014/main" val="15628729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19547884"/>
                    </a:ext>
                  </a:extLst>
                </a:gridCol>
                <a:gridCol w="1428205">
                  <a:extLst>
                    <a:ext uri="{9D8B030D-6E8A-4147-A177-3AD203B41FA5}">
                      <a16:colId xmlns:a16="http://schemas.microsoft.com/office/drawing/2014/main" val="32406615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Citizenship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Work satisfaction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6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30-39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Academic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15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30-39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Academic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05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Technical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614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30-39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Academic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19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Technical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050780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5A1F01EE-FC5C-839E-429A-AF2424AD13D9}"/>
              </a:ext>
            </a:extLst>
          </p:cNvPr>
          <p:cNvGrpSpPr/>
          <p:nvPr/>
        </p:nvGrpSpPr>
        <p:grpSpPr>
          <a:xfrm>
            <a:off x="1814124" y="156611"/>
            <a:ext cx="7457521" cy="3695329"/>
            <a:chOff x="1814124" y="156611"/>
            <a:chExt cx="7457521" cy="369532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1DFC340-4997-ABD5-6A47-2B2E5CF1B3F2}"/>
                </a:ext>
              </a:extLst>
            </p:cNvPr>
            <p:cNvGrpSpPr/>
            <p:nvPr/>
          </p:nvGrpSpPr>
          <p:grpSpPr>
            <a:xfrm>
              <a:off x="1814124" y="156611"/>
              <a:ext cx="7457521" cy="2988093"/>
              <a:chOff x="1814125" y="-253602"/>
              <a:chExt cx="7457521" cy="2988093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5CABB16-0A41-4792-8322-ADD7E3A045C9}"/>
                  </a:ext>
                </a:extLst>
              </p:cNvPr>
              <p:cNvGrpSpPr/>
              <p:nvPr/>
            </p:nvGrpSpPr>
            <p:grpSpPr>
              <a:xfrm>
                <a:off x="1814125" y="2338251"/>
                <a:ext cx="6903155" cy="396240"/>
                <a:chOff x="1814125" y="2338251"/>
                <a:chExt cx="6903155" cy="39624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43C0A0C-6E9F-397A-5E5B-21614194076E}"/>
                    </a:ext>
                  </a:extLst>
                </p:cNvPr>
                <p:cNvSpPr/>
                <p:nvPr/>
              </p:nvSpPr>
              <p:spPr>
                <a:xfrm>
                  <a:off x="1814125" y="2338251"/>
                  <a:ext cx="4673759" cy="382808"/>
                </a:xfrm>
                <a:prstGeom prst="rect">
                  <a:avLst/>
                </a:prstGeom>
                <a:noFill/>
                <a:ln w="5715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B40A418-A6ED-16C7-96C2-BEF80872315F}"/>
                    </a:ext>
                  </a:extLst>
                </p:cNvPr>
                <p:cNvSpPr/>
                <p:nvPr/>
              </p:nvSpPr>
              <p:spPr>
                <a:xfrm>
                  <a:off x="7452927" y="2338251"/>
                  <a:ext cx="1264353" cy="396240"/>
                </a:xfrm>
                <a:prstGeom prst="rect">
                  <a:avLst/>
                </a:prstGeom>
                <a:noFill/>
                <a:ln w="5715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9039F56-D458-09D0-D393-19D02DEA7B51}"/>
                  </a:ext>
                </a:extLst>
              </p:cNvPr>
              <p:cNvSpPr/>
              <p:nvPr/>
            </p:nvSpPr>
            <p:spPr>
              <a:xfrm>
                <a:off x="6898560" y="-253602"/>
                <a:ext cx="2373086" cy="1259838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solidFill>
                      <a:schemeClr val="tx1"/>
                    </a:solidFill>
                  </a:rPr>
                  <a:t>Indirect Identifiers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(also called quasi-identifiers)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606F73-4492-299C-2C14-465D5E9AFD45}"/>
                </a:ext>
              </a:extLst>
            </p:cNvPr>
            <p:cNvSpPr/>
            <p:nvPr/>
          </p:nvSpPr>
          <p:spPr>
            <a:xfrm>
              <a:off x="7452926" y="3455700"/>
              <a:ext cx="1264353" cy="396240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D0CF58-A42B-3E00-3984-5B46A64603C6}"/>
                </a:ext>
              </a:extLst>
            </p:cNvPr>
            <p:cNvSpPr/>
            <p:nvPr/>
          </p:nvSpPr>
          <p:spPr>
            <a:xfrm>
              <a:off x="1814125" y="3455700"/>
              <a:ext cx="4673759" cy="396240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05373B6-9DF3-36D6-82AA-743BBBC59982}"/>
              </a:ext>
            </a:extLst>
          </p:cNvPr>
          <p:cNvSpPr txBox="1"/>
          <p:nvPr/>
        </p:nvSpPr>
        <p:spPr>
          <a:xfrm>
            <a:off x="286337" y="3182512"/>
            <a:ext cx="1472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2-anonymous</a:t>
            </a:r>
          </a:p>
        </p:txBody>
      </p:sp>
    </p:spTree>
    <p:extLst>
      <p:ext uri="{BB962C8B-B14F-4D97-AF65-F5344CB8AC3E}">
        <p14:creationId xmlns:p14="http://schemas.microsoft.com/office/powerpoint/2010/main" val="99371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60F1A-1302-899C-57A7-49007FBB5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BE4C843F-C7A1-7927-FBB6-0FA4C55E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Risk </a:t>
            </a:r>
            <a:r>
              <a:rPr lang="nb-NO" dirty="0" err="1"/>
              <a:t>measures</a:t>
            </a:r>
            <a:endParaRPr lang="nb-NO" dirty="0"/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ABFD5414-8DF4-03B7-8BE9-89FB3B47DC9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45615" y="3854572"/>
            <a:ext cx="9651619" cy="2163052"/>
          </a:xfrm>
        </p:spPr>
        <p:txBody>
          <a:bodyPr/>
          <a:lstStyle/>
          <a:p>
            <a:pPr marL="0" indent="0">
              <a:buNone/>
            </a:pPr>
            <a:r>
              <a:rPr lang="nb-NO" sz="1600" b="1" dirty="0"/>
              <a:t>K-</a:t>
            </a:r>
            <a:r>
              <a:rPr lang="nb-NO" sz="1600" b="1" dirty="0" err="1"/>
              <a:t>anonymity</a:t>
            </a:r>
            <a:r>
              <a:rPr lang="nb-NO" sz="1600" b="1" dirty="0"/>
              <a:t>: </a:t>
            </a:r>
            <a:r>
              <a:rPr lang="nb-NO" sz="1600" dirty="0"/>
              <a:t>Given a </a:t>
            </a:r>
            <a:r>
              <a:rPr lang="nb-NO" sz="1600" dirty="0" err="1"/>
              <a:t>set</a:t>
            </a:r>
            <a:r>
              <a:rPr lang="nb-NO" sz="1600" dirty="0"/>
              <a:t> </a:t>
            </a:r>
            <a:r>
              <a:rPr lang="nb-NO" sz="1600" dirty="0" err="1"/>
              <a:t>of</a:t>
            </a:r>
            <a:r>
              <a:rPr lang="nb-NO" sz="1600" dirty="0"/>
              <a:t> </a:t>
            </a:r>
            <a:r>
              <a:rPr lang="nb-NO" sz="1600" dirty="0" err="1"/>
              <a:t>indirect</a:t>
            </a:r>
            <a:r>
              <a:rPr lang="nb-NO" sz="1600" dirty="0"/>
              <a:t> </a:t>
            </a:r>
            <a:r>
              <a:rPr lang="nb-NO" sz="1600" dirty="0" err="1"/>
              <a:t>identifers</a:t>
            </a:r>
            <a:r>
              <a:rPr lang="nb-NO" sz="1600" dirty="0"/>
              <a:t>, </a:t>
            </a:r>
            <a:r>
              <a:rPr lang="nb-NO" sz="1600" dirty="0" err="1"/>
              <a:t>each</a:t>
            </a:r>
            <a:r>
              <a:rPr lang="nb-NO" sz="1600" dirty="0"/>
              <a:t> combination </a:t>
            </a:r>
            <a:r>
              <a:rPr lang="nb-NO" sz="1600" dirty="0" err="1"/>
              <a:t>of</a:t>
            </a:r>
            <a:r>
              <a:rPr lang="nb-NO" sz="1600" dirty="0"/>
              <a:t> </a:t>
            </a:r>
            <a:r>
              <a:rPr lang="nb-NO" sz="1600" dirty="0" err="1"/>
              <a:t>values</a:t>
            </a:r>
            <a:r>
              <a:rPr lang="nb-NO" sz="1600" dirty="0"/>
              <a:t> must </a:t>
            </a:r>
            <a:r>
              <a:rPr lang="nb-NO" sz="1600" dirty="0" err="1"/>
              <a:t>contain</a:t>
            </a:r>
            <a:r>
              <a:rPr lang="nb-NO" sz="1600" dirty="0"/>
              <a:t> at </a:t>
            </a:r>
            <a:r>
              <a:rPr lang="nb-NO" sz="1600" dirty="0" err="1"/>
              <a:t>least</a:t>
            </a:r>
            <a:r>
              <a:rPr lang="nb-NO" sz="1600" dirty="0"/>
              <a:t> k records.</a:t>
            </a:r>
          </a:p>
          <a:p>
            <a:r>
              <a:rPr lang="nb-NO" sz="1600" dirty="0" err="1"/>
              <a:t>Example</a:t>
            </a:r>
            <a:r>
              <a:rPr lang="nb-NO" sz="1600" dirty="0"/>
              <a:t> </a:t>
            </a:r>
            <a:r>
              <a:rPr lang="nb-NO" sz="1600" dirty="0" err="1"/>
              <a:t>above</a:t>
            </a:r>
            <a:r>
              <a:rPr lang="nb-NO" sz="1600" dirty="0"/>
              <a:t> is 2-anonymous </a:t>
            </a:r>
            <a:r>
              <a:rPr lang="nb-NO" sz="1600" dirty="0" err="1"/>
              <a:t>with</a:t>
            </a:r>
            <a:r>
              <a:rPr lang="nb-NO" sz="1600" dirty="0"/>
              <a:t> </a:t>
            </a:r>
            <a:r>
              <a:rPr lang="nb-NO" sz="1600" dirty="0" err="1"/>
              <a:t>respect</a:t>
            </a:r>
            <a:r>
              <a:rPr lang="nb-NO" sz="1600" dirty="0"/>
              <a:t> to </a:t>
            </a:r>
            <a:r>
              <a:rPr lang="nb-NO" sz="1600" dirty="0" err="1"/>
              <a:t>the</a:t>
            </a:r>
            <a:r>
              <a:rPr lang="nb-NO" sz="1600" dirty="0"/>
              <a:t> </a:t>
            </a:r>
            <a:r>
              <a:rPr lang="nb-NO" sz="1600" dirty="0" err="1"/>
              <a:t>indirect</a:t>
            </a:r>
            <a:r>
              <a:rPr lang="nb-NO" sz="1600" dirty="0"/>
              <a:t> </a:t>
            </a:r>
            <a:r>
              <a:rPr lang="nb-NO" sz="1600" dirty="0" err="1"/>
              <a:t>identifiers</a:t>
            </a:r>
            <a:r>
              <a:rPr lang="nb-NO" sz="1600" dirty="0"/>
              <a:t> </a:t>
            </a:r>
            <a:r>
              <a:rPr lang="nb-NO" sz="1600" dirty="0" err="1"/>
              <a:t>Gender</a:t>
            </a:r>
            <a:r>
              <a:rPr lang="nb-NO" sz="1600" dirty="0"/>
              <a:t>, Age, </a:t>
            </a:r>
            <a:r>
              <a:rPr lang="nb-NO" sz="1600" dirty="0" err="1"/>
              <a:t>Occupation</a:t>
            </a:r>
            <a:r>
              <a:rPr lang="nb-NO" sz="1600" dirty="0"/>
              <a:t>, </a:t>
            </a:r>
            <a:r>
              <a:rPr lang="nb-NO" sz="1600" dirty="0" err="1"/>
              <a:t>Education</a:t>
            </a:r>
            <a:r>
              <a:rPr lang="nb-NO" sz="1600" dirty="0"/>
              <a:t>, and </a:t>
            </a:r>
            <a:r>
              <a:rPr lang="nb-NO" sz="1600" dirty="0" err="1"/>
              <a:t>Citizenship</a:t>
            </a:r>
            <a:r>
              <a:rPr lang="nb-NO" sz="1600" dirty="0"/>
              <a:t>.</a:t>
            </a:r>
          </a:p>
          <a:p>
            <a:r>
              <a:rPr lang="nb-NO" sz="1600" dirty="0"/>
              <a:t>OK for preventing </a:t>
            </a:r>
            <a:r>
              <a:rPr lang="nb-NO" sz="1600" dirty="0" err="1"/>
              <a:t>identity</a:t>
            </a:r>
            <a:r>
              <a:rPr lang="nb-NO" sz="1600" dirty="0"/>
              <a:t> </a:t>
            </a:r>
            <a:r>
              <a:rPr lang="nb-NO" sz="1600" dirty="0" err="1"/>
              <a:t>disclosure</a:t>
            </a:r>
            <a:r>
              <a:rPr lang="nb-NO" sz="1600" dirty="0"/>
              <a:t>, </a:t>
            </a:r>
            <a:r>
              <a:rPr lang="nb-NO" sz="1600" dirty="0" err="1"/>
              <a:t>but</a:t>
            </a:r>
            <a:r>
              <a:rPr lang="nb-NO" sz="1600" dirty="0"/>
              <a:t> </a:t>
            </a:r>
            <a:r>
              <a:rPr lang="nb-NO" sz="1600" dirty="0" err="1"/>
              <a:t>we</a:t>
            </a:r>
            <a:r>
              <a:rPr lang="nb-NO" sz="1600" dirty="0"/>
              <a:t> </a:t>
            </a:r>
            <a:r>
              <a:rPr lang="nb-NO" sz="1600" dirty="0" err="1"/>
              <a:t>saw</a:t>
            </a:r>
            <a:r>
              <a:rPr lang="nb-NO" sz="1600" dirty="0"/>
              <a:t> </a:t>
            </a:r>
            <a:r>
              <a:rPr lang="nb-NO" sz="1600" dirty="0" err="1"/>
              <a:t>that</a:t>
            </a:r>
            <a:r>
              <a:rPr lang="nb-NO" sz="1600" dirty="0"/>
              <a:t> </a:t>
            </a:r>
            <a:r>
              <a:rPr lang="nb-NO" sz="1600" dirty="0" err="1"/>
              <a:t>we</a:t>
            </a:r>
            <a:r>
              <a:rPr lang="nb-NO" sz="1600" dirty="0"/>
              <a:t> still have </a:t>
            </a:r>
            <a:r>
              <a:rPr lang="nb-NO" sz="1600" dirty="0" err="1"/>
              <a:t>attribute</a:t>
            </a:r>
            <a:r>
              <a:rPr lang="nb-NO" sz="1600" dirty="0"/>
              <a:t> </a:t>
            </a:r>
            <a:r>
              <a:rPr lang="nb-NO" sz="1600" dirty="0" err="1"/>
              <a:t>disclosure</a:t>
            </a:r>
            <a:r>
              <a:rPr lang="nb-NO" sz="1600" dirty="0"/>
              <a:t>! </a:t>
            </a:r>
          </a:p>
          <a:p>
            <a:r>
              <a:rPr lang="nb-NO" sz="1600" dirty="0"/>
              <a:t>Main </a:t>
            </a:r>
            <a:r>
              <a:rPr lang="nb-NO" sz="1600" dirty="0" err="1"/>
              <a:t>criticism</a:t>
            </a:r>
            <a:r>
              <a:rPr lang="nb-NO" sz="1600" dirty="0"/>
              <a:t> </a:t>
            </a:r>
            <a:r>
              <a:rPr lang="nb-NO" sz="1600" dirty="0" err="1"/>
              <a:t>of</a:t>
            </a:r>
            <a:r>
              <a:rPr lang="nb-NO" sz="1600" dirty="0"/>
              <a:t> k-</a:t>
            </a:r>
            <a:r>
              <a:rPr lang="nb-NO" sz="1600" dirty="0" err="1"/>
              <a:t>anonymity</a:t>
            </a:r>
            <a:r>
              <a:rPr lang="nb-NO" sz="1600" dirty="0"/>
              <a:t> as risk </a:t>
            </a:r>
            <a:r>
              <a:rPr lang="nb-NO" sz="1600" dirty="0" err="1"/>
              <a:t>measure</a:t>
            </a:r>
            <a:endParaRPr lang="nb-NO" sz="16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382A431-E5CA-AA3A-1D6E-1D9BBFD89CBC}"/>
              </a:ext>
            </a:extLst>
          </p:cNvPr>
          <p:cNvGraphicFramePr>
            <a:graphicFrameLocks noGrp="1"/>
          </p:cNvGraphicFramePr>
          <p:nvPr/>
        </p:nvGraphicFramePr>
        <p:xfrm>
          <a:off x="1814127" y="1476947"/>
          <a:ext cx="8314597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136">
                  <a:extLst>
                    <a:ext uri="{9D8B030D-6E8A-4147-A177-3AD203B41FA5}">
                      <a16:colId xmlns:a16="http://schemas.microsoft.com/office/drawing/2014/main" val="3409762395"/>
                    </a:ext>
                  </a:extLst>
                </a:gridCol>
                <a:gridCol w="831747">
                  <a:extLst>
                    <a:ext uri="{9D8B030D-6E8A-4147-A177-3AD203B41FA5}">
                      <a16:colId xmlns:a16="http://schemas.microsoft.com/office/drawing/2014/main" val="1122029431"/>
                    </a:ext>
                  </a:extLst>
                </a:gridCol>
                <a:gridCol w="1739967">
                  <a:extLst>
                    <a:ext uri="{9D8B030D-6E8A-4147-A177-3AD203B41FA5}">
                      <a16:colId xmlns:a16="http://schemas.microsoft.com/office/drawing/2014/main" val="386336283"/>
                    </a:ext>
                  </a:extLst>
                </a:gridCol>
                <a:gridCol w="1243320">
                  <a:extLst>
                    <a:ext uri="{9D8B030D-6E8A-4147-A177-3AD203B41FA5}">
                      <a16:colId xmlns:a16="http://schemas.microsoft.com/office/drawing/2014/main" val="542628209"/>
                    </a:ext>
                  </a:extLst>
                </a:gridCol>
                <a:gridCol w="978022">
                  <a:extLst>
                    <a:ext uri="{9D8B030D-6E8A-4147-A177-3AD203B41FA5}">
                      <a16:colId xmlns:a16="http://schemas.microsoft.com/office/drawing/2014/main" val="15628729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19547884"/>
                    </a:ext>
                  </a:extLst>
                </a:gridCol>
                <a:gridCol w="1428205">
                  <a:extLst>
                    <a:ext uri="{9D8B030D-6E8A-4147-A177-3AD203B41FA5}">
                      <a16:colId xmlns:a16="http://schemas.microsoft.com/office/drawing/2014/main" val="32406615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Citizenship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Work satisfaction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6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30-39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Academic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15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30-39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Academic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05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Technical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614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30-39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Academic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19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Technical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05078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2B75F54D-FDA8-2797-F4A9-0421C78707B5}"/>
              </a:ext>
            </a:extLst>
          </p:cNvPr>
          <p:cNvGrpSpPr/>
          <p:nvPr/>
        </p:nvGrpSpPr>
        <p:grpSpPr>
          <a:xfrm>
            <a:off x="1814127" y="138850"/>
            <a:ext cx="7457519" cy="3370949"/>
            <a:chOff x="1814127" y="138850"/>
            <a:chExt cx="7457519" cy="337094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E31BF0E-C57F-CDB2-D799-D676D3DF64F1}"/>
                </a:ext>
              </a:extLst>
            </p:cNvPr>
            <p:cNvGrpSpPr/>
            <p:nvPr/>
          </p:nvGrpSpPr>
          <p:grpSpPr>
            <a:xfrm>
              <a:off x="1814127" y="138850"/>
              <a:ext cx="7457519" cy="2595641"/>
              <a:chOff x="1814127" y="138850"/>
              <a:chExt cx="7457519" cy="2595641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3963529-74AF-77E3-EC0F-E020DBBBB228}"/>
                  </a:ext>
                </a:extLst>
              </p:cNvPr>
              <p:cNvGrpSpPr/>
              <p:nvPr/>
            </p:nvGrpSpPr>
            <p:grpSpPr>
              <a:xfrm>
                <a:off x="1814127" y="1935836"/>
                <a:ext cx="6903153" cy="798655"/>
                <a:chOff x="1814127" y="1935836"/>
                <a:chExt cx="6903153" cy="798655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7AB16D7-1DF1-6C6B-753F-E11401C0A4FA}"/>
                    </a:ext>
                  </a:extLst>
                </p:cNvPr>
                <p:cNvSpPr/>
                <p:nvPr/>
              </p:nvSpPr>
              <p:spPr>
                <a:xfrm>
                  <a:off x="1814127" y="1935836"/>
                  <a:ext cx="4673759" cy="789948"/>
                </a:xfrm>
                <a:prstGeom prst="rect">
                  <a:avLst/>
                </a:prstGeom>
                <a:noFill/>
                <a:ln w="5715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B65C624E-9062-F056-C9BE-F730C55E7847}"/>
                    </a:ext>
                  </a:extLst>
                </p:cNvPr>
                <p:cNvSpPr/>
                <p:nvPr/>
              </p:nvSpPr>
              <p:spPr>
                <a:xfrm>
                  <a:off x="7452927" y="1942011"/>
                  <a:ext cx="1264353" cy="792480"/>
                </a:xfrm>
                <a:prstGeom prst="rect">
                  <a:avLst/>
                </a:prstGeom>
                <a:noFill/>
                <a:ln w="5715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3E4D874-C541-0534-1009-F40BEEA02559}"/>
                  </a:ext>
                </a:extLst>
              </p:cNvPr>
              <p:cNvSpPr/>
              <p:nvPr/>
            </p:nvSpPr>
            <p:spPr>
              <a:xfrm>
                <a:off x="6898560" y="138850"/>
                <a:ext cx="2373086" cy="1259838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solidFill>
                      <a:schemeClr val="tx1"/>
                    </a:solidFill>
                  </a:rPr>
                  <a:t>Indirect Identifiers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(also called quasi-identifiers)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2EACA1A-8DE5-DA54-78A8-B80246CF6D4B}"/>
                </a:ext>
              </a:extLst>
            </p:cNvPr>
            <p:cNvSpPr/>
            <p:nvPr/>
          </p:nvSpPr>
          <p:spPr>
            <a:xfrm>
              <a:off x="7452927" y="3067838"/>
              <a:ext cx="1264353" cy="396240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3076BCB-7FCB-6797-B4C8-A3EE02F3076A}"/>
                </a:ext>
              </a:extLst>
            </p:cNvPr>
            <p:cNvSpPr/>
            <p:nvPr/>
          </p:nvSpPr>
          <p:spPr>
            <a:xfrm>
              <a:off x="1814127" y="3113559"/>
              <a:ext cx="4673759" cy="396240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BDDD941-40B8-47E2-789C-FF37438FF129}"/>
              </a:ext>
            </a:extLst>
          </p:cNvPr>
          <p:cNvSpPr txBox="1"/>
          <p:nvPr/>
        </p:nvSpPr>
        <p:spPr>
          <a:xfrm>
            <a:off x="335646" y="2208580"/>
            <a:ext cx="1472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3-anonymous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19E6EA8-12BD-7C12-4A4D-497C6F1C05AD}"/>
              </a:ext>
            </a:extLst>
          </p:cNvPr>
          <p:cNvGrpSpPr/>
          <p:nvPr/>
        </p:nvGrpSpPr>
        <p:grpSpPr>
          <a:xfrm>
            <a:off x="8717280" y="1942011"/>
            <a:ext cx="480821" cy="1530230"/>
            <a:chOff x="8717280" y="1942011"/>
            <a:chExt cx="480821" cy="153023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B2734BE-D7A1-EB1E-2692-C850895E7342}"/>
                </a:ext>
              </a:extLst>
            </p:cNvPr>
            <p:cNvSpPr/>
            <p:nvPr/>
          </p:nvSpPr>
          <p:spPr>
            <a:xfrm>
              <a:off x="8717280" y="1942011"/>
              <a:ext cx="480821" cy="79248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EB90D87-ECD3-69C1-2325-C0FFF6D39A0B}"/>
                </a:ext>
              </a:extLst>
            </p:cNvPr>
            <p:cNvSpPr/>
            <p:nvPr/>
          </p:nvSpPr>
          <p:spPr>
            <a:xfrm>
              <a:off x="8717280" y="3076001"/>
              <a:ext cx="480821" cy="39624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33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64B05-CBA0-7342-A6B8-2017890B0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7B5C4C15-9D3C-F469-0F2E-AE131F7CC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Risk </a:t>
            </a:r>
            <a:r>
              <a:rPr lang="nb-NO" dirty="0" err="1"/>
              <a:t>measures</a:t>
            </a:r>
            <a:endParaRPr lang="nb-NO" dirty="0"/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E710C2A7-F6BB-4DF9-0B8E-A673F8B1544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45615" y="3854572"/>
            <a:ext cx="9651619" cy="2163052"/>
          </a:xfrm>
        </p:spPr>
        <p:txBody>
          <a:bodyPr/>
          <a:lstStyle/>
          <a:p>
            <a:pPr marL="0" indent="0">
              <a:buNone/>
            </a:pPr>
            <a:r>
              <a:rPr lang="nb-NO" sz="1600" b="1" dirty="0"/>
              <a:t>L-</a:t>
            </a:r>
            <a:r>
              <a:rPr lang="nb-NO" sz="1600" b="1" dirty="0" err="1"/>
              <a:t>diversity</a:t>
            </a:r>
            <a:r>
              <a:rPr lang="nb-NO" sz="1600" b="1" dirty="0"/>
              <a:t>: </a:t>
            </a:r>
            <a:r>
              <a:rPr lang="nb-NO" sz="1600" dirty="0"/>
              <a:t>Given a </a:t>
            </a:r>
            <a:r>
              <a:rPr lang="nb-NO" sz="1600" dirty="0" err="1"/>
              <a:t>set</a:t>
            </a:r>
            <a:r>
              <a:rPr lang="nb-NO" sz="1600" dirty="0"/>
              <a:t> </a:t>
            </a:r>
            <a:r>
              <a:rPr lang="nb-NO" sz="1600" dirty="0" err="1"/>
              <a:t>of</a:t>
            </a:r>
            <a:r>
              <a:rPr lang="nb-NO" sz="1600" dirty="0"/>
              <a:t> </a:t>
            </a:r>
            <a:r>
              <a:rPr lang="nb-NO" sz="1600" dirty="0" err="1"/>
              <a:t>indirect</a:t>
            </a:r>
            <a:r>
              <a:rPr lang="nb-NO" sz="1600" dirty="0"/>
              <a:t> </a:t>
            </a:r>
            <a:r>
              <a:rPr lang="nb-NO" sz="1600" dirty="0" err="1"/>
              <a:t>identifers</a:t>
            </a:r>
            <a:r>
              <a:rPr lang="nb-NO" sz="1600" dirty="0"/>
              <a:t> and </a:t>
            </a:r>
            <a:r>
              <a:rPr lang="nb-NO" sz="1600" dirty="0" err="1"/>
              <a:t>one</a:t>
            </a:r>
            <a:r>
              <a:rPr lang="nb-NO" sz="1600" dirty="0"/>
              <a:t> or more sensitive variables, </a:t>
            </a:r>
            <a:r>
              <a:rPr lang="nb-NO" sz="1600" dirty="0" err="1"/>
              <a:t>each</a:t>
            </a:r>
            <a:r>
              <a:rPr lang="nb-NO" sz="1600" dirty="0"/>
              <a:t> combination </a:t>
            </a:r>
            <a:r>
              <a:rPr lang="nb-NO" sz="1600" dirty="0" err="1"/>
              <a:t>of</a:t>
            </a:r>
            <a:r>
              <a:rPr lang="nb-NO" sz="1600" dirty="0"/>
              <a:t> </a:t>
            </a:r>
            <a:r>
              <a:rPr lang="nb-NO" sz="1600" dirty="0" err="1"/>
              <a:t>values</a:t>
            </a:r>
            <a:r>
              <a:rPr lang="nb-NO" sz="1600" dirty="0"/>
              <a:t> must </a:t>
            </a:r>
            <a:r>
              <a:rPr lang="nb-NO" sz="1600" dirty="0" err="1"/>
              <a:t>contain</a:t>
            </a:r>
            <a:r>
              <a:rPr lang="nb-NO" sz="1600" dirty="0"/>
              <a:t> at </a:t>
            </a:r>
            <a:r>
              <a:rPr lang="nb-NO" sz="1600" dirty="0" err="1"/>
              <a:t>least</a:t>
            </a:r>
            <a:r>
              <a:rPr lang="nb-NO" sz="1600" dirty="0"/>
              <a:t> L </a:t>
            </a:r>
            <a:r>
              <a:rPr lang="nb-NO" sz="1600" dirty="0" err="1"/>
              <a:t>distinct</a:t>
            </a:r>
            <a:r>
              <a:rPr lang="nb-NO" sz="1600" dirty="0"/>
              <a:t> </a:t>
            </a:r>
            <a:r>
              <a:rPr lang="nb-NO" sz="1600" dirty="0" err="1"/>
              <a:t>values</a:t>
            </a:r>
            <a:r>
              <a:rPr lang="nb-NO" sz="1600" dirty="0"/>
              <a:t> in </a:t>
            </a:r>
            <a:r>
              <a:rPr lang="nb-NO" sz="1600" dirty="0" err="1"/>
              <a:t>the</a:t>
            </a:r>
            <a:r>
              <a:rPr lang="nb-NO" sz="1600" dirty="0"/>
              <a:t> sensitive variables.</a:t>
            </a:r>
          </a:p>
          <a:p>
            <a:pPr marL="0" indent="0">
              <a:buNone/>
            </a:pPr>
            <a:r>
              <a:rPr lang="nb-NO" sz="1600" dirty="0"/>
              <a:t>The </a:t>
            </a:r>
            <a:r>
              <a:rPr lang="nb-NO" sz="1600" dirty="0" err="1"/>
              <a:t>distinct</a:t>
            </a:r>
            <a:r>
              <a:rPr lang="nb-NO" sz="1600" dirty="0"/>
              <a:t> </a:t>
            </a:r>
            <a:r>
              <a:rPr lang="nb-NO" sz="1600" dirty="0" err="1"/>
              <a:t>values</a:t>
            </a:r>
            <a:r>
              <a:rPr lang="nb-NO" sz="1600" dirty="0"/>
              <a:t> </a:t>
            </a:r>
            <a:r>
              <a:rPr lang="nb-NO" sz="1600" dirty="0" err="1"/>
              <a:t>prevent</a:t>
            </a:r>
            <a:r>
              <a:rPr lang="nb-NO" sz="1600" dirty="0"/>
              <a:t> an </a:t>
            </a:r>
            <a:r>
              <a:rPr lang="nb-NO" sz="1600" dirty="0" err="1"/>
              <a:t>attacker</a:t>
            </a:r>
            <a:r>
              <a:rPr lang="nb-NO" sz="1600" dirty="0"/>
              <a:t> from </a:t>
            </a:r>
            <a:r>
              <a:rPr lang="nb-NO" sz="1600" dirty="0" err="1"/>
              <a:t>being</a:t>
            </a:r>
            <a:r>
              <a:rPr lang="nb-NO" sz="1600" dirty="0"/>
              <a:t> </a:t>
            </a:r>
            <a:r>
              <a:rPr lang="nb-NO" sz="1600" dirty="0" err="1"/>
              <a:t>able</a:t>
            </a:r>
            <a:r>
              <a:rPr lang="nb-NO" sz="1600" dirty="0"/>
              <a:t> to </a:t>
            </a:r>
            <a:r>
              <a:rPr lang="nb-NO" sz="1600" dirty="0" err="1"/>
              <a:t>disclose</a:t>
            </a:r>
            <a:r>
              <a:rPr lang="nb-NO" sz="1600" dirty="0"/>
              <a:t> a </a:t>
            </a:r>
            <a:r>
              <a:rPr lang="nb-NO" sz="1600" dirty="0" err="1"/>
              <a:t>specific</a:t>
            </a:r>
            <a:r>
              <a:rPr lang="nb-NO" sz="1600" dirty="0"/>
              <a:t> </a:t>
            </a:r>
            <a:r>
              <a:rPr lang="nb-NO" sz="1600" dirty="0" err="1"/>
              <a:t>attribute</a:t>
            </a:r>
            <a:r>
              <a:rPr lang="nb-NO" sz="1600" dirty="0"/>
              <a:t>.</a:t>
            </a:r>
          </a:p>
          <a:p>
            <a:r>
              <a:rPr lang="nb-NO" sz="1600" dirty="0" err="1"/>
              <a:t>Stronger</a:t>
            </a:r>
            <a:r>
              <a:rPr lang="nb-NO" sz="1600" dirty="0"/>
              <a:t> </a:t>
            </a:r>
            <a:r>
              <a:rPr lang="nb-NO" sz="1600" dirty="0" err="1"/>
              <a:t>than</a:t>
            </a:r>
            <a:r>
              <a:rPr lang="nb-NO" sz="1600" dirty="0"/>
              <a:t> k-</a:t>
            </a:r>
            <a:r>
              <a:rPr lang="nb-NO" sz="1600" dirty="0" err="1"/>
              <a:t>anonymity</a:t>
            </a:r>
            <a:r>
              <a:rPr lang="nb-NO" sz="1600" dirty="0"/>
              <a:t>, targets </a:t>
            </a:r>
            <a:r>
              <a:rPr lang="nb-NO" sz="1600" dirty="0" err="1"/>
              <a:t>attribute</a:t>
            </a:r>
            <a:r>
              <a:rPr lang="nb-NO" sz="1600" dirty="0"/>
              <a:t> </a:t>
            </a:r>
            <a:r>
              <a:rPr lang="nb-NO" sz="1600" dirty="0" err="1"/>
              <a:t>disclosure</a:t>
            </a:r>
            <a:endParaRPr lang="nb-NO" sz="1600" dirty="0"/>
          </a:p>
          <a:p>
            <a:pPr marL="0" indent="0">
              <a:buNone/>
            </a:pPr>
            <a:endParaRPr lang="nb-NO" sz="16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BE50D0-0DA1-EF64-04D2-97C0C29D96A5}"/>
              </a:ext>
            </a:extLst>
          </p:cNvPr>
          <p:cNvGraphicFramePr>
            <a:graphicFrameLocks noGrp="1"/>
          </p:cNvGraphicFramePr>
          <p:nvPr/>
        </p:nvGraphicFramePr>
        <p:xfrm>
          <a:off x="1814127" y="1476947"/>
          <a:ext cx="8314597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136">
                  <a:extLst>
                    <a:ext uri="{9D8B030D-6E8A-4147-A177-3AD203B41FA5}">
                      <a16:colId xmlns:a16="http://schemas.microsoft.com/office/drawing/2014/main" val="3409762395"/>
                    </a:ext>
                  </a:extLst>
                </a:gridCol>
                <a:gridCol w="831747">
                  <a:extLst>
                    <a:ext uri="{9D8B030D-6E8A-4147-A177-3AD203B41FA5}">
                      <a16:colId xmlns:a16="http://schemas.microsoft.com/office/drawing/2014/main" val="1122029431"/>
                    </a:ext>
                  </a:extLst>
                </a:gridCol>
                <a:gridCol w="1739967">
                  <a:extLst>
                    <a:ext uri="{9D8B030D-6E8A-4147-A177-3AD203B41FA5}">
                      <a16:colId xmlns:a16="http://schemas.microsoft.com/office/drawing/2014/main" val="386336283"/>
                    </a:ext>
                  </a:extLst>
                </a:gridCol>
                <a:gridCol w="1243320">
                  <a:extLst>
                    <a:ext uri="{9D8B030D-6E8A-4147-A177-3AD203B41FA5}">
                      <a16:colId xmlns:a16="http://schemas.microsoft.com/office/drawing/2014/main" val="542628209"/>
                    </a:ext>
                  </a:extLst>
                </a:gridCol>
                <a:gridCol w="978022">
                  <a:extLst>
                    <a:ext uri="{9D8B030D-6E8A-4147-A177-3AD203B41FA5}">
                      <a16:colId xmlns:a16="http://schemas.microsoft.com/office/drawing/2014/main" val="15628729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19547884"/>
                    </a:ext>
                  </a:extLst>
                </a:gridCol>
                <a:gridCol w="1428205">
                  <a:extLst>
                    <a:ext uri="{9D8B030D-6E8A-4147-A177-3AD203B41FA5}">
                      <a16:colId xmlns:a16="http://schemas.microsoft.com/office/drawing/2014/main" val="32406615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Citizenship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Work satisfaction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6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30-39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Academic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15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30-39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Academic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05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Technical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614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30-39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Academic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19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Technical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050780"/>
                  </a:ext>
                </a:extLst>
              </a:tr>
            </a:tbl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3A196895-AF75-80FC-1BBB-B0C18AA3D1AA}"/>
              </a:ext>
            </a:extLst>
          </p:cNvPr>
          <p:cNvGrpSpPr/>
          <p:nvPr/>
        </p:nvGrpSpPr>
        <p:grpSpPr>
          <a:xfrm>
            <a:off x="1814124" y="156611"/>
            <a:ext cx="7457521" cy="3695329"/>
            <a:chOff x="1814124" y="156611"/>
            <a:chExt cx="7457521" cy="369532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FFCCA46-6647-449D-F66B-65791582C95A}"/>
                </a:ext>
              </a:extLst>
            </p:cNvPr>
            <p:cNvGrpSpPr/>
            <p:nvPr/>
          </p:nvGrpSpPr>
          <p:grpSpPr>
            <a:xfrm>
              <a:off x="1814124" y="156611"/>
              <a:ext cx="7457521" cy="2988093"/>
              <a:chOff x="1814125" y="-253602"/>
              <a:chExt cx="7457521" cy="2988093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C3501084-0868-2647-D500-5047649C8785}"/>
                  </a:ext>
                </a:extLst>
              </p:cNvPr>
              <p:cNvGrpSpPr/>
              <p:nvPr/>
            </p:nvGrpSpPr>
            <p:grpSpPr>
              <a:xfrm>
                <a:off x="1814125" y="2338251"/>
                <a:ext cx="6903155" cy="396240"/>
                <a:chOff x="1814125" y="2338251"/>
                <a:chExt cx="6903155" cy="39624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3C8A1D5E-8308-1ABC-82B4-9CE9416C3A2C}"/>
                    </a:ext>
                  </a:extLst>
                </p:cNvPr>
                <p:cNvSpPr/>
                <p:nvPr/>
              </p:nvSpPr>
              <p:spPr>
                <a:xfrm>
                  <a:off x="1814125" y="2338251"/>
                  <a:ext cx="4673759" cy="382808"/>
                </a:xfrm>
                <a:prstGeom prst="rect">
                  <a:avLst/>
                </a:prstGeom>
                <a:noFill/>
                <a:ln w="5715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F069816-B29E-E065-7396-8041C9624A61}"/>
                    </a:ext>
                  </a:extLst>
                </p:cNvPr>
                <p:cNvSpPr/>
                <p:nvPr/>
              </p:nvSpPr>
              <p:spPr>
                <a:xfrm>
                  <a:off x="7452927" y="2338251"/>
                  <a:ext cx="1264353" cy="396240"/>
                </a:xfrm>
                <a:prstGeom prst="rect">
                  <a:avLst/>
                </a:prstGeom>
                <a:noFill/>
                <a:ln w="5715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B8731399-97C0-F718-D159-2DB4F6E6CB82}"/>
                  </a:ext>
                </a:extLst>
              </p:cNvPr>
              <p:cNvSpPr/>
              <p:nvPr/>
            </p:nvSpPr>
            <p:spPr>
              <a:xfrm>
                <a:off x="6898560" y="-253602"/>
                <a:ext cx="2373086" cy="1259838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solidFill>
                      <a:schemeClr val="tx1"/>
                    </a:solidFill>
                  </a:rPr>
                  <a:t>Indirect Identifiers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(also called quasi-identifiers)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17966E2-6E26-561E-2177-C84C241C9B4A}"/>
                </a:ext>
              </a:extLst>
            </p:cNvPr>
            <p:cNvSpPr/>
            <p:nvPr/>
          </p:nvSpPr>
          <p:spPr>
            <a:xfrm>
              <a:off x="7452926" y="3455700"/>
              <a:ext cx="1264353" cy="396240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CCA6F1-191C-9274-2FCC-AB1E2EE9EC14}"/>
                </a:ext>
              </a:extLst>
            </p:cNvPr>
            <p:cNvSpPr/>
            <p:nvPr/>
          </p:nvSpPr>
          <p:spPr>
            <a:xfrm>
              <a:off x="1814125" y="3455700"/>
              <a:ext cx="4673759" cy="396240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F73D08A-F611-9024-BDC7-29D238D08E06}"/>
              </a:ext>
            </a:extLst>
          </p:cNvPr>
          <p:cNvSpPr txBox="1"/>
          <p:nvPr/>
        </p:nvSpPr>
        <p:spPr>
          <a:xfrm>
            <a:off x="836222" y="3182512"/>
            <a:ext cx="1472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2-diverse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B98C204-9A07-CE84-DA1B-7510C51ABA63}"/>
              </a:ext>
            </a:extLst>
          </p:cNvPr>
          <p:cNvGrpSpPr/>
          <p:nvPr/>
        </p:nvGrpSpPr>
        <p:grpSpPr>
          <a:xfrm>
            <a:off x="8717279" y="2606634"/>
            <a:ext cx="3266498" cy="1259838"/>
            <a:chOff x="8717279" y="2606634"/>
            <a:chExt cx="3266498" cy="125983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A5EDC7D-8865-85AE-E395-CE51D29BB175}"/>
                </a:ext>
              </a:extLst>
            </p:cNvPr>
            <p:cNvGrpSpPr/>
            <p:nvPr/>
          </p:nvGrpSpPr>
          <p:grpSpPr>
            <a:xfrm>
              <a:off x="8717279" y="2705869"/>
              <a:ext cx="594768" cy="1133990"/>
              <a:chOff x="8717280" y="2338251"/>
              <a:chExt cx="594768" cy="113399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8583A78-602F-3E3C-19F2-1465CC91964A}"/>
                  </a:ext>
                </a:extLst>
              </p:cNvPr>
              <p:cNvSpPr/>
              <p:nvPr/>
            </p:nvSpPr>
            <p:spPr>
              <a:xfrm>
                <a:off x="8717280" y="2338251"/>
                <a:ext cx="594768" cy="396240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82A25C4-EF0D-959A-5A68-6F3B639AE542}"/>
                  </a:ext>
                </a:extLst>
              </p:cNvPr>
              <p:cNvSpPr/>
              <p:nvPr/>
            </p:nvSpPr>
            <p:spPr>
              <a:xfrm>
                <a:off x="8717280" y="3076001"/>
                <a:ext cx="594768" cy="396240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9C4B6BF-2250-5B81-E7E7-4A21A1379151}"/>
                </a:ext>
              </a:extLst>
            </p:cNvPr>
            <p:cNvSpPr/>
            <p:nvPr/>
          </p:nvSpPr>
          <p:spPr>
            <a:xfrm>
              <a:off x="9610691" y="2606634"/>
              <a:ext cx="2373086" cy="1259838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Sensitive variables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440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39146-6E3E-0A0D-A2E7-4F7107694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77815621-520F-26D9-C2B4-0AF0771C2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Risk </a:t>
            </a:r>
            <a:r>
              <a:rPr lang="nb-NO" dirty="0" err="1"/>
              <a:t>measures</a:t>
            </a:r>
            <a:endParaRPr lang="nb-NO" dirty="0"/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982D1D33-A3DC-B7B8-173D-E1A15CA0E38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45615" y="3854572"/>
            <a:ext cx="9651619" cy="2163052"/>
          </a:xfrm>
        </p:spPr>
        <p:txBody>
          <a:bodyPr/>
          <a:lstStyle/>
          <a:p>
            <a:pPr marL="0" indent="0">
              <a:buNone/>
            </a:pPr>
            <a:r>
              <a:rPr lang="nb-NO" sz="1600" b="1" dirty="0"/>
              <a:t>L-</a:t>
            </a:r>
            <a:r>
              <a:rPr lang="nb-NO" sz="1600" b="1" dirty="0" err="1"/>
              <a:t>diversity</a:t>
            </a:r>
            <a:r>
              <a:rPr lang="nb-NO" sz="1600" b="1" dirty="0"/>
              <a:t>: </a:t>
            </a:r>
            <a:r>
              <a:rPr lang="nb-NO" sz="1600" dirty="0"/>
              <a:t>Given a </a:t>
            </a:r>
            <a:r>
              <a:rPr lang="nb-NO" sz="1600" dirty="0" err="1"/>
              <a:t>set</a:t>
            </a:r>
            <a:r>
              <a:rPr lang="nb-NO" sz="1600" dirty="0"/>
              <a:t> </a:t>
            </a:r>
            <a:r>
              <a:rPr lang="nb-NO" sz="1600" dirty="0" err="1"/>
              <a:t>of</a:t>
            </a:r>
            <a:r>
              <a:rPr lang="nb-NO" sz="1600" dirty="0"/>
              <a:t> </a:t>
            </a:r>
            <a:r>
              <a:rPr lang="nb-NO" sz="1600" dirty="0" err="1"/>
              <a:t>indirect</a:t>
            </a:r>
            <a:r>
              <a:rPr lang="nb-NO" sz="1600" dirty="0"/>
              <a:t> </a:t>
            </a:r>
            <a:r>
              <a:rPr lang="nb-NO" sz="1600" dirty="0" err="1"/>
              <a:t>identifers</a:t>
            </a:r>
            <a:r>
              <a:rPr lang="nb-NO" sz="1600" dirty="0"/>
              <a:t> and </a:t>
            </a:r>
            <a:r>
              <a:rPr lang="nb-NO" sz="1600" dirty="0" err="1"/>
              <a:t>one</a:t>
            </a:r>
            <a:r>
              <a:rPr lang="nb-NO" sz="1600" dirty="0"/>
              <a:t> or more sensitive variables, </a:t>
            </a:r>
            <a:r>
              <a:rPr lang="nb-NO" sz="1600" dirty="0" err="1"/>
              <a:t>each</a:t>
            </a:r>
            <a:r>
              <a:rPr lang="nb-NO" sz="1600" dirty="0"/>
              <a:t> combination </a:t>
            </a:r>
            <a:r>
              <a:rPr lang="nb-NO" sz="1600" dirty="0" err="1"/>
              <a:t>of</a:t>
            </a:r>
            <a:r>
              <a:rPr lang="nb-NO" sz="1600" dirty="0"/>
              <a:t> </a:t>
            </a:r>
            <a:r>
              <a:rPr lang="nb-NO" sz="1600" dirty="0" err="1"/>
              <a:t>values</a:t>
            </a:r>
            <a:r>
              <a:rPr lang="nb-NO" sz="1600" dirty="0"/>
              <a:t> must </a:t>
            </a:r>
            <a:r>
              <a:rPr lang="nb-NO" sz="1600" dirty="0" err="1"/>
              <a:t>contain</a:t>
            </a:r>
            <a:r>
              <a:rPr lang="nb-NO" sz="1600" dirty="0"/>
              <a:t> at </a:t>
            </a:r>
            <a:r>
              <a:rPr lang="nb-NO" sz="1600" dirty="0" err="1"/>
              <a:t>least</a:t>
            </a:r>
            <a:r>
              <a:rPr lang="nb-NO" sz="1600" dirty="0"/>
              <a:t> L </a:t>
            </a:r>
            <a:r>
              <a:rPr lang="nb-NO" sz="1600" dirty="0" err="1"/>
              <a:t>distinct</a:t>
            </a:r>
            <a:r>
              <a:rPr lang="nb-NO" sz="1600" dirty="0"/>
              <a:t> </a:t>
            </a:r>
            <a:r>
              <a:rPr lang="nb-NO" sz="1600" dirty="0" err="1"/>
              <a:t>values</a:t>
            </a:r>
            <a:r>
              <a:rPr lang="nb-NO" sz="1600" dirty="0"/>
              <a:t> in </a:t>
            </a:r>
            <a:r>
              <a:rPr lang="nb-NO" sz="1600" dirty="0" err="1"/>
              <a:t>the</a:t>
            </a:r>
            <a:r>
              <a:rPr lang="nb-NO" sz="1600" dirty="0"/>
              <a:t> sensitive variables.</a:t>
            </a:r>
          </a:p>
          <a:p>
            <a:pPr marL="0" indent="0">
              <a:buNone/>
            </a:pPr>
            <a:r>
              <a:rPr lang="nb-NO" sz="1600" dirty="0"/>
              <a:t>The </a:t>
            </a:r>
            <a:r>
              <a:rPr lang="nb-NO" sz="1600" dirty="0" err="1"/>
              <a:t>distinct</a:t>
            </a:r>
            <a:r>
              <a:rPr lang="nb-NO" sz="1600" dirty="0"/>
              <a:t> </a:t>
            </a:r>
            <a:r>
              <a:rPr lang="nb-NO" sz="1600" dirty="0" err="1"/>
              <a:t>values</a:t>
            </a:r>
            <a:r>
              <a:rPr lang="nb-NO" sz="1600" dirty="0"/>
              <a:t> </a:t>
            </a:r>
            <a:r>
              <a:rPr lang="nb-NO" sz="1600" dirty="0" err="1"/>
              <a:t>prevent</a:t>
            </a:r>
            <a:r>
              <a:rPr lang="nb-NO" sz="1600" dirty="0"/>
              <a:t> an </a:t>
            </a:r>
            <a:r>
              <a:rPr lang="nb-NO" sz="1600" dirty="0" err="1"/>
              <a:t>attacker</a:t>
            </a:r>
            <a:r>
              <a:rPr lang="nb-NO" sz="1600" dirty="0"/>
              <a:t> from </a:t>
            </a:r>
            <a:r>
              <a:rPr lang="nb-NO" sz="1600" dirty="0" err="1"/>
              <a:t>being</a:t>
            </a:r>
            <a:r>
              <a:rPr lang="nb-NO" sz="1600" dirty="0"/>
              <a:t> </a:t>
            </a:r>
            <a:r>
              <a:rPr lang="nb-NO" sz="1600" dirty="0" err="1"/>
              <a:t>able</a:t>
            </a:r>
            <a:r>
              <a:rPr lang="nb-NO" sz="1600" dirty="0"/>
              <a:t> to </a:t>
            </a:r>
            <a:r>
              <a:rPr lang="nb-NO" sz="1600" dirty="0" err="1"/>
              <a:t>disclose</a:t>
            </a:r>
            <a:r>
              <a:rPr lang="nb-NO" sz="1600" dirty="0"/>
              <a:t> a </a:t>
            </a:r>
            <a:r>
              <a:rPr lang="nb-NO" sz="1600" dirty="0" err="1"/>
              <a:t>specific</a:t>
            </a:r>
            <a:r>
              <a:rPr lang="nb-NO" sz="1600" dirty="0"/>
              <a:t> </a:t>
            </a:r>
            <a:r>
              <a:rPr lang="nb-NO" sz="1600" dirty="0" err="1"/>
              <a:t>attribute</a:t>
            </a:r>
            <a:r>
              <a:rPr lang="nb-NO" sz="1600" dirty="0"/>
              <a:t>.</a:t>
            </a:r>
          </a:p>
          <a:p>
            <a:r>
              <a:rPr lang="nb-NO" sz="1600" dirty="0" err="1"/>
              <a:t>Stronger</a:t>
            </a:r>
            <a:r>
              <a:rPr lang="nb-NO" sz="1600" dirty="0"/>
              <a:t> </a:t>
            </a:r>
            <a:r>
              <a:rPr lang="nb-NO" sz="1600" dirty="0" err="1"/>
              <a:t>than</a:t>
            </a:r>
            <a:r>
              <a:rPr lang="nb-NO" sz="1600" dirty="0"/>
              <a:t> k-</a:t>
            </a:r>
            <a:r>
              <a:rPr lang="nb-NO" sz="1600" dirty="0" err="1"/>
              <a:t>anonymity</a:t>
            </a:r>
            <a:r>
              <a:rPr lang="nb-NO" sz="1600" dirty="0"/>
              <a:t>, targets </a:t>
            </a:r>
            <a:r>
              <a:rPr lang="nb-NO" sz="1600" dirty="0" err="1"/>
              <a:t>attribute</a:t>
            </a:r>
            <a:r>
              <a:rPr lang="nb-NO" sz="1600" dirty="0"/>
              <a:t> </a:t>
            </a:r>
            <a:r>
              <a:rPr lang="nb-NO" sz="1600" dirty="0" err="1"/>
              <a:t>disclosure</a:t>
            </a:r>
            <a:endParaRPr lang="nb-NO" sz="1600" dirty="0"/>
          </a:p>
          <a:p>
            <a:r>
              <a:rPr lang="nb-NO" sz="1600" dirty="0"/>
              <a:t>Has </a:t>
            </a:r>
            <a:r>
              <a:rPr lang="nb-NO" sz="1600" dirty="0" err="1"/>
              <a:t>its</a:t>
            </a:r>
            <a:r>
              <a:rPr lang="nb-NO" sz="1600" dirty="0"/>
              <a:t> </a:t>
            </a:r>
            <a:r>
              <a:rPr lang="nb-NO" sz="1600" dirty="0" err="1"/>
              <a:t>downsides</a:t>
            </a:r>
            <a:r>
              <a:rPr lang="nb-NO" sz="1600" dirty="0"/>
              <a:t> (</a:t>
            </a:r>
            <a:r>
              <a:rPr lang="nb-NO" sz="1600" dirty="0" err="1"/>
              <a:t>does</a:t>
            </a:r>
            <a:r>
              <a:rPr lang="nb-NO" sz="1600" dirty="0"/>
              <a:t> not </a:t>
            </a:r>
            <a:r>
              <a:rPr lang="nb-NO" sz="1600" dirty="0" err="1"/>
              <a:t>take</a:t>
            </a:r>
            <a:r>
              <a:rPr lang="nb-NO" sz="1600" dirty="0"/>
              <a:t> </a:t>
            </a:r>
            <a:r>
              <a:rPr lang="nb-NO" sz="1600" dirty="0" err="1"/>
              <a:t>into</a:t>
            </a:r>
            <a:r>
              <a:rPr lang="nb-NO" sz="1600" dirty="0"/>
              <a:t> </a:t>
            </a:r>
            <a:r>
              <a:rPr lang="nb-NO" sz="1600" dirty="0" err="1"/>
              <a:t>consideration</a:t>
            </a:r>
            <a:r>
              <a:rPr lang="nb-NO" sz="1600" dirty="0"/>
              <a:t> «</a:t>
            </a:r>
            <a:r>
              <a:rPr lang="nb-NO" sz="1600" dirty="0" err="1"/>
              <a:t>closeness</a:t>
            </a:r>
            <a:r>
              <a:rPr lang="nb-NO" sz="1600" dirty="0"/>
              <a:t>» </a:t>
            </a:r>
            <a:r>
              <a:rPr lang="nb-NO" sz="1600" dirty="0" err="1"/>
              <a:t>of</a:t>
            </a:r>
            <a:r>
              <a:rPr lang="nb-NO" sz="1600" dirty="0"/>
              <a:t> </a:t>
            </a:r>
            <a:r>
              <a:rPr lang="nb-NO" sz="1600" dirty="0" err="1"/>
              <a:t>distinct</a:t>
            </a:r>
            <a:r>
              <a:rPr lang="nb-NO" sz="1600" dirty="0"/>
              <a:t> </a:t>
            </a:r>
            <a:r>
              <a:rPr lang="nb-NO" sz="1600" dirty="0" err="1"/>
              <a:t>values</a:t>
            </a:r>
            <a:r>
              <a:rPr lang="nb-NO" sz="1600" dirty="0"/>
              <a:t>)</a:t>
            </a:r>
          </a:p>
          <a:p>
            <a:r>
              <a:rPr lang="nb-NO" sz="1600" dirty="0" err="1"/>
              <a:t>There</a:t>
            </a:r>
            <a:r>
              <a:rPr lang="nb-NO" sz="1600" dirty="0"/>
              <a:t> </a:t>
            </a:r>
            <a:r>
              <a:rPr lang="nb-NO" sz="1600" dirty="0" err="1"/>
              <a:t>are</a:t>
            </a:r>
            <a:r>
              <a:rPr lang="nb-NO" sz="1600" dirty="0"/>
              <a:t> </a:t>
            </a:r>
            <a:r>
              <a:rPr lang="nb-NO" sz="1600" dirty="0" err="1"/>
              <a:t>many</a:t>
            </a:r>
            <a:r>
              <a:rPr lang="nb-NO" sz="1600" dirty="0"/>
              <a:t> </a:t>
            </a:r>
            <a:r>
              <a:rPr lang="nb-NO" sz="1600" dirty="0" err="1"/>
              <a:t>extensions</a:t>
            </a:r>
            <a:r>
              <a:rPr lang="nb-NO" sz="1600" dirty="0"/>
              <a:t>/alternatives (e.g., </a:t>
            </a:r>
            <a:r>
              <a:rPr lang="nb-NO" sz="1600" dirty="0" err="1"/>
              <a:t>identification</a:t>
            </a:r>
            <a:r>
              <a:rPr lang="nb-NO" sz="1600" dirty="0"/>
              <a:t> </a:t>
            </a:r>
            <a:r>
              <a:rPr lang="nb-NO" sz="1600" dirty="0" err="1"/>
              <a:t>levels</a:t>
            </a:r>
            <a:r>
              <a:rPr lang="nb-NO" sz="1600" dirty="0"/>
              <a:t>, t-</a:t>
            </a:r>
            <a:r>
              <a:rPr lang="nb-NO" sz="1600" dirty="0" err="1"/>
              <a:t>closeness</a:t>
            </a:r>
            <a:r>
              <a:rPr lang="nb-NO" sz="1600" dirty="0"/>
              <a:t>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089AF33-1318-DFC1-4592-B58C17BD1A48}"/>
              </a:ext>
            </a:extLst>
          </p:cNvPr>
          <p:cNvGraphicFramePr>
            <a:graphicFrameLocks noGrp="1"/>
          </p:cNvGraphicFramePr>
          <p:nvPr/>
        </p:nvGraphicFramePr>
        <p:xfrm>
          <a:off x="1814127" y="1476947"/>
          <a:ext cx="8314597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136">
                  <a:extLst>
                    <a:ext uri="{9D8B030D-6E8A-4147-A177-3AD203B41FA5}">
                      <a16:colId xmlns:a16="http://schemas.microsoft.com/office/drawing/2014/main" val="3409762395"/>
                    </a:ext>
                  </a:extLst>
                </a:gridCol>
                <a:gridCol w="831747">
                  <a:extLst>
                    <a:ext uri="{9D8B030D-6E8A-4147-A177-3AD203B41FA5}">
                      <a16:colId xmlns:a16="http://schemas.microsoft.com/office/drawing/2014/main" val="1122029431"/>
                    </a:ext>
                  </a:extLst>
                </a:gridCol>
                <a:gridCol w="1739967">
                  <a:extLst>
                    <a:ext uri="{9D8B030D-6E8A-4147-A177-3AD203B41FA5}">
                      <a16:colId xmlns:a16="http://schemas.microsoft.com/office/drawing/2014/main" val="386336283"/>
                    </a:ext>
                  </a:extLst>
                </a:gridCol>
                <a:gridCol w="1243320">
                  <a:extLst>
                    <a:ext uri="{9D8B030D-6E8A-4147-A177-3AD203B41FA5}">
                      <a16:colId xmlns:a16="http://schemas.microsoft.com/office/drawing/2014/main" val="542628209"/>
                    </a:ext>
                  </a:extLst>
                </a:gridCol>
                <a:gridCol w="978022">
                  <a:extLst>
                    <a:ext uri="{9D8B030D-6E8A-4147-A177-3AD203B41FA5}">
                      <a16:colId xmlns:a16="http://schemas.microsoft.com/office/drawing/2014/main" val="15628729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19547884"/>
                    </a:ext>
                  </a:extLst>
                </a:gridCol>
                <a:gridCol w="1428205">
                  <a:extLst>
                    <a:ext uri="{9D8B030D-6E8A-4147-A177-3AD203B41FA5}">
                      <a16:colId xmlns:a16="http://schemas.microsoft.com/office/drawing/2014/main" val="32406615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Citizenship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Work satisfaction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6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30-39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Academic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15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30-39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Academic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05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Technical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614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30-39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Academic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19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Technical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050780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5A334E21-8384-9BD4-2974-3A37522403A5}"/>
              </a:ext>
            </a:extLst>
          </p:cNvPr>
          <p:cNvGrpSpPr/>
          <p:nvPr/>
        </p:nvGrpSpPr>
        <p:grpSpPr>
          <a:xfrm>
            <a:off x="1814127" y="138850"/>
            <a:ext cx="7457519" cy="3370949"/>
            <a:chOff x="1814127" y="138850"/>
            <a:chExt cx="7457519" cy="337094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05BB378-998E-15A5-A542-4277BC1770D6}"/>
                </a:ext>
              </a:extLst>
            </p:cNvPr>
            <p:cNvGrpSpPr/>
            <p:nvPr/>
          </p:nvGrpSpPr>
          <p:grpSpPr>
            <a:xfrm>
              <a:off x="1814127" y="138850"/>
              <a:ext cx="7457519" cy="2595641"/>
              <a:chOff x="1814127" y="138850"/>
              <a:chExt cx="7457519" cy="2595641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DF5ACA7-EE52-5029-BC5E-72A92625E023}"/>
                  </a:ext>
                </a:extLst>
              </p:cNvPr>
              <p:cNvGrpSpPr/>
              <p:nvPr/>
            </p:nvGrpSpPr>
            <p:grpSpPr>
              <a:xfrm>
                <a:off x="1814127" y="1935836"/>
                <a:ext cx="6903153" cy="798655"/>
                <a:chOff x="1814127" y="1935836"/>
                <a:chExt cx="6903153" cy="798655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6E6225C-8539-682A-9666-997DF8C1D218}"/>
                    </a:ext>
                  </a:extLst>
                </p:cNvPr>
                <p:cNvSpPr/>
                <p:nvPr/>
              </p:nvSpPr>
              <p:spPr>
                <a:xfrm>
                  <a:off x="1814127" y="1935836"/>
                  <a:ext cx="4673759" cy="789948"/>
                </a:xfrm>
                <a:prstGeom prst="rect">
                  <a:avLst/>
                </a:prstGeom>
                <a:noFill/>
                <a:ln w="5715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FCB86EF-3D4B-15CF-6279-182CEEE20A5B}"/>
                    </a:ext>
                  </a:extLst>
                </p:cNvPr>
                <p:cNvSpPr/>
                <p:nvPr/>
              </p:nvSpPr>
              <p:spPr>
                <a:xfrm>
                  <a:off x="7452927" y="1942011"/>
                  <a:ext cx="1264353" cy="792480"/>
                </a:xfrm>
                <a:prstGeom prst="rect">
                  <a:avLst/>
                </a:prstGeom>
                <a:noFill/>
                <a:ln w="5715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0214B084-9AB4-1E93-B170-7812F54AB680}"/>
                  </a:ext>
                </a:extLst>
              </p:cNvPr>
              <p:cNvSpPr/>
              <p:nvPr/>
            </p:nvSpPr>
            <p:spPr>
              <a:xfrm>
                <a:off x="6898560" y="138850"/>
                <a:ext cx="2373086" cy="1259838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solidFill>
                      <a:schemeClr val="tx1"/>
                    </a:solidFill>
                  </a:rPr>
                  <a:t>Indirect Identifiers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(also called quasi-identifiers)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6E4BF9D-5DCD-8CD5-4E24-B41E9873713E}"/>
                </a:ext>
              </a:extLst>
            </p:cNvPr>
            <p:cNvSpPr/>
            <p:nvPr/>
          </p:nvSpPr>
          <p:spPr>
            <a:xfrm>
              <a:off x="7452927" y="3067838"/>
              <a:ext cx="1264353" cy="396240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1FD0358-F555-1026-2CC1-F63F1FEB96F7}"/>
                </a:ext>
              </a:extLst>
            </p:cNvPr>
            <p:cNvSpPr/>
            <p:nvPr/>
          </p:nvSpPr>
          <p:spPr>
            <a:xfrm>
              <a:off x="1814127" y="3113559"/>
              <a:ext cx="4673759" cy="396240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D8D9493-D3C1-E428-9E3E-BF578644BC8A}"/>
              </a:ext>
            </a:extLst>
          </p:cNvPr>
          <p:cNvSpPr txBox="1"/>
          <p:nvPr/>
        </p:nvSpPr>
        <p:spPr>
          <a:xfrm>
            <a:off x="208223" y="2208580"/>
            <a:ext cx="1605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Only 1-diverse:</a:t>
            </a:r>
          </a:p>
          <a:p>
            <a:r>
              <a:rPr lang="en-US" sz="1200" dirty="0"/>
              <a:t>Attribute disclosure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B39E159-8A53-5DA9-6C11-441925E184B4}"/>
              </a:ext>
            </a:extLst>
          </p:cNvPr>
          <p:cNvGrpSpPr/>
          <p:nvPr/>
        </p:nvGrpSpPr>
        <p:grpSpPr>
          <a:xfrm>
            <a:off x="8717280" y="1942011"/>
            <a:ext cx="3266497" cy="1924461"/>
            <a:chOff x="8717280" y="1942011"/>
            <a:chExt cx="3266497" cy="192446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45C9A60-648B-BC99-9789-653B4F9C0C1A}"/>
                </a:ext>
              </a:extLst>
            </p:cNvPr>
            <p:cNvGrpSpPr/>
            <p:nvPr/>
          </p:nvGrpSpPr>
          <p:grpSpPr>
            <a:xfrm>
              <a:off x="8717280" y="1942011"/>
              <a:ext cx="480821" cy="1530230"/>
              <a:chOff x="8717280" y="1942011"/>
              <a:chExt cx="480821" cy="153023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68BACB2-A880-3AE2-20BC-7889DE5765B2}"/>
                  </a:ext>
                </a:extLst>
              </p:cNvPr>
              <p:cNvSpPr/>
              <p:nvPr/>
            </p:nvSpPr>
            <p:spPr>
              <a:xfrm>
                <a:off x="8717280" y="1942011"/>
                <a:ext cx="480821" cy="792480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D7EE98B-B504-2C12-49E6-A276799134D3}"/>
                  </a:ext>
                </a:extLst>
              </p:cNvPr>
              <p:cNvSpPr/>
              <p:nvPr/>
            </p:nvSpPr>
            <p:spPr>
              <a:xfrm>
                <a:off x="8717280" y="3076001"/>
                <a:ext cx="480821" cy="396240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29F406D-785E-5F60-861E-34F53A5479D2}"/>
                </a:ext>
              </a:extLst>
            </p:cNvPr>
            <p:cNvSpPr/>
            <p:nvPr/>
          </p:nvSpPr>
          <p:spPr>
            <a:xfrm>
              <a:off x="9610691" y="2606634"/>
              <a:ext cx="2373086" cy="1259838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Sensitive variables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444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74B5C-AA5F-BDFA-7829-AD23A7A57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25884747-4A7E-FC4F-846E-0B1523E0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 </a:t>
            </a:r>
            <a:r>
              <a:rPr lang="nb-NO" dirty="0" err="1"/>
              <a:t>utility</a:t>
            </a:r>
            <a:endParaRPr lang="nb-NO" dirty="0"/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4E5F42D8-50F8-AB56-15F1-5FBD9E4DF9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9651619" cy="3978862"/>
          </a:xfrm>
        </p:spPr>
        <p:txBody>
          <a:bodyPr/>
          <a:lstStyle/>
          <a:p>
            <a:pPr marL="0" indent="0">
              <a:buNone/>
            </a:pPr>
            <a:r>
              <a:rPr lang="nb-NO" b="1" dirty="0"/>
              <a:t>How do </a:t>
            </a:r>
            <a:r>
              <a:rPr lang="nb-NO" b="1" dirty="0" err="1"/>
              <a:t>we</a:t>
            </a:r>
            <a:r>
              <a:rPr lang="nb-NO" b="1" dirty="0"/>
              <a:t> </a:t>
            </a:r>
            <a:r>
              <a:rPr lang="nb-NO" b="1" dirty="0" err="1"/>
              <a:t>measure</a:t>
            </a:r>
            <a:r>
              <a:rPr lang="nb-NO" b="1" dirty="0"/>
              <a:t> </a:t>
            </a:r>
            <a:r>
              <a:rPr lang="nb-NO" b="1" dirty="0" err="1"/>
              <a:t>how</a:t>
            </a:r>
            <a:r>
              <a:rPr lang="nb-NO" b="1" dirty="0"/>
              <a:t> </a:t>
            </a:r>
            <a:r>
              <a:rPr lang="nb-NO" b="1" dirty="0" err="1"/>
              <a:t>good</a:t>
            </a:r>
            <a:r>
              <a:rPr lang="nb-NO" b="1" dirty="0"/>
              <a:t> </a:t>
            </a:r>
            <a:r>
              <a:rPr lang="nb-NO" b="1" dirty="0" err="1"/>
              <a:t>the</a:t>
            </a:r>
            <a:r>
              <a:rPr lang="nb-NO" b="1" dirty="0"/>
              <a:t> data is?</a:t>
            </a:r>
          </a:p>
          <a:p>
            <a:pPr marL="0" indent="0">
              <a:buNone/>
            </a:pPr>
            <a:r>
              <a:rPr lang="nb-NO" dirty="0" err="1"/>
              <a:t>Take</a:t>
            </a:r>
            <a:r>
              <a:rPr lang="nb-NO" dirty="0"/>
              <a:t> </a:t>
            </a:r>
            <a:r>
              <a:rPr lang="nb-NO" dirty="0" err="1"/>
              <a:t>into</a:t>
            </a:r>
            <a:r>
              <a:rPr lang="nb-NO" dirty="0"/>
              <a:t> </a:t>
            </a:r>
            <a:r>
              <a:rPr lang="nb-NO" dirty="0" err="1"/>
              <a:t>consideration</a:t>
            </a:r>
            <a:r>
              <a:rPr lang="nb-NO" dirty="0"/>
              <a:t> </a:t>
            </a:r>
            <a:r>
              <a:rPr lang="nb-NO" dirty="0" err="1"/>
              <a:t>point</a:t>
            </a:r>
            <a:r>
              <a:rPr lang="nb-NO" dirty="0"/>
              <a:t> 2:</a:t>
            </a:r>
          </a:p>
          <a:p>
            <a:r>
              <a:rPr lang="nb-NO" dirty="0"/>
              <a:t>Who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data,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it,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does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data </a:t>
            </a:r>
            <a:r>
              <a:rPr lang="nb-NO" dirty="0" err="1"/>
              <a:t>contain</a:t>
            </a:r>
            <a:r>
              <a:rPr lang="nb-NO" dirty="0"/>
              <a:t>? PUF/SUF/</a:t>
            </a:r>
            <a:r>
              <a:rPr lang="nb-NO" dirty="0" err="1"/>
              <a:t>SecUF</a:t>
            </a:r>
            <a:r>
              <a:rPr lang="nb-NO" dirty="0"/>
              <a:t>?</a:t>
            </a:r>
          </a:p>
          <a:p>
            <a:pPr marL="0" indent="0">
              <a:buNone/>
            </a:pPr>
            <a:r>
              <a:rPr lang="nb-NO" dirty="0" err="1"/>
              <a:t>Define</a:t>
            </a:r>
            <a:r>
              <a:rPr lang="nb-NO" dirty="0"/>
              <a:t> </a:t>
            </a:r>
            <a:r>
              <a:rPr lang="nb-NO" dirty="0" err="1"/>
              <a:t>quantifiable</a:t>
            </a:r>
            <a:r>
              <a:rPr lang="nb-NO" dirty="0"/>
              <a:t> (!) </a:t>
            </a:r>
            <a:r>
              <a:rPr lang="nb-NO" dirty="0" err="1"/>
              <a:t>measures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fit</a:t>
            </a:r>
            <a:r>
              <a:rPr lang="nb-NO" dirty="0"/>
              <a:t> </a:t>
            </a:r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considerations</a:t>
            </a:r>
            <a:endParaRPr lang="nb-NO" dirty="0"/>
          </a:p>
          <a:p>
            <a:pPr lvl="1"/>
            <a:r>
              <a:rPr lang="nb-NO" dirty="0"/>
              <a:t>For </a:t>
            </a:r>
            <a:r>
              <a:rPr lang="nb-NO" dirty="0" err="1"/>
              <a:t>research</a:t>
            </a:r>
            <a:r>
              <a:rPr lang="nb-NO" dirty="0"/>
              <a:t>: </a:t>
            </a:r>
            <a:r>
              <a:rPr lang="nb-NO" dirty="0" err="1"/>
              <a:t>should</a:t>
            </a:r>
            <a:r>
              <a:rPr lang="nb-NO" dirty="0"/>
              <a:t> </a:t>
            </a:r>
            <a:r>
              <a:rPr lang="nb-NO" dirty="0" err="1"/>
              <a:t>certain</a:t>
            </a:r>
            <a:r>
              <a:rPr lang="nb-NO" dirty="0"/>
              <a:t> analyses be </a:t>
            </a:r>
            <a:r>
              <a:rPr lang="nb-NO" dirty="0" err="1"/>
              <a:t>maintained</a:t>
            </a:r>
            <a:r>
              <a:rPr lang="nb-NO" dirty="0"/>
              <a:t>?</a:t>
            </a:r>
          </a:p>
          <a:p>
            <a:r>
              <a:rPr lang="nb-NO" dirty="0" err="1"/>
              <a:t>Anonymization</a:t>
            </a:r>
            <a:r>
              <a:rPr lang="nb-NO" dirty="0"/>
              <a:t> and data </a:t>
            </a:r>
            <a:r>
              <a:rPr lang="nb-NO" dirty="0" err="1"/>
              <a:t>utility</a:t>
            </a:r>
            <a:r>
              <a:rPr lang="nb-NO" dirty="0"/>
              <a:t> is </a:t>
            </a:r>
            <a:r>
              <a:rPr lang="nb-NO" dirty="0" err="1"/>
              <a:t>always</a:t>
            </a:r>
            <a:r>
              <a:rPr lang="nb-NO" dirty="0"/>
              <a:t> a trade-</a:t>
            </a:r>
            <a:r>
              <a:rPr lang="nb-NO" dirty="0" err="1"/>
              <a:t>off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2417A1-4363-2C9B-CBF3-C18BA51A2AB4}"/>
              </a:ext>
            </a:extLst>
          </p:cNvPr>
          <p:cNvGrpSpPr/>
          <p:nvPr/>
        </p:nvGrpSpPr>
        <p:grpSpPr>
          <a:xfrm>
            <a:off x="6096000" y="262465"/>
            <a:ext cx="5925068" cy="955026"/>
            <a:chOff x="600872" y="2411639"/>
            <a:chExt cx="10990256" cy="181135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8943006-2E53-E9F1-6B84-C15FB34A5EA4}"/>
                </a:ext>
              </a:extLst>
            </p:cNvPr>
            <p:cNvSpPr/>
            <p:nvPr/>
          </p:nvSpPr>
          <p:spPr>
            <a:xfrm>
              <a:off x="600872" y="3015426"/>
              <a:ext cx="1864864" cy="120756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Is SDC needed?</a:t>
              </a:r>
            </a:p>
            <a:p>
              <a:pPr algn="ctr"/>
              <a:endParaRPr lang="en-US" sz="600" dirty="0"/>
            </a:p>
            <a:p>
              <a:pPr algn="ctr"/>
              <a:r>
                <a:rPr lang="en-US" sz="600" dirty="0"/>
                <a:t>(legal framework)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E7F36AD-861C-6789-3594-78CDDF3197B7}"/>
                </a:ext>
              </a:extLst>
            </p:cNvPr>
            <p:cNvSpPr/>
            <p:nvPr/>
          </p:nvSpPr>
          <p:spPr>
            <a:xfrm>
              <a:off x="2882220" y="3015426"/>
              <a:ext cx="1864864" cy="120756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/>
                <a:t>Who</a:t>
              </a:r>
              <a:r>
                <a:rPr lang="en-US" sz="600" dirty="0"/>
                <a:t> will access?</a:t>
              </a:r>
            </a:p>
            <a:p>
              <a:pPr algn="ctr"/>
              <a:r>
                <a:rPr lang="en-US" sz="600" b="1" dirty="0"/>
                <a:t>How</a:t>
              </a:r>
              <a:r>
                <a:rPr lang="en-US" sz="600" dirty="0"/>
                <a:t> will they use it?</a:t>
              </a:r>
            </a:p>
            <a:p>
              <a:pPr algn="ctr"/>
              <a:r>
                <a:rPr lang="en-US" sz="600" b="1" dirty="0"/>
                <a:t>What</a:t>
              </a:r>
              <a:r>
                <a:rPr lang="en-US" sz="600" dirty="0"/>
                <a:t> is in the data?</a:t>
              </a:r>
              <a:endParaRPr lang="en-US" sz="600" b="1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7F5C784-873B-CD41-A6EA-996EDC46CB79}"/>
                </a:ext>
              </a:extLst>
            </p:cNvPr>
            <p:cNvSpPr/>
            <p:nvPr/>
          </p:nvSpPr>
          <p:spPr>
            <a:xfrm>
              <a:off x="5163568" y="3015425"/>
              <a:ext cx="1864864" cy="1207567"/>
            </a:xfrm>
            <a:prstGeom prst="roundRect">
              <a:avLst/>
            </a:prstGeom>
            <a:solidFill>
              <a:srgbClr val="1A9D49"/>
            </a:solidFill>
            <a:ln>
              <a:solidFill>
                <a:srgbClr val="27424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How to measure:</a:t>
              </a:r>
            </a:p>
            <a:p>
              <a:pPr algn="ctr"/>
              <a:r>
                <a:rPr lang="en-US" sz="600" dirty="0"/>
                <a:t>Risk</a:t>
              </a:r>
            </a:p>
            <a:p>
              <a:pPr algn="ctr"/>
              <a:r>
                <a:rPr lang="en-US" sz="600" dirty="0"/>
                <a:t>utility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9ECFEF8-4128-0B48-A376-75ECA946ABA1}"/>
                </a:ext>
              </a:extLst>
            </p:cNvPr>
            <p:cNvSpPr/>
            <p:nvPr/>
          </p:nvSpPr>
          <p:spPr>
            <a:xfrm>
              <a:off x="7444916" y="3015424"/>
              <a:ext cx="1864864" cy="120756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Find suitable</a:t>
              </a:r>
            </a:p>
            <a:p>
              <a:pPr algn="ctr"/>
              <a:r>
                <a:rPr lang="en-US" sz="600" dirty="0"/>
                <a:t>SDC methods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0FAF086-9F1C-B0D2-FE26-09A53A85ABB2}"/>
                </a:ext>
              </a:extLst>
            </p:cNvPr>
            <p:cNvSpPr/>
            <p:nvPr/>
          </p:nvSpPr>
          <p:spPr>
            <a:xfrm>
              <a:off x="9726264" y="3015423"/>
              <a:ext cx="1864864" cy="120756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Implement</a:t>
              </a:r>
            </a:p>
            <a:p>
              <a:pPr algn="ctr"/>
              <a:r>
                <a:rPr lang="en-US" sz="600" dirty="0"/>
                <a:t>Evaluate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2AD9945-39F8-312B-8867-5DDCEDC280B5}"/>
                </a:ext>
              </a:extLst>
            </p:cNvPr>
            <p:cNvCxnSpPr>
              <a:stCxn id="3" idx="3"/>
              <a:endCxn id="6" idx="1"/>
            </p:cNvCxnSpPr>
            <p:nvPr/>
          </p:nvCxnSpPr>
          <p:spPr>
            <a:xfrm>
              <a:off x="2465736" y="3619210"/>
              <a:ext cx="416484" cy="0"/>
            </a:xfrm>
            <a:prstGeom prst="straightConnector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A6B4FE8-ADF5-A9E5-2780-68FE3E9B0E96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4747084" y="3619209"/>
              <a:ext cx="416484" cy="1"/>
            </a:xfrm>
            <a:prstGeom prst="straightConnector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E8DC72C-640F-8EAB-1460-6571CAE69334}"/>
                </a:ext>
              </a:extLst>
            </p:cNvPr>
            <p:cNvCxnSpPr/>
            <p:nvPr/>
          </p:nvCxnSpPr>
          <p:spPr>
            <a:xfrm flipV="1">
              <a:off x="7028432" y="3619206"/>
              <a:ext cx="416484" cy="1"/>
            </a:xfrm>
            <a:prstGeom prst="straightConnector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54BB56F-2DA4-D9C9-35EE-31D4B2B6C8E3}"/>
                </a:ext>
              </a:extLst>
            </p:cNvPr>
            <p:cNvCxnSpPr/>
            <p:nvPr/>
          </p:nvCxnSpPr>
          <p:spPr>
            <a:xfrm flipV="1">
              <a:off x="9309780" y="3619206"/>
              <a:ext cx="416484" cy="1"/>
            </a:xfrm>
            <a:prstGeom prst="straightConnector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row: U-Turn 13">
              <a:extLst>
                <a:ext uri="{FF2B5EF4-FFF2-40B4-BE49-F238E27FC236}">
                  <a16:creationId xmlns:a16="http://schemas.microsoft.com/office/drawing/2014/main" id="{09D9FD50-87C6-84A5-C280-DAF659BB8256}"/>
                </a:ext>
              </a:extLst>
            </p:cNvPr>
            <p:cNvSpPr/>
            <p:nvPr/>
          </p:nvSpPr>
          <p:spPr>
            <a:xfrm flipH="1">
              <a:off x="8348262" y="2411639"/>
              <a:ext cx="2533182" cy="603782"/>
            </a:xfrm>
            <a:prstGeom prst="uturnArrow">
              <a:avLst>
                <a:gd name="adj1" fmla="val 6231"/>
                <a:gd name="adj2" fmla="val 9707"/>
                <a:gd name="adj3" fmla="val 14189"/>
                <a:gd name="adj4" fmla="val 85811"/>
                <a:gd name="adj5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5" name="Arrow: U-Turn 14">
              <a:extLst>
                <a:ext uri="{FF2B5EF4-FFF2-40B4-BE49-F238E27FC236}">
                  <a16:creationId xmlns:a16="http://schemas.microsoft.com/office/drawing/2014/main" id="{DA46EBD0-5638-F056-5227-CBA03D0DF1B5}"/>
                </a:ext>
              </a:extLst>
            </p:cNvPr>
            <p:cNvSpPr/>
            <p:nvPr/>
          </p:nvSpPr>
          <p:spPr>
            <a:xfrm flipH="1">
              <a:off x="6044812" y="2411639"/>
              <a:ext cx="4836632" cy="603782"/>
            </a:xfrm>
            <a:prstGeom prst="uturnArrow">
              <a:avLst>
                <a:gd name="adj1" fmla="val 6231"/>
                <a:gd name="adj2" fmla="val 9707"/>
                <a:gd name="adj3" fmla="val 14189"/>
                <a:gd name="adj4" fmla="val 85811"/>
                <a:gd name="adj5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590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ktangel 27">
            <a:extLst>
              <a:ext uri="{FF2B5EF4-FFF2-40B4-BE49-F238E27FC236}">
                <a16:creationId xmlns:a16="http://schemas.microsoft.com/office/drawing/2014/main" id="{EA80CA02-25F6-B6C7-B73E-B64316CC0CB2}"/>
              </a:ext>
            </a:extLst>
          </p:cNvPr>
          <p:cNvSpPr/>
          <p:nvPr/>
        </p:nvSpPr>
        <p:spPr>
          <a:xfrm>
            <a:off x="0" y="1565836"/>
            <a:ext cx="8927880" cy="472596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Rektangel 48">
            <a:extLst>
              <a:ext uri="{FF2B5EF4-FFF2-40B4-BE49-F238E27FC236}">
                <a16:creationId xmlns:a16="http://schemas.microsoft.com/office/drawing/2014/main" id="{BF92B292-1EBF-C4A2-0AC0-6F72E8448352}"/>
              </a:ext>
            </a:extLst>
          </p:cNvPr>
          <p:cNvSpPr/>
          <p:nvPr/>
        </p:nvSpPr>
        <p:spPr>
          <a:xfrm>
            <a:off x="8937303" y="1565836"/>
            <a:ext cx="2996003" cy="47259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Multidokument 36">
            <a:extLst>
              <a:ext uri="{FF2B5EF4-FFF2-40B4-BE49-F238E27FC236}">
                <a16:creationId xmlns:a16="http://schemas.microsoft.com/office/drawing/2014/main" id="{99D07260-ADE4-F374-D409-F7CB1B720E11}"/>
              </a:ext>
            </a:extLst>
          </p:cNvPr>
          <p:cNvSpPr/>
          <p:nvPr/>
        </p:nvSpPr>
        <p:spPr>
          <a:xfrm>
            <a:off x="641711" y="1987256"/>
            <a:ext cx="2456891" cy="3390109"/>
          </a:xfrm>
          <a:prstGeom prst="flowChartMultidocumen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Name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:		Jonas G Støre</a:t>
            </a:r>
          </a:p>
          <a:p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CitizenID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:	250860 12345</a:t>
            </a:r>
          </a:p>
          <a:p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Addr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: 		Inkognitogata 18, 				0256 Oslo</a:t>
            </a:r>
          </a:p>
          <a:p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Sex: 		Male</a:t>
            </a:r>
          </a:p>
          <a:p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Marital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:	 	</a:t>
            </a:r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Married</a:t>
            </a:r>
            <a:endParaRPr lang="nb-NO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children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: 	3</a:t>
            </a:r>
          </a:p>
          <a:p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Profession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:	Prime Minister</a:t>
            </a:r>
          </a:p>
          <a:p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Fortune:		83 </a:t>
            </a:r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mill</a:t>
            </a:r>
            <a:endParaRPr lang="nb-NO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Edu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 1: 		</a:t>
            </a:r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Officer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Edu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loc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:	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Sjøkrigsskolen</a:t>
            </a:r>
            <a:endParaRPr lang="da-DK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Start edu 1:	1979</a:t>
            </a:r>
          </a:p>
          <a:p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End edu 1:	1980</a:t>
            </a:r>
          </a:p>
          <a:p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Edu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 2: 		</a:t>
            </a:r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Political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 science</a:t>
            </a:r>
          </a:p>
          <a:p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Utd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. Loc 2: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Institut d'Études 					Politiques de Paris 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Start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edu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2:	1981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End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edu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2:	1985</a:t>
            </a:r>
          </a:p>
        </p:txBody>
      </p:sp>
      <p:sp>
        <p:nvSpPr>
          <p:cNvPr id="23" name="Multidokument 45">
            <a:extLst>
              <a:ext uri="{FF2B5EF4-FFF2-40B4-BE49-F238E27FC236}">
                <a16:creationId xmlns:a16="http://schemas.microsoft.com/office/drawing/2014/main" id="{D8D63EBD-4D58-ECCA-22B3-447018DFA4A2}"/>
              </a:ext>
            </a:extLst>
          </p:cNvPr>
          <p:cNvSpPr/>
          <p:nvPr/>
        </p:nvSpPr>
        <p:spPr>
          <a:xfrm>
            <a:off x="3135623" y="1942405"/>
            <a:ext cx="2456891" cy="3369079"/>
          </a:xfrm>
          <a:prstGeom prst="flowChartMultidocumen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ID: 			S66LX 248621Z</a:t>
            </a:r>
          </a:p>
          <a:p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Birthdate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:	25.08.1960</a:t>
            </a:r>
          </a:p>
          <a:p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Sex: 		Male</a:t>
            </a:r>
          </a:p>
          <a:p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Marital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:  	</a:t>
            </a:r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Married</a:t>
            </a:r>
            <a:endParaRPr lang="nb-NO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children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: 	3</a:t>
            </a:r>
          </a:p>
          <a:p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Profession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:	Prime Minister</a:t>
            </a:r>
          </a:p>
          <a:p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Fortune:	83 </a:t>
            </a:r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mill</a:t>
            </a:r>
            <a:endParaRPr lang="nb-NO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Edu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 1: 		</a:t>
            </a:r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Officer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Edu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loc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:	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Sjøkrigsskolen</a:t>
            </a:r>
          </a:p>
          <a:p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Start edu 1:	1979</a:t>
            </a:r>
          </a:p>
          <a:p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End edu 1:	1980</a:t>
            </a:r>
          </a:p>
          <a:p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Edu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 2: 		</a:t>
            </a:r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Political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 science</a:t>
            </a:r>
          </a:p>
          <a:p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Utd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. Loc 2: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Institut d'Études 					Politiques de Paris 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Start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edu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2:	1981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End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edu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2:	1985</a:t>
            </a:r>
          </a:p>
        </p:txBody>
      </p:sp>
      <p:sp>
        <p:nvSpPr>
          <p:cNvPr id="24" name="Multidokument 46">
            <a:extLst>
              <a:ext uri="{FF2B5EF4-FFF2-40B4-BE49-F238E27FC236}">
                <a16:creationId xmlns:a16="http://schemas.microsoft.com/office/drawing/2014/main" id="{FC296627-FD6A-9F6F-F8E8-A3BC791CE60B}"/>
              </a:ext>
            </a:extLst>
          </p:cNvPr>
          <p:cNvSpPr/>
          <p:nvPr/>
        </p:nvSpPr>
        <p:spPr>
          <a:xfrm>
            <a:off x="5758329" y="1967343"/>
            <a:ext cx="2456891" cy="3369079"/>
          </a:xfrm>
          <a:prstGeom prst="flowChartMultidocumen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ID: 			LPNR23456</a:t>
            </a:r>
          </a:p>
          <a:p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Birthmonth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:	August 1960</a:t>
            </a:r>
          </a:p>
          <a:p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Addr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: 		Oslo 1</a:t>
            </a:r>
          </a:p>
          <a:p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Sex: 		Male</a:t>
            </a:r>
          </a:p>
          <a:p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Marital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: 		</a:t>
            </a:r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Married</a:t>
            </a:r>
            <a:endParaRPr lang="nb-NO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children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: 	3</a:t>
            </a:r>
          </a:p>
          <a:p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Profession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:	Public servant</a:t>
            </a:r>
          </a:p>
          <a:p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Fortune:		83 </a:t>
            </a:r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mill</a:t>
            </a:r>
            <a:endParaRPr lang="nb-NO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Edu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 1: 		</a:t>
            </a:r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Officer</a:t>
            </a:r>
            <a:endParaRPr lang="nb-NO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Edu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 2: 		</a:t>
            </a:r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Political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 science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Multidokument 47">
            <a:extLst>
              <a:ext uri="{FF2B5EF4-FFF2-40B4-BE49-F238E27FC236}">
                <a16:creationId xmlns:a16="http://schemas.microsoft.com/office/drawing/2014/main" id="{597A27BD-04E4-894E-9602-2E798BE0F5E2}"/>
              </a:ext>
            </a:extLst>
          </p:cNvPr>
          <p:cNvSpPr/>
          <p:nvPr/>
        </p:nvSpPr>
        <p:spPr>
          <a:xfrm>
            <a:off x="9208826" y="1999948"/>
            <a:ext cx="2456891" cy="3369079"/>
          </a:xfrm>
          <a:prstGeom prst="flowChartMultidocumen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Age:		60 – 65 </a:t>
            </a:r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years</a:t>
            </a:r>
            <a:endParaRPr lang="nb-NO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City: 		Oslo</a:t>
            </a:r>
          </a:p>
          <a:p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Sex: 		Male</a:t>
            </a:r>
          </a:p>
          <a:p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Marital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:	 	</a:t>
            </a:r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Married</a:t>
            </a:r>
            <a:endParaRPr lang="nb-NO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Profession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:	Public </a:t>
            </a:r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sector</a:t>
            </a:r>
            <a:endParaRPr lang="nb-NO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Fortune: 	 &gt; 2 </a:t>
            </a:r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mill</a:t>
            </a:r>
            <a:endParaRPr lang="nb-NO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Edu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: 		</a:t>
            </a:r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Higher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D56D250-E06B-5A89-037C-8A75E2455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19" y="298849"/>
            <a:ext cx="9651619" cy="1311128"/>
          </a:xfrm>
        </p:spPr>
        <p:txBody>
          <a:bodyPr/>
          <a:lstStyle/>
          <a:p>
            <a:r>
              <a:rPr lang="nb-NO" dirty="0" err="1"/>
              <a:t>Anonymization</a:t>
            </a:r>
            <a:r>
              <a:rPr lang="nb-NO" dirty="0"/>
              <a:t> and </a:t>
            </a:r>
            <a:r>
              <a:rPr lang="nb-NO" dirty="0" err="1"/>
              <a:t>utility</a:t>
            </a:r>
            <a:endParaRPr lang="nb-NO" dirty="0"/>
          </a:p>
        </p:txBody>
      </p:sp>
      <p:cxnSp>
        <p:nvCxnSpPr>
          <p:cNvPr id="7" name="Rett pilkobling 6">
            <a:extLst>
              <a:ext uri="{FF2B5EF4-FFF2-40B4-BE49-F238E27FC236}">
                <a16:creationId xmlns:a16="http://schemas.microsoft.com/office/drawing/2014/main" id="{88B2F3C5-22FD-7B10-3A1E-2ABCB1B8213E}"/>
              </a:ext>
            </a:extLst>
          </p:cNvPr>
          <p:cNvCxnSpPr>
            <a:cxnSpLocks/>
          </p:cNvCxnSpPr>
          <p:nvPr/>
        </p:nvCxnSpPr>
        <p:spPr>
          <a:xfrm>
            <a:off x="523742" y="5475805"/>
            <a:ext cx="11029503" cy="44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F5855D88-7C73-57F1-389A-82DA0C97AC7A}"/>
              </a:ext>
            </a:extLst>
          </p:cNvPr>
          <p:cNvCxnSpPr/>
          <p:nvPr/>
        </p:nvCxnSpPr>
        <p:spPr>
          <a:xfrm>
            <a:off x="1693251" y="5371213"/>
            <a:ext cx="0" cy="2197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DB7F8009-0039-E84F-B28D-E1460E6C6E00}"/>
              </a:ext>
            </a:extLst>
          </p:cNvPr>
          <p:cNvCxnSpPr/>
          <p:nvPr/>
        </p:nvCxnSpPr>
        <p:spPr>
          <a:xfrm>
            <a:off x="3850102" y="5358066"/>
            <a:ext cx="0" cy="2197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>
            <a:extLst>
              <a:ext uri="{FF2B5EF4-FFF2-40B4-BE49-F238E27FC236}">
                <a16:creationId xmlns:a16="http://schemas.microsoft.com/office/drawing/2014/main" id="{8B9E18AC-B5DC-E093-5D68-FEBD0878E2D2}"/>
              </a:ext>
            </a:extLst>
          </p:cNvPr>
          <p:cNvCxnSpPr/>
          <p:nvPr/>
        </p:nvCxnSpPr>
        <p:spPr>
          <a:xfrm>
            <a:off x="6755985" y="5391691"/>
            <a:ext cx="0" cy="2197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D5216EBC-B14C-0FF1-A9C1-680D43757628}"/>
              </a:ext>
            </a:extLst>
          </p:cNvPr>
          <p:cNvSpPr txBox="1"/>
          <p:nvPr/>
        </p:nvSpPr>
        <p:spPr>
          <a:xfrm>
            <a:off x="9508289" y="5542227"/>
            <a:ext cx="17084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400" dirty="0"/>
              <a:t>Public </a:t>
            </a:r>
            <a:r>
              <a:rPr lang="nb-NO" sz="1400" dirty="0" err="1"/>
              <a:t>Use</a:t>
            </a:r>
            <a:r>
              <a:rPr lang="nb-NO" sz="1400" dirty="0"/>
              <a:t> File (PUF)</a:t>
            </a:r>
          </a:p>
          <a:p>
            <a:pPr algn="ctr"/>
            <a:endParaRPr lang="nb-NO" sz="1400" dirty="0"/>
          </a:p>
        </p:txBody>
      </p: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C5C8FA24-C3F5-42A9-7C84-075798BB53C5}"/>
              </a:ext>
            </a:extLst>
          </p:cNvPr>
          <p:cNvSpPr txBox="1"/>
          <p:nvPr/>
        </p:nvSpPr>
        <p:spPr>
          <a:xfrm>
            <a:off x="5775159" y="5556947"/>
            <a:ext cx="20358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400" dirty="0"/>
              <a:t>Scientific </a:t>
            </a:r>
            <a:r>
              <a:rPr lang="nb-NO" sz="1400" dirty="0" err="1"/>
              <a:t>Use</a:t>
            </a:r>
            <a:r>
              <a:rPr lang="nb-NO" sz="1400" dirty="0"/>
              <a:t> File (SUF) </a:t>
            </a:r>
          </a:p>
          <a:p>
            <a:pPr algn="ctr"/>
            <a:endParaRPr lang="nb-NO" sz="1400" dirty="0"/>
          </a:p>
        </p:txBody>
      </p:sp>
      <p:sp>
        <p:nvSpPr>
          <p:cNvPr id="27" name="TekstSylinder 26">
            <a:extLst>
              <a:ext uri="{FF2B5EF4-FFF2-40B4-BE49-F238E27FC236}">
                <a16:creationId xmlns:a16="http://schemas.microsoft.com/office/drawing/2014/main" id="{75C872C1-C8BF-B1ED-AFBC-54EEE62EF06C}"/>
              </a:ext>
            </a:extLst>
          </p:cNvPr>
          <p:cNvSpPr txBox="1"/>
          <p:nvPr/>
        </p:nvSpPr>
        <p:spPr>
          <a:xfrm>
            <a:off x="1083511" y="5621592"/>
            <a:ext cx="1913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Raw</a:t>
            </a:r>
            <a:r>
              <a:rPr lang="nb-NO" sz="1400" dirty="0"/>
              <a:t> data</a:t>
            </a:r>
          </a:p>
          <a:p>
            <a:endParaRPr lang="nb-NO" sz="1400" dirty="0"/>
          </a:p>
        </p:txBody>
      </p:sp>
      <p:sp>
        <p:nvSpPr>
          <p:cNvPr id="30" name="TekstSylinder 29">
            <a:extLst>
              <a:ext uri="{FF2B5EF4-FFF2-40B4-BE49-F238E27FC236}">
                <a16:creationId xmlns:a16="http://schemas.microsoft.com/office/drawing/2014/main" id="{E741AFBF-A63B-CE2D-22D4-A12E3867D3E4}"/>
              </a:ext>
            </a:extLst>
          </p:cNvPr>
          <p:cNvSpPr txBox="1"/>
          <p:nvPr/>
        </p:nvSpPr>
        <p:spPr>
          <a:xfrm>
            <a:off x="3045972" y="5590001"/>
            <a:ext cx="2403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Pseudonymized</a:t>
            </a:r>
            <a:endParaRPr lang="nb-NO" sz="1400" dirty="0"/>
          </a:p>
        </p:txBody>
      </p:sp>
      <p:sp>
        <p:nvSpPr>
          <p:cNvPr id="52" name="Rektangel 51">
            <a:extLst>
              <a:ext uri="{FF2B5EF4-FFF2-40B4-BE49-F238E27FC236}">
                <a16:creationId xmlns:a16="http://schemas.microsoft.com/office/drawing/2014/main" id="{3E554298-0078-D093-6DBA-E2C25B2783CE}"/>
              </a:ext>
            </a:extLst>
          </p:cNvPr>
          <p:cNvSpPr/>
          <p:nvPr/>
        </p:nvSpPr>
        <p:spPr>
          <a:xfrm>
            <a:off x="0" y="6291801"/>
            <a:ext cx="6005508" cy="40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err="1"/>
              <a:t>internal</a:t>
            </a:r>
            <a:endParaRPr lang="nb-NO" dirty="0"/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5D8D5FE1-557E-827D-2E06-64FB8148830D}"/>
              </a:ext>
            </a:extLst>
          </p:cNvPr>
          <p:cNvSpPr/>
          <p:nvPr/>
        </p:nvSpPr>
        <p:spPr>
          <a:xfrm>
            <a:off x="5931877" y="6289481"/>
            <a:ext cx="2996003" cy="4109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err="1"/>
              <a:t>Trusted</a:t>
            </a:r>
            <a:r>
              <a:rPr lang="nb-NO" dirty="0"/>
              <a:t> </a:t>
            </a:r>
            <a:r>
              <a:rPr lang="nb-NO" dirty="0" err="1"/>
              <a:t>researchers</a:t>
            </a:r>
            <a:endParaRPr lang="nb-NO" dirty="0"/>
          </a:p>
        </p:txBody>
      </p:sp>
      <p:sp>
        <p:nvSpPr>
          <p:cNvPr id="54" name="Rektangel 53">
            <a:extLst>
              <a:ext uri="{FF2B5EF4-FFF2-40B4-BE49-F238E27FC236}">
                <a16:creationId xmlns:a16="http://schemas.microsoft.com/office/drawing/2014/main" id="{0CF6F930-C32A-C97E-41C5-8D4C40995029}"/>
              </a:ext>
            </a:extLst>
          </p:cNvPr>
          <p:cNvSpPr/>
          <p:nvPr/>
        </p:nvSpPr>
        <p:spPr>
          <a:xfrm>
            <a:off x="8927880" y="6289481"/>
            <a:ext cx="3007967" cy="4109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err="1"/>
              <a:t>everyone</a:t>
            </a:r>
            <a:endParaRPr lang="nb-NO" dirty="0"/>
          </a:p>
        </p:txBody>
      </p:sp>
      <p:cxnSp>
        <p:nvCxnSpPr>
          <p:cNvPr id="56" name="Rett linje 55">
            <a:extLst>
              <a:ext uri="{FF2B5EF4-FFF2-40B4-BE49-F238E27FC236}">
                <a16:creationId xmlns:a16="http://schemas.microsoft.com/office/drawing/2014/main" id="{AA2D4933-4BAD-AED6-92C1-EBE65C1726D6}"/>
              </a:ext>
            </a:extLst>
          </p:cNvPr>
          <p:cNvCxnSpPr>
            <a:cxnSpLocks/>
          </p:cNvCxnSpPr>
          <p:nvPr/>
        </p:nvCxnSpPr>
        <p:spPr>
          <a:xfrm>
            <a:off x="5931877" y="1565836"/>
            <a:ext cx="0" cy="5134564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linje 59">
            <a:extLst>
              <a:ext uri="{FF2B5EF4-FFF2-40B4-BE49-F238E27FC236}">
                <a16:creationId xmlns:a16="http://schemas.microsoft.com/office/drawing/2014/main" id="{AA04B92E-C8EE-09B0-238B-B439C510D7C3}"/>
              </a:ext>
            </a:extLst>
          </p:cNvPr>
          <p:cNvCxnSpPr/>
          <p:nvPr/>
        </p:nvCxnSpPr>
        <p:spPr>
          <a:xfrm>
            <a:off x="8927880" y="917543"/>
            <a:ext cx="0" cy="7574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Sylinder 40">
            <a:extLst>
              <a:ext uri="{FF2B5EF4-FFF2-40B4-BE49-F238E27FC236}">
                <a16:creationId xmlns:a16="http://schemas.microsoft.com/office/drawing/2014/main" id="{BA5C5526-EA8C-C03A-F9D8-6E4EB1170657}"/>
              </a:ext>
            </a:extLst>
          </p:cNvPr>
          <p:cNvSpPr txBox="1"/>
          <p:nvPr/>
        </p:nvSpPr>
        <p:spPr>
          <a:xfrm>
            <a:off x="10726429" y="5546099"/>
            <a:ext cx="13477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400" dirty="0" err="1"/>
              <a:t>Fully</a:t>
            </a:r>
            <a:endParaRPr lang="nb-NO" sz="1400" dirty="0"/>
          </a:p>
          <a:p>
            <a:pPr algn="ctr"/>
            <a:r>
              <a:rPr lang="nb-NO" sz="1400" dirty="0" err="1"/>
              <a:t>anonymized</a:t>
            </a:r>
            <a:endParaRPr lang="nb-NO" sz="1400" dirty="0"/>
          </a:p>
          <a:p>
            <a:pPr algn="ctr"/>
            <a:endParaRPr lang="nb-NO" sz="1400" dirty="0"/>
          </a:p>
        </p:txBody>
      </p:sp>
      <p:cxnSp>
        <p:nvCxnSpPr>
          <p:cNvPr id="3" name="Rett pilkobling 2">
            <a:extLst>
              <a:ext uri="{FF2B5EF4-FFF2-40B4-BE49-F238E27FC236}">
                <a16:creationId xmlns:a16="http://schemas.microsoft.com/office/drawing/2014/main" id="{5950E140-2CF2-4CEA-2013-40D63985D2A5}"/>
              </a:ext>
            </a:extLst>
          </p:cNvPr>
          <p:cNvCxnSpPr>
            <a:cxnSpLocks/>
          </p:cNvCxnSpPr>
          <p:nvPr/>
        </p:nvCxnSpPr>
        <p:spPr>
          <a:xfrm flipH="1" flipV="1">
            <a:off x="526283" y="2162636"/>
            <a:ext cx="11048" cy="3330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kstSylinder 3">
            <a:extLst>
              <a:ext uri="{FF2B5EF4-FFF2-40B4-BE49-F238E27FC236}">
                <a16:creationId xmlns:a16="http://schemas.microsoft.com/office/drawing/2014/main" id="{0224F45F-F688-292B-7FC9-84B806F8DD4E}"/>
              </a:ext>
            </a:extLst>
          </p:cNvPr>
          <p:cNvSpPr txBox="1"/>
          <p:nvPr/>
        </p:nvSpPr>
        <p:spPr>
          <a:xfrm>
            <a:off x="-1" y="2623659"/>
            <a:ext cx="112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High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497FEFCC-14C3-A47B-3DC0-34E8C2DC031E}"/>
              </a:ext>
            </a:extLst>
          </p:cNvPr>
          <p:cNvSpPr txBox="1"/>
          <p:nvPr/>
        </p:nvSpPr>
        <p:spPr>
          <a:xfrm>
            <a:off x="58289" y="4209436"/>
            <a:ext cx="112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/>
              <a:t>Low</a:t>
            </a:r>
            <a:endParaRPr lang="nb-NO" sz="1200" dirty="0"/>
          </a:p>
        </p:txBody>
      </p:sp>
      <p:sp>
        <p:nvSpPr>
          <p:cNvPr id="12" name="Bindepunkt 11">
            <a:extLst>
              <a:ext uri="{FF2B5EF4-FFF2-40B4-BE49-F238E27FC236}">
                <a16:creationId xmlns:a16="http://schemas.microsoft.com/office/drawing/2014/main" id="{18E3AA1E-21EC-7220-5AEB-95543E8AA907}"/>
              </a:ext>
            </a:extLst>
          </p:cNvPr>
          <p:cNvSpPr/>
          <p:nvPr/>
        </p:nvSpPr>
        <p:spPr>
          <a:xfrm>
            <a:off x="1593790" y="2527407"/>
            <a:ext cx="99461" cy="9483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FF0000"/>
              </a:solidFill>
            </a:endParaRPr>
          </a:p>
        </p:txBody>
      </p:sp>
      <p:sp>
        <p:nvSpPr>
          <p:cNvPr id="14" name="Bindepunkt 13">
            <a:extLst>
              <a:ext uri="{FF2B5EF4-FFF2-40B4-BE49-F238E27FC236}">
                <a16:creationId xmlns:a16="http://schemas.microsoft.com/office/drawing/2014/main" id="{D3E5D28F-92EE-06B0-4F9C-05C2310A84C1}"/>
              </a:ext>
            </a:extLst>
          </p:cNvPr>
          <p:cNvSpPr/>
          <p:nvPr/>
        </p:nvSpPr>
        <p:spPr>
          <a:xfrm>
            <a:off x="3850102" y="2527407"/>
            <a:ext cx="99461" cy="9483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FF0000"/>
              </a:solidFill>
            </a:endParaRPr>
          </a:p>
        </p:txBody>
      </p:sp>
      <p:sp>
        <p:nvSpPr>
          <p:cNvPr id="15" name="Bindepunkt 14">
            <a:extLst>
              <a:ext uri="{FF2B5EF4-FFF2-40B4-BE49-F238E27FC236}">
                <a16:creationId xmlns:a16="http://schemas.microsoft.com/office/drawing/2014/main" id="{6B3EF335-D7DB-957A-270F-AD2E84B7231F}"/>
              </a:ext>
            </a:extLst>
          </p:cNvPr>
          <p:cNvSpPr/>
          <p:nvPr/>
        </p:nvSpPr>
        <p:spPr>
          <a:xfrm>
            <a:off x="6719361" y="2885934"/>
            <a:ext cx="99461" cy="9483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FF0000"/>
              </a:solidFill>
            </a:endParaRPr>
          </a:p>
        </p:txBody>
      </p:sp>
      <p:sp>
        <p:nvSpPr>
          <p:cNvPr id="16" name="Bindepunkt 15">
            <a:extLst>
              <a:ext uri="{FF2B5EF4-FFF2-40B4-BE49-F238E27FC236}">
                <a16:creationId xmlns:a16="http://schemas.microsoft.com/office/drawing/2014/main" id="{7435E5CD-F122-E979-6396-D37B8ABF0F3B}"/>
              </a:ext>
            </a:extLst>
          </p:cNvPr>
          <p:cNvSpPr/>
          <p:nvPr/>
        </p:nvSpPr>
        <p:spPr>
          <a:xfrm>
            <a:off x="10465436" y="4941763"/>
            <a:ext cx="99461" cy="9483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FF0000"/>
              </a:solidFill>
            </a:endParaRPr>
          </a:p>
        </p:txBody>
      </p:sp>
      <p:sp>
        <p:nvSpPr>
          <p:cNvPr id="17" name="Bindepunkt 16">
            <a:extLst>
              <a:ext uri="{FF2B5EF4-FFF2-40B4-BE49-F238E27FC236}">
                <a16:creationId xmlns:a16="http://schemas.microsoft.com/office/drawing/2014/main" id="{C277F307-3539-B91D-D154-FEEFC1720320}"/>
              </a:ext>
            </a:extLst>
          </p:cNvPr>
          <p:cNvSpPr/>
          <p:nvPr/>
        </p:nvSpPr>
        <p:spPr>
          <a:xfrm>
            <a:off x="11303681" y="5470060"/>
            <a:ext cx="99461" cy="9483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FF0000"/>
              </a:solidFill>
            </a:endParaRPr>
          </a:p>
        </p:txBody>
      </p:sp>
      <p:cxnSp>
        <p:nvCxnSpPr>
          <p:cNvPr id="19" name="Rett linje 18">
            <a:extLst>
              <a:ext uri="{FF2B5EF4-FFF2-40B4-BE49-F238E27FC236}">
                <a16:creationId xmlns:a16="http://schemas.microsoft.com/office/drawing/2014/main" id="{074DBDAB-471A-6809-CDFD-CA9E1B11B246}"/>
              </a:ext>
            </a:extLst>
          </p:cNvPr>
          <p:cNvCxnSpPr/>
          <p:nvPr/>
        </p:nvCxnSpPr>
        <p:spPr>
          <a:xfrm>
            <a:off x="134204" y="3793900"/>
            <a:ext cx="11416085" cy="6096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9D19C62B-595E-232A-8CB7-6E652AF448FB}"/>
              </a:ext>
            </a:extLst>
          </p:cNvPr>
          <p:cNvSpPr txBox="1"/>
          <p:nvPr/>
        </p:nvSpPr>
        <p:spPr>
          <a:xfrm>
            <a:off x="-52631" y="1917678"/>
            <a:ext cx="112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Research </a:t>
            </a:r>
            <a:r>
              <a:rPr lang="nb-NO" sz="1200" dirty="0" err="1"/>
              <a:t>value</a:t>
            </a:r>
            <a:endParaRPr lang="nb-NO" sz="1200" dirty="0"/>
          </a:p>
        </p:txBody>
      </p:sp>
      <p:cxnSp>
        <p:nvCxnSpPr>
          <p:cNvPr id="5" name="Rett linje 4">
            <a:extLst>
              <a:ext uri="{FF2B5EF4-FFF2-40B4-BE49-F238E27FC236}">
                <a16:creationId xmlns:a16="http://schemas.microsoft.com/office/drawing/2014/main" id="{CB9EC067-99AC-AF09-F98E-3E267F0B876C}"/>
              </a:ext>
            </a:extLst>
          </p:cNvPr>
          <p:cNvCxnSpPr/>
          <p:nvPr/>
        </p:nvCxnSpPr>
        <p:spPr>
          <a:xfrm>
            <a:off x="10510765" y="5383513"/>
            <a:ext cx="0" cy="2197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4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1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967A7-4F6A-84E5-BFF8-1C8E0F5BE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248E33E2-FAFA-1A3B-4178-E102BED7F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Microdata </a:t>
            </a:r>
            <a:r>
              <a:rPr lang="nb-NO" dirty="0" err="1"/>
              <a:t>anonymization</a:t>
            </a:r>
            <a:r>
              <a:rPr lang="nb-NO" dirty="0"/>
              <a:t> </a:t>
            </a:r>
            <a:r>
              <a:rPr lang="nb-NO" dirty="0" err="1"/>
              <a:t>methods</a:t>
            </a:r>
            <a:endParaRPr lang="nb-NO" dirty="0"/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157E7A17-8AD5-DE75-A705-E46D4020CDC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9651619" cy="3978862"/>
          </a:xfrm>
        </p:spPr>
        <p:txBody>
          <a:bodyPr/>
          <a:lstStyle/>
          <a:p>
            <a:pPr marL="0" indent="0">
              <a:buNone/>
            </a:pPr>
            <a:r>
              <a:rPr lang="nb-NO" dirty="0" err="1"/>
              <a:t>Many</a:t>
            </a:r>
            <a:r>
              <a:rPr lang="nb-NO" dirty="0"/>
              <a:t> different </a:t>
            </a:r>
            <a:r>
              <a:rPr lang="nb-NO" dirty="0" err="1"/>
              <a:t>approaches</a:t>
            </a:r>
            <a:endParaRPr lang="nb-NO" dirty="0"/>
          </a:p>
          <a:p>
            <a:pPr marL="0" indent="0">
              <a:buNone/>
            </a:pPr>
            <a:r>
              <a:rPr lang="nb-NO" b="1" dirty="0"/>
              <a:t>Non-</a:t>
            </a:r>
            <a:r>
              <a:rPr lang="nb-NO" b="1" dirty="0" err="1"/>
              <a:t>perturbative</a:t>
            </a:r>
            <a:r>
              <a:rPr lang="nb-NO" b="1" dirty="0"/>
              <a:t>: </a:t>
            </a:r>
            <a:r>
              <a:rPr lang="nb-NO" dirty="0" err="1"/>
              <a:t>aggregation</a:t>
            </a:r>
            <a:r>
              <a:rPr lang="nb-NO" dirty="0"/>
              <a:t>, </a:t>
            </a:r>
            <a:r>
              <a:rPr lang="nb-NO" dirty="0" err="1"/>
              <a:t>recoding</a:t>
            </a:r>
            <a:r>
              <a:rPr lang="nb-NO" dirty="0"/>
              <a:t>, </a:t>
            </a:r>
            <a:r>
              <a:rPr lang="nb-NO" dirty="0" err="1"/>
              <a:t>top</a:t>
            </a:r>
            <a:r>
              <a:rPr lang="nb-NO" dirty="0"/>
              <a:t>/</a:t>
            </a:r>
            <a:r>
              <a:rPr lang="nb-NO" dirty="0" err="1"/>
              <a:t>bottom</a:t>
            </a:r>
            <a:r>
              <a:rPr lang="nb-NO" dirty="0"/>
              <a:t> </a:t>
            </a:r>
            <a:r>
              <a:rPr lang="nb-NO" dirty="0" err="1"/>
              <a:t>coding</a:t>
            </a:r>
            <a:r>
              <a:rPr lang="nb-NO" dirty="0"/>
              <a:t>, sampling, </a:t>
            </a:r>
            <a:r>
              <a:rPr lang="nb-NO" dirty="0" err="1"/>
              <a:t>suppression</a:t>
            </a:r>
            <a:endParaRPr lang="nb-NO" dirty="0"/>
          </a:p>
          <a:p>
            <a:pPr marL="0" indent="0">
              <a:buNone/>
            </a:pPr>
            <a:r>
              <a:rPr lang="nb-NO" b="1" dirty="0" err="1"/>
              <a:t>Perturbative</a:t>
            </a:r>
            <a:r>
              <a:rPr lang="nb-NO" b="1" dirty="0"/>
              <a:t>: </a:t>
            </a:r>
            <a:r>
              <a:rPr lang="nb-NO" dirty="0" err="1"/>
              <a:t>adding</a:t>
            </a:r>
            <a:r>
              <a:rPr lang="nb-NO" dirty="0"/>
              <a:t> </a:t>
            </a:r>
            <a:r>
              <a:rPr lang="nb-NO" dirty="0" err="1"/>
              <a:t>noise</a:t>
            </a:r>
            <a:r>
              <a:rPr lang="nb-NO" dirty="0"/>
              <a:t>, </a:t>
            </a:r>
            <a:r>
              <a:rPr lang="nb-NO" dirty="0" err="1"/>
              <a:t>rounding</a:t>
            </a:r>
            <a:r>
              <a:rPr lang="nb-NO" dirty="0"/>
              <a:t>, record </a:t>
            </a:r>
            <a:r>
              <a:rPr lang="nb-NO" dirty="0" err="1"/>
              <a:t>swapping</a:t>
            </a:r>
            <a:r>
              <a:rPr lang="nb-NO" dirty="0"/>
              <a:t>, Post </a:t>
            </a:r>
            <a:r>
              <a:rPr lang="nb-NO" dirty="0" err="1"/>
              <a:t>Randomization</a:t>
            </a:r>
            <a:r>
              <a:rPr lang="nb-NO" dirty="0"/>
              <a:t> (PRAM)</a:t>
            </a:r>
          </a:p>
          <a:p>
            <a:pPr marL="0" indent="0">
              <a:buNone/>
            </a:pPr>
            <a:r>
              <a:rPr lang="nb-NO" dirty="0"/>
              <a:t>This is </a:t>
            </a:r>
            <a:r>
              <a:rPr lang="nb-NO" dirty="0" err="1"/>
              <a:t>outside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scope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course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listed</a:t>
            </a:r>
            <a:r>
              <a:rPr lang="nb-NO" dirty="0"/>
              <a:t> </a:t>
            </a:r>
            <a:r>
              <a:rPr lang="nb-NO" dirty="0" err="1"/>
              <a:t>here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wish</a:t>
            </a:r>
            <a:r>
              <a:rPr lang="nb-NO" dirty="0"/>
              <a:t> to </a:t>
            </a:r>
            <a:r>
              <a:rPr lang="nb-NO" dirty="0" err="1"/>
              <a:t>research</a:t>
            </a:r>
            <a:r>
              <a:rPr lang="nb-NO" dirty="0"/>
              <a:t> alternatives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45510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1814C-D710-D886-E746-1726E6F6F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1538A381-355C-A8EB-99B5-359D0FBD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General </a:t>
            </a:r>
            <a:r>
              <a:rPr lang="nb-NO" dirty="0" err="1"/>
              <a:t>comments</a:t>
            </a:r>
            <a:endParaRPr lang="nb-NO" dirty="0"/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59510365-07CB-5449-EAA3-441931A5394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9651619" cy="3978862"/>
          </a:xfrm>
        </p:spPr>
        <p:txBody>
          <a:bodyPr/>
          <a:lstStyle/>
          <a:p>
            <a:r>
              <a:rPr lang="nb-NO" sz="2000" dirty="0"/>
              <a:t>The </a:t>
            </a:r>
            <a:r>
              <a:rPr lang="nb-NO" sz="2000" dirty="0" err="1"/>
              <a:t>fewer</a:t>
            </a:r>
            <a:r>
              <a:rPr lang="nb-NO" sz="2000" dirty="0"/>
              <a:t> </a:t>
            </a:r>
            <a:r>
              <a:rPr lang="nb-NO" sz="2000" dirty="0" err="1"/>
              <a:t>identifying</a:t>
            </a:r>
            <a:r>
              <a:rPr lang="nb-NO" sz="2000" dirty="0"/>
              <a:t> variables,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better</a:t>
            </a:r>
            <a:r>
              <a:rPr lang="nb-NO" sz="2000" dirty="0"/>
              <a:t>!</a:t>
            </a:r>
          </a:p>
          <a:p>
            <a:pPr lvl="1"/>
            <a:r>
              <a:rPr lang="nb-NO" sz="1600" dirty="0" err="1"/>
              <a:t>Try</a:t>
            </a:r>
            <a:r>
              <a:rPr lang="nb-NO" sz="1600" dirty="0"/>
              <a:t> to </a:t>
            </a:r>
            <a:r>
              <a:rPr lang="nb-NO" sz="1600" dirty="0" err="1"/>
              <a:t>minimize</a:t>
            </a:r>
            <a:r>
              <a:rPr lang="nb-NO" sz="1600" dirty="0"/>
              <a:t> </a:t>
            </a:r>
            <a:r>
              <a:rPr lang="nb-NO" sz="1600" dirty="0" err="1"/>
              <a:t>the</a:t>
            </a:r>
            <a:r>
              <a:rPr lang="nb-NO" sz="1600" dirty="0"/>
              <a:t> </a:t>
            </a:r>
            <a:r>
              <a:rPr lang="nb-NO" sz="1600" dirty="0" err="1"/>
              <a:t>number</a:t>
            </a:r>
            <a:r>
              <a:rPr lang="nb-NO" sz="1600" dirty="0"/>
              <a:t> </a:t>
            </a:r>
            <a:r>
              <a:rPr lang="nb-NO" sz="1600" dirty="0" err="1"/>
              <a:t>of</a:t>
            </a:r>
            <a:r>
              <a:rPr lang="nb-NO" sz="1600" dirty="0"/>
              <a:t> </a:t>
            </a:r>
            <a:r>
              <a:rPr lang="nb-NO" sz="1600" dirty="0" err="1"/>
              <a:t>indirect</a:t>
            </a:r>
            <a:r>
              <a:rPr lang="nb-NO" sz="1600" dirty="0"/>
              <a:t> </a:t>
            </a:r>
            <a:r>
              <a:rPr lang="nb-NO" sz="1600" dirty="0" err="1"/>
              <a:t>identifiers</a:t>
            </a:r>
            <a:endParaRPr lang="nb-NO" sz="1600" dirty="0"/>
          </a:p>
          <a:p>
            <a:r>
              <a:rPr lang="nb-NO" sz="2000" dirty="0"/>
              <a:t>Regional variables </a:t>
            </a:r>
            <a:r>
              <a:rPr lang="nb-NO" sz="2000" dirty="0" err="1"/>
              <a:t>can</a:t>
            </a:r>
            <a:r>
              <a:rPr lang="nb-NO" sz="2000" dirty="0"/>
              <a:t> be </a:t>
            </a:r>
            <a:r>
              <a:rPr lang="nb-NO" sz="2000" dirty="0" err="1"/>
              <a:t>highly</a:t>
            </a:r>
            <a:r>
              <a:rPr lang="nb-NO" sz="2000" dirty="0"/>
              <a:t> </a:t>
            </a:r>
            <a:r>
              <a:rPr lang="nb-NO" sz="2000" dirty="0" err="1"/>
              <a:t>identifying</a:t>
            </a:r>
            <a:r>
              <a:rPr lang="nb-NO" sz="2000" dirty="0"/>
              <a:t>!</a:t>
            </a:r>
          </a:p>
          <a:p>
            <a:pPr lvl="1"/>
            <a:r>
              <a:rPr lang="nb-NO" sz="1600" dirty="0"/>
              <a:t>In </a:t>
            </a:r>
            <a:r>
              <a:rPr lang="nb-NO" sz="1600" dirty="0" err="1"/>
              <a:t>particular</a:t>
            </a:r>
            <a:r>
              <a:rPr lang="nb-NO" sz="1600" dirty="0"/>
              <a:t> </a:t>
            </a:r>
            <a:r>
              <a:rPr lang="nb-NO" sz="1600" dirty="0" err="1"/>
              <a:t>changes</a:t>
            </a:r>
            <a:r>
              <a:rPr lang="nb-NO" sz="1600" dirty="0"/>
              <a:t> over time (</a:t>
            </a:r>
            <a:r>
              <a:rPr lang="nb-NO" sz="1600" dirty="0" err="1"/>
              <a:t>work</a:t>
            </a:r>
            <a:r>
              <a:rPr lang="nb-NO" sz="1600" dirty="0"/>
              <a:t> </a:t>
            </a:r>
            <a:r>
              <a:rPr lang="nb-NO" sz="1600" dirty="0" err="1"/>
              <a:t>place</a:t>
            </a:r>
            <a:r>
              <a:rPr lang="nb-NO" sz="1600" dirty="0"/>
              <a:t> </a:t>
            </a:r>
            <a:r>
              <a:rPr lang="nb-NO" sz="1600" dirty="0" err="1"/>
              <a:t>vs</a:t>
            </a:r>
            <a:r>
              <a:rPr lang="nb-NO" sz="1600" dirty="0"/>
              <a:t> </a:t>
            </a:r>
            <a:r>
              <a:rPr lang="nb-NO" sz="1600" dirty="0" err="1"/>
              <a:t>home</a:t>
            </a:r>
            <a:r>
              <a:rPr lang="nb-NO" sz="1600" dirty="0"/>
              <a:t>, </a:t>
            </a:r>
            <a:r>
              <a:rPr lang="nb-NO" sz="1600" dirty="0" err="1"/>
              <a:t>people</a:t>
            </a:r>
            <a:r>
              <a:rPr lang="nb-NO" sz="1600" dirty="0"/>
              <a:t> </a:t>
            </a:r>
            <a:r>
              <a:rPr lang="nb-NO" sz="1600" dirty="0" err="1"/>
              <a:t>moving</a:t>
            </a:r>
            <a:r>
              <a:rPr lang="nb-NO" sz="1600" dirty="0"/>
              <a:t> to a </a:t>
            </a:r>
            <a:r>
              <a:rPr lang="nb-NO" sz="1600" dirty="0" err="1"/>
              <a:t>new</a:t>
            </a:r>
            <a:r>
              <a:rPr lang="nb-NO" sz="1600" dirty="0"/>
              <a:t> </a:t>
            </a:r>
            <a:r>
              <a:rPr lang="nb-NO" sz="1600" dirty="0" err="1"/>
              <a:t>address</a:t>
            </a:r>
            <a:r>
              <a:rPr lang="nb-NO" sz="1600" dirty="0"/>
              <a:t>)</a:t>
            </a:r>
          </a:p>
          <a:p>
            <a:r>
              <a:rPr lang="nb-NO" sz="2000" dirty="0"/>
              <a:t>Public </a:t>
            </a:r>
            <a:r>
              <a:rPr lang="nb-NO" sz="2000" dirty="0" err="1"/>
              <a:t>Use</a:t>
            </a:r>
            <a:r>
              <a:rPr lang="nb-NO" sz="2000" dirty="0"/>
              <a:t> files </a:t>
            </a:r>
            <a:r>
              <a:rPr lang="nb-NO" sz="2000" dirty="0" err="1"/>
              <a:t>should</a:t>
            </a:r>
            <a:r>
              <a:rPr lang="nb-NO" sz="2000" dirty="0"/>
              <a:t> be </a:t>
            </a:r>
            <a:r>
              <a:rPr lang="nb-NO" sz="2000" dirty="0" err="1"/>
              <a:t>treated</a:t>
            </a:r>
            <a:r>
              <a:rPr lang="nb-NO" sz="2000" dirty="0"/>
              <a:t> </a:t>
            </a:r>
            <a:r>
              <a:rPr lang="nb-NO" sz="2000" dirty="0" err="1"/>
              <a:t>very</a:t>
            </a:r>
            <a:r>
              <a:rPr lang="nb-NO" sz="2000" dirty="0"/>
              <a:t> </a:t>
            </a:r>
            <a:r>
              <a:rPr lang="nb-NO" sz="2000" dirty="0" err="1"/>
              <a:t>strictly</a:t>
            </a:r>
            <a:endParaRPr lang="nb-NO" sz="2000" dirty="0"/>
          </a:p>
          <a:p>
            <a:pPr lvl="1"/>
            <a:r>
              <a:rPr lang="nb-NO" sz="1600" i="1" dirty="0" err="1"/>
              <a:t>Anyone</a:t>
            </a:r>
            <a:r>
              <a:rPr lang="nb-NO" sz="1600" dirty="0"/>
              <a:t> </a:t>
            </a:r>
            <a:r>
              <a:rPr lang="nb-NO" sz="1600" dirty="0" err="1"/>
              <a:t>can</a:t>
            </a:r>
            <a:r>
              <a:rPr lang="nb-NO" sz="1600" dirty="0"/>
              <a:t> </a:t>
            </a:r>
            <a:r>
              <a:rPr lang="nb-NO" sz="1600" dirty="0" err="1"/>
              <a:t>access</a:t>
            </a:r>
            <a:r>
              <a:rPr lang="nb-NO" sz="1600" dirty="0"/>
              <a:t>. </a:t>
            </a:r>
            <a:r>
              <a:rPr lang="nb-NO" sz="1600" dirty="0" err="1"/>
              <a:t>Identification</a:t>
            </a:r>
            <a:r>
              <a:rPr lang="nb-NO" sz="1600" dirty="0"/>
              <a:t> </a:t>
            </a:r>
            <a:r>
              <a:rPr lang="nb-NO" sz="1600" dirty="0" err="1"/>
              <a:t>should</a:t>
            </a:r>
            <a:r>
              <a:rPr lang="nb-NO" sz="1600" dirty="0"/>
              <a:t> be </a:t>
            </a:r>
            <a:r>
              <a:rPr lang="nb-NO" sz="1600" dirty="0" err="1"/>
              <a:t>highly</a:t>
            </a:r>
            <a:r>
              <a:rPr lang="nb-NO" sz="1600" dirty="0"/>
              <a:t> </a:t>
            </a:r>
            <a:r>
              <a:rPr lang="nb-NO" sz="1600" dirty="0" err="1"/>
              <a:t>unlikely</a:t>
            </a:r>
            <a:endParaRPr lang="nb-NO" sz="1600" dirty="0"/>
          </a:p>
          <a:p>
            <a:r>
              <a:rPr lang="nb-NO" sz="2000" dirty="0"/>
              <a:t>Scientific </a:t>
            </a:r>
            <a:r>
              <a:rPr lang="nb-NO" sz="2000" dirty="0" err="1"/>
              <a:t>Use</a:t>
            </a:r>
            <a:r>
              <a:rPr lang="nb-NO" sz="2000" dirty="0"/>
              <a:t> file </a:t>
            </a:r>
            <a:r>
              <a:rPr lang="nb-NO" sz="2000" dirty="0" err="1"/>
              <a:t>often</a:t>
            </a:r>
            <a:r>
              <a:rPr lang="nb-NO" sz="2000" dirty="0"/>
              <a:t> have legal </a:t>
            </a:r>
            <a:r>
              <a:rPr lang="nb-NO" sz="2000" dirty="0" err="1"/>
              <a:t>restrictions</a:t>
            </a:r>
            <a:endParaRPr lang="nb-NO" sz="2000" dirty="0"/>
          </a:p>
          <a:p>
            <a:pPr lvl="1"/>
            <a:r>
              <a:rPr lang="nb-NO" sz="1600" dirty="0"/>
              <a:t>For </a:t>
            </a:r>
            <a:r>
              <a:rPr lang="nb-NO" sz="1600" dirty="0" err="1"/>
              <a:t>example</a:t>
            </a:r>
            <a:r>
              <a:rPr lang="nb-NO" sz="1600" dirty="0"/>
              <a:t>: </a:t>
            </a:r>
            <a:r>
              <a:rPr lang="nb-NO" sz="1600" dirty="0" err="1"/>
              <a:t>restrictions</a:t>
            </a:r>
            <a:r>
              <a:rPr lang="nb-NO" sz="1600" dirty="0"/>
              <a:t> </a:t>
            </a:r>
            <a:r>
              <a:rPr lang="nb-NO" sz="1600" dirty="0" err="1"/>
              <a:t>on</a:t>
            </a:r>
            <a:r>
              <a:rPr lang="nb-NO" sz="1600" dirty="0"/>
              <a:t> </a:t>
            </a:r>
            <a:r>
              <a:rPr lang="nb-NO" sz="1600" dirty="0" err="1"/>
              <a:t>use</a:t>
            </a:r>
            <a:r>
              <a:rPr lang="nb-NO" sz="1600" dirty="0"/>
              <a:t>, screening </a:t>
            </a:r>
            <a:r>
              <a:rPr lang="nb-NO" sz="1600" dirty="0" err="1"/>
              <a:t>of</a:t>
            </a:r>
            <a:r>
              <a:rPr lang="nb-NO" sz="1600" dirty="0"/>
              <a:t> </a:t>
            </a:r>
            <a:r>
              <a:rPr lang="nb-NO" sz="1600" dirty="0" err="1"/>
              <a:t>research</a:t>
            </a:r>
            <a:r>
              <a:rPr lang="nb-NO" sz="1600" dirty="0"/>
              <a:t> output, data must be </a:t>
            </a:r>
            <a:r>
              <a:rPr lang="nb-NO" sz="1600" dirty="0" err="1"/>
              <a:t>destroyed</a:t>
            </a:r>
            <a:r>
              <a:rPr lang="nb-NO" sz="1600" dirty="0"/>
              <a:t> </a:t>
            </a:r>
            <a:r>
              <a:rPr lang="nb-NO" sz="1600" dirty="0" err="1"/>
              <a:t>after</a:t>
            </a:r>
            <a:r>
              <a:rPr lang="nb-NO" sz="1600" dirty="0"/>
              <a:t> </a:t>
            </a:r>
            <a:r>
              <a:rPr lang="nb-NO" sz="1600" dirty="0" err="1"/>
              <a:t>use</a:t>
            </a:r>
            <a:endParaRPr lang="nb-NO" sz="1600" dirty="0"/>
          </a:p>
          <a:p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321838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ECFFC-C2DD-6682-D6CC-F6622D208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BFE47A41-28E7-41C5-8C58-580E8B27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The SDC </a:t>
            </a:r>
            <a:r>
              <a:rPr lang="nb-NO" dirty="0" err="1"/>
              <a:t>Process</a:t>
            </a:r>
            <a:endParaRPr lang="nb-NO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289F95-F138-992E-0685-67FF87A54282}"/>
              </a:ext>
            </a:extLst>
          </p:cNvPr>
          <p:cNvSpPr/>
          <p:nvPr/>
        </p:nvSpPr>
        <p:spPr>
          <a:xfrm>
            <a:off x="600872" y="3015426"/>
            <a:ext cx="1864864" cy="1207567"/>
          </a:xfrm>
          <a:prstGeom prst="roundRect">
            <a:avLst/>
          </a:prstGeom>
          <a:solidFill>
            <a:srgbClr val="1A9D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Is SDC needed?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(legal framework)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1436F4-F562-1126-8B12-FBB1235FAF79}"/>
              </a:ext>
            </a:extLst>
          </p:cNvPr>
          <p:cNvSpPr/>
          <p:nvPr/>
        </p:nvSpPr>
        <p:spPr>
          <a:xfrm>
            <a:off x="2882220" y="3015426"/>
            <a:ext cx="1864864" cy="12075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Who</a:t>
            </a:r>
            <a:r>
              <a:rPr lang="en-US" sz="1200" dirty="0"/>
              <a:t> will access?</a:t>
            </a:r>
          </a:p>
          <a:p>
            <a:pPr algn="ctr"/>
            <a:r>
              <a:rPr lang="en-US" sz="1200" b="1" dirty="0"/>
              <a:t>How</a:t>
            </a:r>
            <a:r>
              <a:rPr lang="en-US" sz="1200" dirty="0"/>
              <a:t> will they use it?</a:t>
            </a:r>
          </a:p>
          <a:p>
            <a:pPr algn="ctr"/>
            <a:r>
              <a:rPr lang="en-US" sz="1200" b="1" dirty="0"/>
              <a:t>What</a:t>
            </a:r>
            <a:r>
              <a:rPr lang="en-US" sz="1200" dirty="0"/>
              <a:t> is in the data?</a:t>
            </a:r>
            <a:endParaRPr lang="en-US" sz="1200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C04529-B7B0-6FCB-49DC-3A415CD04912}"/>
              </a:ext>
            </a:extLst>
          </p:cNvPr>
          <p:cNvSpPr/>
          <p:nvPr/>
        </p:nvSpPr>
        <p:spPr>
          <a:xfrm>
            <a:off x="5163568" y="3015425"/>
            <a:ext cx="1864864" cy="12075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How to measure:</a:t>
            </a:r>
          </a:p>
          <a:p>
            <a:pPr algn="ctr"/>
            <a:r>
              <a:rPr lang="en-US" sz="1200" dirty="0"/>
              <a:t>Risk</a:t>
            </a:r>
          </a:p>
          <a:p>
            <a:pPr algn="ctr"/>
            <a:r>
              <a:rPr lang="en-US" sz="1200" dirty="0"/>
              <a:t>utility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F4C109-38D3-4662-04A1-A5F3463FEA90}"/>
              </a:ext>
            </a:extLst>
          </p:cNvPr>
          <p:cNvSpPr/>
          <p:nvPr/>
        </p:nvSpPr>
        <p:spPr>
          <a:xfrm>
            <a:off x="7444916" y="3015424"/>
            <a:ext cx="1864864" cy="12075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Find suitable</a:t>
            </a:r>
          </a:p>
          <a:p>
            <a:pPr algn="ctr"/>
            <a:r>
              <a:rPr lang="en-US" sz="1200" dirty="0"/>
              <a:t>SDC methods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0904BB-A7FE-9631-348F-7E519CFD2AEA}"/>
              </a:ext>
            </a:extLst>
          </p:cNvPr>
          <p:cNvSpPr/>
          <p:nvPr/>
        </p:nvSpPr>
        <p:spPr>
          <a:xfrm>
            <a:off x="9726264" y="3015423"/>
            <a:ext cx="1864864" cy="12075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Implement</a:t>
            </a:r>
          </a:p>
          <a:p>
            <a:pPr algn="ctr"/>
            <a:r>
              <a:rPr lang="en-US" sz="1200" dirty="0"/>
              <a:t>Evaluate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1C7CA5-8DB3-9B7A-8553-2823B22346FD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465736" y="3619210"/>
            <a:ext cx="4164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2E16C5-A143-67E8-5993-E39840ACA9AB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4747084" y="3619209"/>
            <a:ext cx="416484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40AF6E-FD1C-476C-F50F-A0D30AD7A72B}"/>
              </a:ext>
            </a:extLst>
          </p:cNvPr>
          <p:cNvCxnSpPr/>
          <p:nvPr/>
        </p:nvCxnSpPr>
        <p:spPr>
          <a:xfrm flipV="1">
            <a:off x="7028432" y="3619206"/>
            <a:ext cx="416484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F1966F-D210-B44E-96EB-FF29524CE4A3}"/>
              </a:ext>
            </a:extLst>
          </p:cNvPr>
          <p:cNvCxnSpPr/>
          <p:nvPr/>
        </p:nvCxnSpPr>
        <p:spPr>
          <a:xfrm flipV="1">
            <a:off x="9309780" y="3619206"/>
            <a:ext cx="416484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row: U-Turn 36">
            <a:extLst>
              <a:ext uri="{FF2B5EF4-FFF2-40B4-BE49-F238E27FC236}">
                <a16:creationId xmlns:a16="http://schemas.microsoft.com/office/drawing/2014/main" id="{F667A581-2498-ACD8-6550-CD1930759301}"/>
              </a:ext>
            </a:extLst>
          </p:cNvPr>
          <p:cNvSpPr/>
          <p:nvPr/>
        </p:nvSpPr>
        <p:spPr>
          <a:xfrm flipH="1">
            <a:off x="8348262" y="2411639"/>
            <a:ext cx="2533182" cy="603782"/>
          </a:xfrm>
          <a:prstGeom prst="uturnArrow">
            <a:avLst>
              <a:gd name="adj1" fmla="val 6231"/>
              <a:gd name="adj2" fmla="val 9707"/>
              <a:gd name="adj3" fmla="val 14189"/>
              <a:gd name="adj4" fmla="val 85811"/>
              <a:gd name="adj5" fmla="val 10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Arrow: U-Turn 38">
            <a:extLst>
              <a:ext uri="{FF2B5EF4-FFF2-40B4-BE49-F238E27FC236}">
                <a16:creationId xmlns:a16="http://schemas.microsoft.com/office/drawing/2014/main" id="{5717035A-F4C2-C5DA-E474-4D1A2ECD783E}"/>
              </a:ext>
            </a:extLst>
          </p:cNvPr>
          <p:cNvSpPr/>
          <p:nvPr/>
        </p:nvSpPr>
        <p:spPr>
          <a:xfrm flipH="1">
            <a:off x="6044812" y="2411639"/>
            <a:ext cx="4836632" cy="603782"/>
          </a:xfrm>
          <a:prstGeom prst="uturnArrow">
            <a:avLst>
              <a:gd name="adj1" fmla="val 6231"/>
              <a:gd name="adj2" fmla="val 9707"/>
              <a:gd name="adj3" fmla="val 14189"/>
              <a:gd name="adj4" fmla="val 85811"/>
              <a:gd name="adj5" fmla="val 10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E7A972A0-9270-3B8C-9A84-DDB7A154DCF6}"/>
              </a:ext>
            </a:extLst>
          </p:cNvPr>
          <p:cNvSpPr/>
          <p:nvPr/>
        </p:nvSpPr>
        <p:spPr>
          <a:xfrm>
            <a:off x="484095" y="4921624"/>
            <a:ext cx="5170394" cy="685800"/>
          </a:xfrm>
          <a:prstGeom prst="wedgeRectCallout">
            <a:avLst>
              <a:gd name="adj1" fmla="val -33515"/>
              <a:gd name="adj2" fmla="val -140441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For microdata, usually some form of SDC is needed</a:t>
            </a:r>
          </a:p>
        </p:txBody>
      </p:sp>
    </p:spTree>
    <p:extLst>
      <p:ext uri="{BB962C8B-B14F-4D97-AF65-F5344CB8AC3E}">
        <p14:creationId xmlns:p14="http://schemas.microsoft.com/office/powerpoint/2010/main" val="363437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4632189E-0C85-466E-8062-F4139B9C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Sharing</a:t>
            </a:r>
            <a:r>
              <a:rPr lang="nb-NO" dirty="0"/>
              <a:t> microdata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EE970C6A-ADB2-4F64-934B-FDB02A6E63D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nb-NO" sz="2000" dirty="0"/>
              <a:t>Microdata </a:t>
            </a:r>
            <a:r>
              <a:rPr lang="nb-NO" sz="2000" dirty="0" err="1"/>
              <a:t>typically</a:t>
            </a:r>
            <a:r>
              <a:rPr lang="nb-NO" sz="2000" dirty="0"/>
              <a:t> </a:t>
            </a:r>
            <a:r>
              <a:rPr lang="nb-NO" sz="2000" dirty="0" err="1"/>
              <a:t>contains</a:t>
            </a:r>
            <a:r>
              <a:rPr lang="nb-NO" sz="2000" dirty="0"/>
              <a:t> more </a:t>
            </a:r>
            <a:r>
              <a:rPr lang="nb-NO" sz="2000" dirty="0" err="1"/>
              <a:t>information</a:t>
            </a:r>
            <a:r>
              <a:rPr lang="nb-NO" sz="2000" dirty="0"/>
              <a:t> </a:t>
            </a:r>
            <a:r>
              <a:rPr lang="nb-NO" sz="2000" dirty="0" err="1"/>
              <a:t>than</a:t>
            </a:r>
            <a:r>
              <a:rPr lang="nb-NO" sz="2000" dirty="0"/>
              <a:t> </a:t>
            </a:r>
            <a:r>
              <a:rPr lang="nb-NO" sz="2000" dirty="0" err="1"/>
              <a:t>tables</a:t>
            </a:r>
            <a:endParaRPr lang="nb-NO" sz="2000" dirty="0"/>
          </a:p>
          <a:p>
            <a:endParaRPr lang="nb-NO" sz="2000" dirty="0"/>
          </a:p>
          <a:p>
            <a:endParaRPr lang="nb-NO" sz="2000" dirty="0"/>
          </a:p>
          <a:p>
            <a:r>
              <a:rPr lang="nb-NO" sz="2000" dirty="0" err="1"/>
              <a:t>Such</a:t>
            </a:r>
            <a:r>
              <a:rPr lang="nb-NO" sz="2000" dirty="0"/>
              <a:t> data </a:t>
            </a:r>
            <a:r>
              <a:rPr lang="nb-NO" sz="2000" dirty="0" err="1"/>
              <a:t>can</a:t>
            </a:r>
            <a:r>
              <a:rPr lang="nb-NO" sz="2000" dirty="0"/>
              <a:t> be </a:t>
            </a:r>
            <a:r>
              <a:rPr lang="nb-NO" sz="2000" dirty="0" err="1"/>
              <a:t>shared</a:t>
            </a:r>
            <a:r>
              <a:rPr lang="nb-NO" sz="2000" dirty="0"/>
              <a:t> in different </a:t>
            </a:r>
            <a:r>
              <a:rPr lang="nb-NO" sz="2000" dirty="0" err="1"/>
              <a:t>ways</a:t>
            </a:r>
            <a:r>
              <a:rPr lang="nb-NO" sz="2000" dirty="0"/>
              <a:t>:</a:t>
            </a:r>
          </a:p>
          <a:p>
            <a:pPr lvl="1"/>
            <a:r>
              <a:rPr lang="nb-NO" b="1" dirty="0"/>
              <a:t>Public </a:t>
            </a:r>
            <a:r>
              <a:rPr lang="nb-NO" b="1" dirty="0" err="1"/>
              <a:t>use</a:t>
            </a:r>
            <a:r>
              <a:rPr lang="nb-NO" b="1" dirty="0"/>
              <a:t> files (PUF): </a:t>
            </a:r>
            <a:r>
              <a:rPr lang="nb-NO" dirty="0" err="1"/>
              <a:t>anyone</a:t>
            </a:r>
            <a:r>
              <a:rPr lang="nb-NO" dirty="0"/>
              <a:t> </a:t>
            </a:r>
            <a:r>
              <a:rPr lang="nb-NO" dirty="0" err="1"/>
              <a:t>could</a:t>
            </a:r>
            <a:r>
              <a:rPr lang="nb-NO" dirty="0"/>
              <a:t> </a:t>
            </a:r>
            <a:r>
              <a:rPr lang="nb-NO" dirty="0" err="1"/>
              <a:t>access</a:t>
            </a:r>
            <a:endParaRPr lang="nb-NO" b="1" dirty="0"/>
          </a:p>
          <a:p>
            <a:pPr lvl="1"/>
            <a:r>
              <a:rPr lang="nb-NO" b="1" dirty="0"/>
              <a:t>Scientific </a:t>
            </a:r>
            <a:r>
              <a:rPr lang="nb-NO" b="1" dirty="0" err="1"/>
              <a:t>use</a:t>
            </a:r>
            <a:r>
              <a:rPr lang="nb-NO" b="1" dirty="0"/>
              <a:t> files (SUF): </a:t>
            </a:r>
            <a:r>
              <a:rPr lang="nb-NO" dirty="0"/>
              <a:t>sent to </a:t>
            </a:r>
            <a:r>
              <a:rPr lang="nb-NO" dirty="0" err="1"/>
              <a:t>researchers</a:t>
            </a:r>
            <a:endParaRPr lang="nb-NO" b="1" dirty="0"/>
          </a:p>
          <a:p>
            <a:pPr lvl="1"/>
            <a:r>
              <a:rPr lang="nb-NO" b="1" dirty="0" err="1"/>
              <a:t>Secure</a:t>
            </a:r>
            <a:r>
              <a:rPr lang="nb-NO" b="1" dirty="0"/>
              <a:t> </a:t>
            </a:r>
            <a:r>
              <a:rPr lang="nb-NO" b="1" dirty="0" err="1"/>
              <a:t>use</a:t>
            </a:r>
            <a:r>
              <a:rPr lang="nb-NO" b="1" dirty="0"/>
              <a:t> files (</a:t>
            </a:r>
            <a:r>
              <a:rPr lang="nb-NO" b="1" dirty="0" err="1"/>
              <a:t>SecUF</a:t>
            </a:r>
            <a:r>
              <a:rPr lang="nb-NO" b="1" dirty="0"/>
              <a:t>): </a:t>
            </a:r>
            <a:r>
              <a:rPr lang="nb-NO" dirty="0" err="1"/>
              <a:t>access</a:t>
            </a:r>
            <a:r>
              <a:rPr lang="nb-NO" dirty="0"/>
              <a:t> at </a:t>
            </a:r>
            <a:r>
              <a:rPr lang="nb-NO" dirty="0" err="1"/>
              <a:t>secure</a:t>
            </a:r>
            <a:r>
              <a:rPr lang="nb-NO" dirty="0"/>
              <a:t> locations or </a:t>
            </a:r>
            <a:r>
              <a:rPr lang="nb-NO" dirty="0" err="1"/>
              <a:t>secure</a:t>
            </a:r>
            <a:r>
              <a:rPr lang="nb-NO" dirty="0"/>
              <a:t> </a:t>
            </a:r>
            <a:r>
              <a:rPr lang="nb-NO" dirty="0" err="1"/>
              <a:t>remote</a:t>
            </a:r>
            <a:r>
              <a:rPr lang="nb-NO" dirty="0"/>
              <a:t> </a:t>
            </a:r>
            <a:r>
              <a:rPr lang="nb-NO" dirty="0" err="1"/>
              <a:t>access</a:t>
            </a:r>
            <a:r>
              <a:rPr lang="nb-NO" dirty="0"/>
              <a:t>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70B83E-4D33-BCE9-85E9-5A3EBD1CC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620891"/>
              </p:ext>
            </p:extLst>
          </p:nvPr>
        </p:nvGraphicFramePr>
        <p:xfrm>
          <a:off x="708138" y="2617044"/>
          <a:ext cx="102645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953">
                  <a:extLst>
                    <a:ext uri="{9D8B030D-6E8A-4147-A177-3AD203B41FA5}">
                      <a16:colId xmlns:a16="http://schemas.microsoft.com/office/drawing/2014/main" val="2894865156"/>
                    </a:ext>
                  </a:extLst>
                </a:gridCol>
                <a:gridCol w="974953">
                  <a:extLst>
                    <a:ext uri="{9D8B030D-6E8A-4147-A177-3AD203B41FA5}">
                      <a16:colId xmlns:a16="http://schemas.microsoft.com/office/drawing/2014/main" val="750228217"/>
                    </a:ext>
                  </a:extLst>
                </a:gridCol>
                <a:gridCol w="874136">
                  <a:extLst>
                    <a:ext uri="{9D8B030D-6E8A-4147-A177-3AD203B41FA5}">
                      <a16:colId xmlns:a16="http://schemas.microsoft.com/office/drawing/2014/main" val="3409762395"/>
                    </a:ext>
                  </a:extLst>
                </a:gridCol>
                <a:gridCol w="831747">
                  <a:extLst>
                    <a:ext uri="{9D8B030D-6E8A-4147-A177-3AD203B41FA5}">
                      <a16:colId xmlns:a16="http://schemas.microsoft.com/office/drawing/2014/main" val="1122029431"/>
                    </a:ext>
                  </a:extLst>
                </a:gridCol>
                <a:gridCol w="1582723">
                  <a:extLst>
                    <a:ext uri="{9D8B030D-6E8A-4147-A177-3AD203B41FA5}">
                      <a16:colId xmlns:a16="http://schemas.microsoft.com/office/drawing/2014/main" val="386336283"/>
                    </a:ext>
                  </a:extLst>
                </a:gridCol>
                <a:gridCol w="1400564">
                  <a:extLst>
                    <a:ext uri="{9D8B030D-6E8A-4147-A177-3AD203B41FA5}">
                      <a16:colId xmlns:a16="http://schemas.microsoft.com/office/drawing/2014/main" val="542628209"/>
                    </a:ext>
                  </a:extLst>
                </a:gridCol>
                <a:gridCol w="978022">
                  <a:extLst>
                    <a:ext uri="{9D8B030D-6E8A-4147-A177-3AD203B41FA5}">
                      <a16:colId xmlns:a16="http://schemas.microsoft.com/office/drawing/2014/main" val="15628729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19547884"/>
                    </a:ext>
                  </a:extLst>
                </a:gridCol>
                <a:gridCol w="1428205">
                  <a:extLst>
                    <a:ext uri="{9D8B030D-6E8A-4147-A177-3AD203B41FA5}">
                      <a16:colId xmlns:a16="http://schemas.microsoft.com/office/drawing/2014/main" val="3240661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ID#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Tel.#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Citizenship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6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+ 47 123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Researcher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15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614600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3C6ADDE-8F27-D08C-47D6-FC86566BB6AC}"/>
              </a:ext>
            </a:extLst>
          </p:cNvPr>
          <p:cNvSpPr/>
          <p:nvPr/>
        </p:nvSpPr>
        <p:spPr>
          <a:xfrm>
            <a:off x="7654833" y="3859833"/>
            <a:ext cx="4084320" cy="12491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Different anonymization criteria depending on how/with whom the data is shared!</a:t>
            </a:r>
          </a:p>
        </p:txBody>
      </p:sp>
    </p:spTree>
    <p:extLst>
      <p:ext uri="{BB962C8B-B14F-4D97-AF65-F5344CB8AC3E}">
        <p14:creationId xmlns:p14="http://schemas.microsoft.com/office/powerpoint/2010/main" val="133937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A497A-9D76-4F37-A643-266456052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4272DC01-A423-513C-C6E3-084CB7D9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How to </a:t>
            </a:r>
            <a:r>
              <a:rPr lang="nb-NO" dirty="0" err="1"/>
              <a:t>measure</a:t>
            </a:r>
            <a:r>
              <a:rPr lang="nb-NO" dirty="0"/>
              <a:t> risk?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0F4B870A-DD97-FE33-D2F7-94A9AEF45E3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nb-NO" sz="2000" dirty="0"/>
              <a:t>Microdata </a:t>
            </a:r>
            <a:r>
              <a:rPr lang="nb-NO" sz="2000" dirty="0" err="1"/>
              <a:t>typically</a:t>
            </a:r>
            <a:r>
              <a:rPr lang="nb-NO" sz="2000" dirty="0"/>
              <a:t> </a:t>
            </a:r>
            <a:r>
              <a:rPr lang="nb-NO" sz="2000" dirty="0" err="1"/>
              <a:t>contains</a:t>
            </a:r>
            <a:r>
              <a:rPr lang="nb-NO" sz="2000" dirty="0"/>
              <a:t> more </a:t>
            </a:r>
            <a:r>
              <a:rPr lang="nb-NO" sz="2000" dirty="0" err="1"/>
              <a:t>information</a:t>
            </a:r>
            <a:r>
              <a:rPr lang="nb-NO" sz="2000" dirty="0"/>
              <a:t> </a:t>
            </a:r>
            <a:r>
              <a:rPr lang="nb-NO" sz="2000" dirty="0" err="1"/>
              <a:t>than</a:t>
            </a:r>
            <a:r>
              <a:rPr lang="nb-NO" sz="2000" dirty="0"/>
              <a:t> </a:t>
            </a:r>
            <a:r>
              <a:rPr lang="nb-NO" sz="2000" dirty="0" err="1"/>
              <a:t>tables</a:t>
            </a:r>
            <a:endParaRPr lang="nb-NO" sz="2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BBA34A-9901-7330-CBAA-F9CE71F97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2390"/>
              </p:ext>
            </p:extLst>
          </p:nvPr>
        </p:nvGraphicFramePr>
        <p:xfrm>
          <a:off x="708138" y="2617044"/>
          <a:ext cx="10264503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953">
                  <a:extLst>
                    <a:ext uri="{9D8B030D-6E8A-4147-A177-3AD203B41FA5}">
                      <a16:colId xmlns:a16="http://schemas.microsoft.com/office/drawing/2014/main" val="2894865156"/>
                    </a:ext>
                  </a:extLst>
                </a:gridCol>
                <a:gridCol w="974953">
                  <a:extLst>
                    <a:ext uri="{9D8B030D-6E8A-4147-A177-3AD203B41FA5}">
                      <a16:colId xmlns:a16="http://schemas.microsoft.com/office/drawing/2014/main" val="750228217"/>
                    </a:ext>
                  </a:extLst>
                </a:gridCol>
                <a:gridCol w="874136">
                  <a:extLst>
                    <a:ext uri="{9D8B030D-6E8A-4147-A177-3AD203B41FA5}">
                      <a16:colId xmlns:a16="http://schemas.microsoft.com/office/drawing/2014/main" val="3409762395"/>
                    </a:ext>
                  </a:extLst>
                </a:gridCol>
                <a:gridCol w="831747">
                  <a:extLst>
                    <a:ext uri="{9D8B030D-6E8A-4147-A177-3AD203B41FA5}">
                      <a16:colId xmlns:a16="http://schemas.microsoft.com/office/drawing/2014/main" val="1122029431"/>
                    </a:ext>
                  </a:extLst>
                </a:gridCol>
                <a:gridCol w="1582723">
                  <a:extLst>
                    <a:ext uri="{9D8B030D-6E8A-4147-A177-3AD203B41FA5}">
                      <a16:colId xmlns:a16="http://schemas.microsoft.com/office/drawing/2014/main" val="386336283"/>
                    </a:ext>
                  </a:extLst>
                </a:gridCol>
                <a:gridCol w="1400564">
                  <a:extLst>
                    <a:ext uri="{9D8B030D-6E8A-4147-A177-3AD203B41FA5}">
                      <a16:colId xmlns:a16="http://schemas.microsoft.com/office/drawing/2014/main" val="542628209"/>
                    </a:ext>
                  </a:extLst>
                </a:gridCol>
                <a:gridCol w="978022">
                  <a:extLst>
                    <a:ext uri="{9D8B030D-6E8A-4147-A177-3AD203B41FA5}">
                      <a16:colId xmlns:a16="http://schemas.microsoft.com/office/drawing/2014/main" val="15628729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19547884"/>
                    </a:ext>
                  </a:extLst>
                </a:gridCol>
                <a:gridCol w="1428205">
                  <a:extLst>
                    <a:ext uri="{9D8B030D-6E8A-4147-A177-3AD203B41FA5}">
                      <a16:colId xmlns:a16="http://schemas.microsoft.com/office/drawing/2014/main" val="3240661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ID#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Tel.#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Citizenship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Work satisfaction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6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+ 47 123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Researcher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15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+47 362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 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614600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C31EAFDB-CD03-8FC0-6697-F7984B343EDF}"/>
              </a:ext>
            </a:extLst>
          </p:cNvPr>
          <p:cNvGrpSpPr/>
          <p:nvPr/>
        </p:nvGrpSpPr>
        <p:grpSpPr>
          <a:xfrm>
            <a:off x="771212" y="3851607"/>
            <a:ext cx="2373086" cy="2167465"/>
            <a:chOff x="771212" y="3851607"/>
            <a:chExt cx="2373086" cy="216746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9C90B1A-C7D1-1884-0F1D-7B7D00B1DE76}"/>
                </a:ext>
              </a:extLst>
            </p:cNvPr>
            <p:cNvSpPr/>
            <p:nvPr/>
          </p:nvSpPr>
          <p:spPr>
            <a:xfrm>
              <a:off x="771212" y="4759233"/>
              <a:ext cx="2373086" cy="125983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/>
                <a:t>Direct Identifiers</a:t>
              </a:r>
            </a:p>
            <a:p>
              <a:pPr algn="ctr"/>
              <a:r>
                <a:rPr lang="en-US" sz="1400" dirty="0"/>
                <a:t>Values that can be used for unique identification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EEA5382-ED9E-1FBA-C513-58597FFE4118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H="1" flipV="1">
              <a:off x="1219359" y="3876884"/>
              <a:ext cx="738396" cy="882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67C19FF-13D5-EAB4-3E7D-67251625DE1B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1957755" y="3851607"/>
              <a:ext cx="224073" cy="907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8AA6857-EE01-4A1A-E866-23F475AED291}"/>
              </a:ext>
            </a:extLst>
          </p:cNvPr>
          <p:cNvGrpSpPr/>
          <p:nvPr/>
        </p:nvGrpSpPr>
        <p:grpSpPr>
          <a:xfrm>
            <a:off x="3090627" y="3851607"/>
            <a:ext cx="5861784" cy="2167465"/>
            <a:chOff x="3090627" y="3851607"/>
            <a:chExt cx="5861784" cy="216746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FF5A7A2-FFE5-7680-EA68-C8D2AAEA8AEB}"/>
                </a:ext>
              </a:extLst>
            </p:cNvPr>
            <p:cNvSpPr/>
            <p:nvPr/>
          </p:nvSpPr>
          <p:spPr>
            <a:xfrm>
              <a:off x="4369367" y="4759234"/>
              <a:ext cx="2373086" cy="125983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/>
                <a:t>Indirect Identifiers</a:t>
              </a:r>
            </a:p>
            <a:p>
              <a:pPr algn="ctr"/>
              <a:r>
                <a:rPr lang="en-US" sz="1400" dirty="0"/>
                <a:t>Values that can be easily determined and used for identification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16DAC14-A9E3-1966-908D-430F9F3E8DC8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3090627" y="3851607"/>
              <a:ext cx="2465283" cy="907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A62C838-F0E4-EE35-6334-D5A2C6AA6CC3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3892668" y="3876884"/>
              <a:ext cx="1663242" cy="882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27F060-182C-18A3-77B5-D49D5D78363D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5050971" y="3876884"/>
              <a:ext cx="504939" cy="882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913F070-09A4-A9B6-13FA-8F12006038E6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5555910" y="3876884"/>
              <a:ext cx="1158303" cy="882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6D55C88-5182-03BC-C24B-2521CFB54405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5555910" y="3876884"/>
              <a:ext cx="3396501" cy="882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F65FF0A-C023-FAAA-C763-1F4D6D86B273}"/>
              </a:ext>
            </a:extLst>
          </p:cNvPr>
          <p:cNvGrpSpPr/>
          <p:nvPr/>
        </p:nvGrpSpPr>
        <p:grpSpPr>
          <a:xfrm>
            <a:off x="7721275" y="3851607"/>
            <a:ext cx="2673004" cy="2167463"/>
            <a:chOff x="7721275" y="3851607"/>
            <a:chExt cx="2673004" cy="216746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BE90E20-BF20-559D-FC53-900A7589EB42}"/>
                </a:ext>
              </a:extLst>
            </p:cNvPr>
            <p:cNvGrpSpPr/>
            <p:nvPr/>
          </p:nvGrpSpPr>
          <p:grpSpPr>
            <a:xfrm>
              <a:off x="7721275" y="3851607"/>
              <a:ext cx="2673004" cy="2167463"/>
              <a:chOff x="7721275" y="3851607"/>
              <a:chExt cx="2673004" cy="2167463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319FB82-B962-3CC5-6F98-069297E4D550}"/>
                  </a:ext>
                </a:extLst>
              </p:cNvPr>
              <p:cNvSpPr/>
              <p:nvPr/>
            </p:nvSpPr>
            <p:spPr>
              <a:xfrm>
                <a:off x="8021193" y="4759233"/>
                <a:ext cx="2373086" cy="125983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/>
                  <a:t>Sensitive variables</a:t>
                </a:r>
              </a:p>
              <a:p>
                <a:pPr algn="ctr"/>
                <a:r>
                  <a:rPr lang="en-US" sz="1400" dirty="0"/>
                  <a:t>Values that should not be disclosed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2D986A9D-3757-9346-B2E0-ACC8E82A25E0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flipV="1">
                <a:off x="9207736" y="3864246"/>
                <a:ext cx="1023415" cy="8949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8A7B9BA-93B9-90B1-4C6A-B1C06D316C20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flipH="1" flipV="1">
                <a:off x="7721275" y="3851607"/>
                <a:ext cx="1486461" cy="907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6FBA6EF-88E6-7739-D623-6FC5A9CB54E0}"/>
                </a:ext>
              </a:extLst>
            </p:cNvPr>
            <p:cNvSpPr txBox="1"/>
            <p:nvPr/>
          </p:nvSpPr>
          <p:spPr>
            <a:xfrm>
              <a:off x="9655883" y="4318059"/>
              <a:ext cx="148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DC594AD-5A78-A613-C93A-29D5041EB347}"/>
                </a:ext>
              </a:extLst>
            </p:cNvPr>
            <p:cNvSpPr txBox="1"/>
            <p:nvPr/>
          </p:nvSpPr>
          <p:spPr>
            <a:xfrm>
              <a:off x="8390482" y="4318059"/>
              <a:ext cx="148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214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E02EA-1C33-6DC5-384C-6B405E048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092F34E5-8301-E4D7-C919-ADCDE677B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How to </a:t>
            </a:r>
            <a:r>
              <a:rPr lang="nb-NO" dirty="0" err="1"/>
              <a:t>measure</a:t>
            </a:r>
            <a:r>
              <a:rPr lang="nb-NO" dirty="0"/>
              <a:t> risk?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4FB13A21-7DF3-1329-B3B7-A079D54B172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nb-NO" sz="2000" dirty="0"/>
              <a:t>Must </a:t>
            </a:r>
            <a:r>
              <a:rPr lang="nb-NO" sz="2000" dirty="0" err="1"/>
              <a:t>remove</a:t>
            </a:r>
            <a:r>
              <a:rPr lang="nb-NO" sz="2000" dirty="0"/>
              <a:t> </a:t>
            </a:r>
            <a:r>
              <a:rPr lang="nb-NO" sz="2000" dirty="0" err="1"/>
              <a:t>direct</a:t>
            </a:r>
            <a:r>
              <a:rPr lang="nb-NO" sz="2000" dirty="0"/>
              <a:t> </a:t>
            </a:r>
            <a:r>
              <a:rPr lang="nb-NO" sz="2000" dirty="0" err="1"/>
              <a:t>identifiers</a:t>
            </a:r>
            <a:endParaRPr lang="nb-NO" sz="2000" dirty="0"/>
          </a:p>
          <a:p>
            <a:endParaRPr lang="nb-NO" sz="2000" dirty="0"/>
          </a:p>
          <a:p>
            <a:endParaRPr lang="nb-NO" sz="2000" dirty="0"/>
          </a:p>
          <a:p>
            <a:endParaRPr lang="nb-NO" sz="2000" dirty="0"/>
          </a:p>
          <a:p>
            <a:pPr marL="0" indent="0">
              <a:buNone/>
            </a:pPr>
            <a:endParaRPr lang="nb-NO" sz="2000" dirty="0"/>
          </a:p>
          <a:p>
            <a:pPr marL="0" indent="0">
              <a:buNone/>
            </a:pPr>
            <a:endParaRPr lang="nb-NO" sz="2000" dirty="0"/>
          </a:p>
          <a:p>
            <a:r>
              <a:rPr lang="nb-NO" sz="2000" dirty="0"/>
              <a:t>Is </a:t>
            </a:r>
            <a:r>
              <a:rPr lang="nb-NO" sz="2000" dirty="0" err="1"/>
              <a:t>this</a:t>
            </a:r>
            <a:r>
              <a:rPr lang="nb-NO" sz="2000" dirty="0"/>
              <a:t> </a:t>
            </a:r>
            <a:r>
              <a:rPr lang="nb-NO" sz="2000" dirty="0" err="1"/>
              <a:t>enough</a:t>
            </a:r>
            <a:r>
              <a:rPr lang="nb-NO" sz="2000" dirty="0"/>
              <a:t>?</a:t>
            </a:r>
          </a:p>
          <a:p>
            <a:pPr marL="252050" lvl="1" indent="0">
              <a:buNone/>
            </a:pPr>
            <a:r>
              <a:rPr lang="nb-NO" sz="2000" dirty="0" err="1"/>
              <a:t>Usually</a:t>
            </a:r>
            <a:r>
              <a:rPr lang="nb-NO" sz="2000" dirty="0"/>
              <a:t> not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E7764F2-9937-3643-1FA7-4F5A7079F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413688"/>
              </p:ext>
            </p:extLst>
          </p:nvPr>
        </p:nvGraphicFramePr>
        <p:xfrm>
          <a:off x="708138" y="2617044"/>
          <a:ext cx="10264503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953">
                  <a:extLst>
                    <a:ext uri="{9D8B030D-6E8A-4147-A177-3AD203B41FA5}">
                      <a16:colId xmlns:a16="http://schemas.microsoft.com/office/drawing/2014/main" val="2894865156"/>
                    </a:ext>
                  </a:extLst>
                </a:gridCol>
                <a:gridCol w="974953">
                  <a:extLst>
                    <a:ext uri="{9D8B030D-6E8A-4147-A177-3AD203B41FA5}">
                      <a16:colId xmlns:a16="http://schemas.microsoft.com/office/drawing/2014/main" val="750228217"/>
                    </a:ext>
                  </a:extLst>
                </a:gridCol>
                <a:gridCol w="874136">
                  <a:extLst>
                    <a:ext uri="{9D8B030D-6E8A-4147-A177-3AD203B41FA5}">
                      <a16:colId xmlns:a16="http://schemas.microsoft.com/office/drawing/2014/main" val="3409762395"/>
                    </a:ext>
                  </a:extLst>
                </a:gridCol>
                <a:gridCol w="831747">
                  <a:extLst>
                    <a:ext uri="{9D8B030D-6E8A-4147-A177-3AD203B41FA5}">
                      <a16:colId xmlns:a16="http://schemas.microsoft.com/office/drawing/2014/main" val="1122029431"/>
                    </a:ext>
                  </a:extLst>
                </a:gridCol>
                <a:gridCol w="1582723">
                  <a:extLst>
                    <a:ext uri="{9D8B030D-6E8A-4147-A177-3AD203B41FA5}">
                      <a16:colId xmlns:a16="http://schemas.microsoft.com/office/drawing/2014/main" val="386336283"/>
                    </a:ext>
                  </a:extLst>
                </a:gridCol>
                <a:gridCol w="1400564">
                  <a:extLst>
                    <a:ext uri="{9D8B030D-6E8A-4147-A177-3AD203B41FA5}">
                      <a16:colId xmlns:a16="http://schemas.microsoft.com/office/drawing/2014/main" val="542628209"/>
                    </a:ext>
                  </a:extLst>
                </a:gridCol>
                <a:gridCol w="978022">
                  <a:extLst>
                    <a:ext uri="{9D8B030D-6E8A-4147-A177-3AD203B41FA5}">
                      <a16:colId xmlns:a16="http://schemas.microsoft.com/office/drawing/2014/main" val="15628729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19547884"/>
                    </a:ext>
                  </a:extLst>
                </a:gridCol>
                <a:gridCol w="1428205">
                  <a:extLst>
                    <a:ext uri="{9D8B030D-6E8A-4147-A177-3AD203B41FA5}">
                      <a16:colId xmlns:a16="http://schemas.microsoft.com/office/drawing/2014/main" val="3240661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ID#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Tel.#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Citizenship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Work satisfaction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6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+ 47 123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Researcher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15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+47 362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 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61460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2232BCA-BE2A-8DB2-4B10-FD21E353681F}"/>
              </a:ext>
            </a:extLst>
          </p:cNvPr>
          <p:cNvSpPr/>
          <p:nvPr/>
        </p:nvSpPr>
        <p:spPr>
          <a:xfrm>
            <a:off x="478971" y="2464526"/>
            <a:ext cx="2177143" cy="276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D3EB5D-4603-D761-6CD8-A12F208123FA}"/>
              </a:ext>
            </a:extLst>
          </p:cNvPr>
          <p:cNvGrpSpPr/>
          <p:nvPr/>
        </p:nvGrpSpPr>
        <p:grpSpPr>
          <a:xfrm>
            <a:off x="771212" y="3851607"/>
            <a:ext cx="2373086" cy="2167465"/>
            <a:chOff x="771212" y="3851607"/>
            <a:chExt cx="2373086" cy="2167465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3E2E0A5-D41E-EBDA-CAEA-C2ED94AB1018}"/>
                </a:ext>
              </a:extLst>
            </p:cNvPr>
            <p:cNvSpPr/>
            <p:nvPr/>
          </p:nvSpPr>
          <p:spPr>
            <a:xfrm>
              <a:off x="771212" y="4759233"/>
              <a:ext cx="2373086" cy="125983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/>
                <a:t>Direct Identifiers</a:t>
              </a:r>
            </a:p>
            <a:p>
              <a:pPr algn="ctr"/>
              <a:r>
                <a:rPr lang="en-US" sz="1400" dirty="0"/>
                <a:t>Values that can be used for unique identification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BDDBCB7-14CE-6B39-4BD1-285E6CC01861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H="1" flipV="1">
              <a:off x="1219359" y="3876884"/>
              <a:ext cx="738396" cy="882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8B8CF54-F1C9-3710-8B14-0AD5B87F9A7A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1957755" y="3851607"/>
              <a:ext cx="224073" cy="907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297282-95A6-D3A8-DD0E-5C3AEE53BF4B}"/>
              </a:ext>
            </a:extLst>
          </p:cNvPr>
          <p:cNvGrpSpPr/>
          <p:nvPr/>
        </p:nvGrpSpPr>
        <p:grpSpPr>
          <a:xfrm>
            <a:off x="3090627" y="3851607"/>
            <a:ext cx="5861784" cy="2167465"/>
            <a:chOff x="3090627" y="3851607"/>
            <a:chExt cx="5861784" cy="216746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ACC0F30C-E45E-F49B-9247-E2EDEABC1092}"/>
                </a:ext>
              </a:extLst>
            </p:cNvPr>
            <p:cNvSpPr/>
            <p:nvPr/>
          </p:nvSpPr>
          <p:spPr>
            <a:xfrm>
              <a:off x="4369367" y="4759234"/>
              <a:ext cx="2373086" cy="125983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/>
                <a:t>Indirect Identifiers</a:t>
              </a:r>
            </a:p>
            <a:p>
              <a:pPr algn="ctr"/>
              <a:r>
                <a:rPr lang="en-US" sz="1400" dirty="0"/>
                <a:t>Values that can be easily determined and used for identification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B04F3B5-6599-061E-D326-F409AF626C6C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3090627" y="3851607"/>
              <a:ext cx="2465283" cy="907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147462E-4459-147B-ACE9-C5A11431BD74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3892668" y="3876884"/>
              <a:ext cx="1663242" cy="882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4753BE9-2394-8C84-99DA-64736D997BC9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050971" y="3876884"/>
              <a:ext cx="504939" cy="882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C60928C-5118-73C6-069B-EA6386495764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5555910" y="3876884"/>
              <a:ext cx="1158303" cy="882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2846CB7-4CA7-4B6B-5010-19ED2195EDBA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5555910" y="3876884"/>
              <a:ext cx="3396501" cy="882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79050EB-04A7-7DD2-A237-58123AE6380D}"/>
              </a:ext>
            </a:extLst>
          </p:cNvPr>
          <p:cNvGrpSpPr/>
          <p:nvPr/>
        </p:nvGrpSpPr>
        <p:grpSpPr>
          <a:xfrm>
            <a:off x="7721275" y="3851607"/>
            <a:ext cx="2673004" cy="2167463"/>
            <a:chOff x="7721275" y="3851607"/>
            <a:chExt cx="2673004" cy="216746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790F568-F3B4-F8F5-2428-32CAB3A13295}"/>
                </a:ext>
              </a:extLst>
            </p:cNvPr>
            <p:cNvGrpSpPr/>
            <p:nvPr/>
          </p:nvGrpSpPr>
          <p:grpSpPr>
            <a:xfrm>
              <a:off x="7721275" y="3851607"/>
              <a:ext cx="2673004" cy="2167463"/>
              <a:chOff x="7721275" y="3851607"/>
              <a:chExt cx="2673004" cy="2167463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BFEE3147-E6B3-4FC7-4D32-B3B31A280E31}"/>
                  </a:ext>
                </a:extLst>
              </p:cNvPr>
              <p:cNvSpPr/>
              <p:nvPr/>
            </p:nvSpPr>
            <p:spPr>
              <a:xfrm>
                <a:off x="8021193" y="4759233"/>
                <a:ext cx="2373086" cy="125983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/>
                  <a:t>Sensitive variables</a:t>
                </a:r>
              </a:p>
              <a:p>
                <a:pPr algn="ctr"/>
                <a:r>
                  <a:rPr lang="en-US" sz="1400" dirty="0"/>
                  <a:t>Values that should not be disclosed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EA7C37AB-16F1-5CA1-ACB7-4141A96F2974}"/>
                  </a:ext>
                </a:extLst>
              </p:cNvPr>
              <p:cNvCxnSpPr>
                <a:cxnSpLocks/>
                <a:stCxn id="38" idx="0"/>
              </p:cNvCxnSpPr>
              <p:nvPr/>
            </p:nvCxnSpPr>
            <p:spPr>
              <a:xfrm flipV="1">
                <a:off x="9207736" y="3864246"/>
                <a:ext cx="1023415" cy="8949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F1CA69D0-05FB-3129-FC41-DBF7933C18E7}"/>
                  </a:ext>
                </a:extLst>
              </p:cNvPr>
              <p:cNvCxnSpPr>
                <a:cxnSpLocks/>
                <a:stCxn id="38" idx="0"/>
              </p:cNvCxnSpPr>
              <p:nvPr/>
            </p:nvCxnSpPr>
            <p:spPr>
              <a:xfrm flipH="1" flipV="1">
                <a:off x="7721275" y="3851607"/>
                <a:ext cx="1486461" cy="907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506460D-9B71-7B6D-B2CB-4C5290B93D8B}"/>
                </a:ext>
              </a:extLst>
            </p:cNvPr>
            <p:cNvSpPr txBox="1"/>
            <p:nvPr/>
          </p:nvSpPr>
          <p:spPr>
            <a:xfrm>
              <a:off x="9655883" y="4318059"/>
              <a:ext cx="148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C234EA-5D04-A272-0B7B-5F04BBC29154}"/>
                </a:ext>
              </a:extLst>
            </p:cNvPr>
            <p:cNvSpPr txBox="1"/>
            <p:nvPr/>
          </p:nvSpPr>
          <p:spPr>
            <a:xfrm>
              <a:off x="8390482" y="4318059"/>
              <a:ext cx="148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952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6A757-22F0-4BD0-0697-7123A1697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A051E99F-1370-7BC0-3932-D998D78B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Disclosure</a:t>
            </a:r>
            <a:r>
              <a:rPr lang="nb-NO" dirty="0"/>
              <a:t> in microdata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58C2AD02-192D-05CC-9ADE-71CBD6FCFF9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3927566"/>
            <a:ext cx="9651619" cy="1913471"/>
          </a:xfrm>
        </p:spPr>
        <p:txBody>
          <a:bodyPr/>
          <a:lstStyle/>
          <a:p>
            <a:r>
              <a:rPr lang="nb-NO" sz="2000" dirty="0" err="1"/>
              <a:t>Everyone</a:t>
            </a:r>
            <a:r>
              <a:rPr lang="nb-NO" sz="2000" dirty="0"/>
              <a:t> is </a:t>
            </a:r>
            <a:r>
              <a:rPr lang="nb-NO" sz="2000" dirty="0" err="1"/>
              <a:t>unique</a:t>
            </a:r>
            <a:r>
              <a:rPr lang="nb-NO" sz="2000" dirty="0"/>
              <a:t> </a:t>
            </a:r>
            <a:r>
              <a:rPr lang="nb-NO" sz="2000" dirty="0" err="1"/>
              <a:t>with</a:t>
            </a:r>
            <a:r>
              <a:rPr lang="nb-NO" sz="2000" dirty="0"/>
              <a:t> </a:t>
            </a:r>
            <a:r>
              <a:rPr lang="nb-NO" sz="2000" dirty="0" err="1"/>
              <a:t>respect</a:t>
            </a:r>
            <a:r>
              <a:rPr lang="nb-NO" sz="2000" dirty="0"/>
              <a:t> to </a:t>
            </a:r>
            <a:r>
              <a:rPr lang="nb-NO" sz="2000" dirty="0" err="1"/>
              <a:t>indirect</a:t>
            </a:r>
            <a:r>
              <a:rPr lang="nb-NO" sz="2000" dirty="0"/>
              <a:t> </a:t>
            </a:r>
            <a:r>
              <a:rPr lang="nb-NO" sz="2000" dirty="0" err="1"/>
              <a:t>identifiers</a:t>
            </a:r>
            <a:r>
              <a:rPr lang="nb-NO" sz="2000" dirty="0"/>
              <a:t>!</a:t>
            </a:r>
          </a:p>
          <a:p>
            <a:r>
              <a:rPr lang="nb-NO" sz="2000" dirty="0"/>
              <a:t>If I </a:t>
            </a:r>
            <a:r>
              <a:rPr lang="nb-NO" sz="2000" dirty="0" err="1"/>
              <a:t>know</a:t>
            </a:r>
            <a:r>
              <a:rPr lang="nb-NO" sz="2000" dirty="0"/>
              <a:t> </a:t>
            </a:r>
            <a:r>
              <a:rPr lang="nb-NO" sz="2000" dirty="0" err="1"/>
              <a:t>someone</a:t>
            </a:r>
            <a:r>
              <a:rPr lang="nb-NO" sz="2000" dirty="0"/>
              <a:t> is in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dataset</a:t>
            </a:r>
            <a:r>
              <a:rPr lang="nb-NO" sz="2000" dirty="0"/>
              <a:t> (and I </a:t>
            </a:r>
            <a:r>
              <a:rPr lang="nb-NO" sz="2000" dirty="0" err="1"/>
              <a:t>know</a:t>
            </a:r>
            <a:r>
              <a:rPr lang="nb-NO" sz="2000" dirty="0"/>
              <a:t> a </a:t>
            </a:r>
            <a:r>
              <a:rPr lang="nb-NO" sz="2000" dirty="0" err="1"/>
              <a:t>few</a:t>
            </a:r>
            <a:r>
              <a:rPr lang="nb-NO" sz="2000" dirty="0"/>
              <a:t> </a:t>
            </a:r>
            <a:r>
              <a:rPr lang="nb-NO" sz="2000" dirty="0" err="1"/>
              <a:t>things</a:t>
            </a:r>
            <a:r>
              <a:rPr lang="nb-NO" sz="2000" dirty="0"/>
              <a:t> </a:t>
            </a:r>
            <a:r>
              <a:rPr lang="nb-NO" sz="2000" dirty="0" err="1"/>
              <a:t>about</a:t>
            </a:r>
            <a:r>
              <a:rPr lang="nb-NO" sz="2000" dirty="0"/>
              <a:t> </a:t>
            </a:r>
            <a:r>
              <a:rPr lang="nb-NO" sz="2000" dirty="0" err="1"/>
              <a:t>them</a:t>
            </a:r>
            <a:r>
              <a:rPr lang="nb-NO" sz="2000" dirty="0"/>
              <a:t>), I </a:t>
            </a:r>
            <a:r>
              <a:rPr lang="nb-NO" sz="2000" dirty="0" err="1"/>
              <a:t>can</a:t>
            </a:r>
            <a:r>
              <a:rPr lang="nb-NO" sz="2000" dirty="0"/>
              <a:t> </a:t>
            </a:r>
            <a:r>
              <a:rPr lang="nb-NO" sz="2000" dirty="0" err="1"/>
              <a:t>find</a:t>
            </a:r>
            <a:r>
              <a:rPr lang="nb-NO" sz="2000" dirty="0"/>
              <a:t> </a:t>
            </a:r>
            <a:r>
              <a:rPr lang="nb-NO" sz="2000" dirty="0" err="1"/>
              <a:t>out</a:t>
            </a:r>
            <a:r>
              <a:rPr lang="nb-NO" sz="2000" dirty="0"/>
              <a:t> </a:t>
            </a:r>
            <a:r>
              <a:rPr lang="nb-NO" sz="2000" dirty="0" err="1"/>
              <a:t>everything</a:t>
            </a:r>
            <a:endParaRPr lang="nb-NO" sz="2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DF7753-31B9-0BD5-9A7C-E9E62CD39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431366"/>
              </p:ext>
            </p:extLst>
          </p:nvPr>
        </p:nvGraphicFramePr>
        <p:xfrm>
          <a:off x="1814127" y="1476947"/>
          <a:ext cx="8314597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136">
                  <a:extLst>
                    <a:ext uri="{9D8B030D-6E8A-4147-A177-3AD203B41FA5}">
                      <a16:colId xmlns:a16="http://schemas.microsoft.com/office/drawing/2014/main" val="3409762395"/>
                    </a:ext>
                  </a:extLst>
                </a:gridCol>
                <a:gridCol w="831747">
                  <a:extLst>
                    <a:ext uri="{9D8B030D-6E8A-4147-A177-3AD203B41FA5}">
                      <a16:colId xmlns:a16="http://schemas.microsoft.com/office/drawing/2014/main" val="1122029431"/>
                    </a:ext>
                  </a:extLst>
                </a:gridCol>
                <a:gridCol w="1739967">
                  <a:extLst>
                    <a:ext uri="{9D8B030D-6E8A-4147-A177-3AD203B41FA5}">
                      <a16:colId xmlns:a16="http://schemas.microsoft.com/office/drawing/2014/main" val="386336283"/>
                    </a:ext>
                  </a:extLst>
                </a:gridCol>
                <a:gridCol w="1243320">
                  <a:extLst>
                    <a:ext uri="{9D8B030D-6E8A-4147-A177-3AD203B41FA5}">
                      <a16:colId xmlns:a16="http://schemas.microsoft.com/office/drawing/2014/main" val="542628209"/>
                    </a:ext>
                  </a:extLst>
                </a:gridCol>
                <a:gridCol w="978022">
                  <a:extLst>
                    <a:ext uri="{9D8B030D-6E8A-4147-A177-3AD203B41FA5}">
                      <a16:colId xmlns:a16="http://schemas.microsoft.com/office/drawing/2014/main" val="15628729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19547884"/>
                    </a:ext>
                  </a:extLst>
                </a:gridCol>
                <a:gridCol w="1428205">
                  <a:extLst>
                    <a:ext uri="{9D8B030D-6E8A-4147-A177-3AD203B41FA5}">
                      <a16:colId xmlns:a16="http://schemas.microsoft.com/office/drawing/2014/main" val="32406615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Citizenship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Work satisfaction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6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Researcher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15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Post Doc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05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614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Senior Researcher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19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050780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E1CDE491-2C3C-DB06-43AE-CC84E3C27B2F}"/>
              </a:ext>
            </a:extLst>
          </p:cNvPr>
          <p:cNvGrpSpPr/>
          <p:nvPr/>
        </p:nvGrpSpPr>
        <p:grpSpPr>
          <a:xfrm>
            <a:off x="1814127" y="138850"/>
            <a:ext cx="7457519" cy="3710457"/>
            <a:chOff x="1814127" y="138850"/>
            <a:chExt cx="7457519" cy="37104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9C3DEF2-DE0B-6163-286B-D735D018341F}"/>
                </a:ext>
              </a:extLst>
            </p:cNvPr>
            <p:cNvGrpSpPr/>
            <p:nvPr/>
          </p:nvGrpSpPr>
          <p:grpSpPr>
            <a:xfrm>
              <a:off x="1814127" y="1476947"/>
              <a:ext cx="6903153" cy="2372360"/>
              <a:chOff x="1814127" y="1476947"/>
              <a:chExt cx="6903153" cy="237236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4C3F50E-C382-0F95-54C0-F8E4C5D17016}"/>
                  </a:ext>
                </a:extLst>
              </p:cNvPr>
              <p:cNvSpPr/>
              <p:nvPr/>
            </p:nvSpPr>
            <p:spPr>
              <a:xfrm>
                <a:off x="1814127" y="1476947"/>
                <a:ext cx="4673759" cy="2372360"/>
              </a:xfrm>
              <a:prstGeom prst="rect">
                <a:avLst/>
              </a:prstGeom>
              <a:noFill/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82FFC1E-FEB1-86C8-7F57-F222E83AA57B}"/>
                  </a:ext>
                </a:extLst>
              </p:cNvPr>
              <p:cNvSpPr/>
              <p:nvPr/>
            </p:nvSpPr>
            <p:spPr>
              <a:xfrm>
                <a:off x="7452927" y="1476947"/>
                <a:ext cx="1264353" cy="2372360"/>
              </a:xfrm>
              <a:prstGeom prst="rect">
                <a:avLst/>
              </a:prstGeom>
              <a:noFill/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07704BB-BE61-5ED6-BF3E-B81B0D39FB52}"/>
                </a:ext>
              </a:extLst>
            </p:cNvPr>
            <p:cNvSpPr/>
            <p:nvPr/>
          </p:nvSpPr>
          <p:spPr>
            <a:xfrm>
              <a:off x="6898560" y="138850"/>
              <a:ext cx="2373086" cy="12598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Indirect Identifiers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(also called quasi-identifiers)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111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BA3A4-39F2-7B9F-19D1-A0AFE8C04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0AC08609-6DDC-AF79-2F1D-13B6EC42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Disclosure</a:t>
            </a:r>
            <a:r>
              <a:rPr lang="nb-NO" dirty="0"/>
              <a:t> in microdata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31FA44E8-9386-E365-EB34-4655463EF0C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3927566"/>
            <a:ext cx="9651619" cy="1913471"/>
          </a:xfrm>
        </p:spPr>
        <p:txBody>
          <a:bodyPr/>
          <a:lstStyle/>
          <a:p>
            <a:r>
              <a:rPr lang="nb-NO" sz="2000" dirty="0" err="1"/>
              <a:t>Everyone</a:t>
            </a:r>
            <a:r>
              <a:rPr lang="nb-NO" sz="2000" dirty="0"/>
              <a:t> is </a:t>
            </a:r>
            <a:r>
              <a:rPr lang="nb-NO" sz="2000" dirty="0" err="1"/>
              <a:t>unique</a:t>
            </a:r>
            <a:r>
              <a:rPr lang="nb-NO" sz="2000" dirty="0"/>
              <a:t> </a:t>
            </a:r>
            <a:r>
              <a:rPr lang="nb-NO" sz="2000" dirty="0" err="1"/>
              <a:t>with</a:t>
            </a:r>
            <a:r>
              <a:rPr lang="nb-NO" sz="2000" dirty="0"/>
              <a:t> </a:t>
            </a:r>
            <a:r>
              <a:rPr lang="nb-NO" sz="2000" dirty="0" err="1"/>
              <a:t>respect</a:t>
            </a:r>
            <a:r>
              <a:rPr lang="nb-NO" sz="2000" dirty="0"/>
              <a:t> to </a:t>
            </a:r>
            <a:r>
              <a:rPr lang="nb-NO" sz="2000" dirty="0" err="1"/>
              <a:t>indirect</a:t>
            </a:r>
            <a:r>
              <a:rPr lang="nb-NO" sz="2000" dirty="0"/>
              <a:t> </a:t>
            </a:r>
            <a:r>
              <a:rPr lang="nb-NO" sz="2000" dirty="0" err="1"/>
              <a:t>identifiers</a:t>
            </a:r>
            <a:r>
              <a:rPr lang="nb-NO" sz="2000" dirty="0"/>
              <a:t>!</a:t>
            </a:r>
          </a:p>
          <a:p>
            <a:r>
              <a:rPr lang="nb-NO" sz="2000" dirty="0"/>
              <a:t>If I </a:t>
            </a:r>
            <a:r>
              <a:rPr lang="nb-NO" sz="2000" dirty="0" err="1"/>
              <a:t>know</a:t>
            </a:r>
            <a:r>
              <a:rPr lang="nb-NO" sz="2000" dirty="0"/>
              <a:t> </a:t>
            </a:r>
            <a:r>
              <a:rPr lang="nb-NO" sz="2000" dirty="0" err="1"/>
              <a:t>someone</a:t>
            </a:r>
            <a:r>
              <a:rPr lang="nb-NO" sz="2000" dirty="0"/>
              <a:t> is in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dataset</a:t>
            </a:r>
            <a:r>
              <a:rPr lang="nb-NO" sz="2000" dirty="0"/>
              <a:t> (and I </a:t>
            </a:r>
            <a:r>
              <a:rPr lang="nb-NO" sz="2000" dirty="0" err="1"/>
              <a:t>know</a:t>
            </a:r>
            <a:r>
              <a:rPr lang="nb-NO" sz="2000" dirty="0"/>
              <a:t> a </a:t>
            </a:r>
            <a:r>
              <a:rPr lang="nb-NO" sz="2000" dirty="0" err="1"/>
              <a:t>few</a:t>
            </a:r>
            <a:r>
              <a:rPr lang="nb-NO" sz="2000" dirty="0"/>
              <a:t> </a:t>
            </a:r>
            <a:r>
              <a:rPr lang="nb-NO" sz="2000" dirty="0" err="1"/>
              <a:t>things</a:t>
            </a:r>
            <a:r>
              <a:rPr lang="nb-NO" sz="2000" dirty="0"/>
              <a:t> </a:t>
            </a:r>
            <a:r>
              <a:rPr lang="nb-NO" sz="2000" dirty="0" err="1"/>
              <a:t>about</a:t>
            </a:r>
            <a:r>
              <a:rPr lang="nb-NO" sz="2000" dirty="0"/>
              <a:t> </a:t>
            </a:r>
            <a:r>
              <a:rPr lang="nb-NO" sz="2000" dirty="0" err="1"/>
              <a:t>them</a:t>
            </a:r>
            <a:r>
              <a:rPr lang="nb-NO" sz="2000" dirty="0"/>
              <a:t>), I </a:t>
            </a:r>
            <a:r>
              <a:rPr lang="nb-NO" sz="2000" dirty="0" err="1"/>
              <a:t>can</a:t>
            </a:r>
            <a:r>
              <a:rPr lang="nb-NO" sz="2000" dirty="0"/>
              <a:t> </a:t>
            </a:r>
            <a:r>
              <a:rPr lang="nb-NO" sz="2000" dirty="0" err="1"/>
              <a:t>find</a:t>
            </a:r>
            <a:r>
              <a:rPr lang="nb-NO" sz="2000" dirty="0"/>
              <a:t> </a:t>
            </a:r>
            <a:r>
              <a:rPr lang="nb-NO" sz="2000" dirty="0" err="1"/>
              <a:t>out</a:t>
            </a:r>
            <a:r>
              <a:rPr lang="nb-NO" sz="2000" dirty="0"/>
              <a:t> </a:t>
            </a:r>
            <a:r>
              <a:rPr lang="nb-NO" sz="2000" dirty="0" err="1"/>
              <a:t>everything</a:t>
            </a:r>
            <a:endParaRPr lang="nb-NO" sz="2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2DC5EA4-9C4A-D3C9-46F2-9596B1491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967338"/>
              </p:ext>
            </p:extLst>
          </p:nvPr>
        </p:nvGraphicFramePr>
        <p:xfrm>
          <a:off x="1814127" y="1476947"/>
          <a:ext cx="8314597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136">
                  <a:extLst>
                    <a:ext uri="{9D8B030D-6E8A-4147-A177-3AD203B41FA5}">
                      <a16:colId xmlns:a16="http://schemas.microsoft.com/office/drawing/2014/main" val="3409762395"/>
                    </a:ext>
                  </a:extLst>
                </a:gridCol>
                <a:gridCol w="831747">
                  <a:extLst>
                    <a:ext uri="{9D8B030D-6E8A-4147-A177-3AD203B41FA5}">
                      <a16:colId xmlns:a16="http://schemas.microsoft.com/office/drawing/2014/main" val="1122029431"/>
                    </a:ext>
                  </a:extLst>
                </a:gridCol>
                <a:gridCol w="1739967">
                  <a:extLst>
                    <a:ext uri="{9D8B030D-6E8A-4147-A177-3AD203B41FA5}">
                      <a16:colId xmlns:a16="http://schemas.microsoft.com/office/drawing/2014/main" val="386336283"/>
                    </a:ext>
                  </a:extLst>
                </a:gridCol>
                <a:gridCol w="1243320">
                  <a:extLst>
                    <a:ext uri="{9D8B030D-6E8A-4147-A177-3AD203B41FA5}">
                      <a16:colId xmlns:a16="http://schemas.microsoft.com/office/drawing/2014/main" val="542628209"/>
                    </a:ext>
                  </a:extLst>
                </a:gridCol>
                <a:gridCol w="978022">
                  <a:extLst>
                    <a:ext uri="{9D8B030D-6E8A-4147-A177-3AD203B41FA5}">
                      <a16:colId xmlns:a16="http://schemas.microsoft.com/office/drawing/2014/main" val="15628729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19547884"/>
                    </a:ext>
                  </a:extLst>
                </a:gridCol>
                <a:gridCol w="1428205">
                  <a:extLst>
                    <a:ext uri="{9D8B030D-6E8A-4147-A177-3AD203B41FA5}">
                      <a16:colId xmlns:a16="http://schemas.microsoft.com/office/drawing/2014/main" val="32406615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Citizenship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Work satisfaction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6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30-39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Researcher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15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30-39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Post Doc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05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614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30-39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Senior Researcher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19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050780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0A576B78-B531-CEC9-0638-401491579470}"/>
              </a:ext>
            </a:extLst>
          </p:cNvPr>
          <p:cNvGrpSpPr/>
          <p:nvPr/>
        </p:nvGrpSpPr>
        <p:grpSpPr>
          <a:xfrm>
            <a:off x="1814127" y="138850"/>
            <a:ext cx="7457519" cy="3710457"/>
            <a:chOff x="1814127" y="138850"/>
            <a:chExt cx="7457519" cy="371045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802A37B-8386-DF94-1259-45A09D79CC8F}"/>
                </a:ext>
              </a:extLst>
            </p:cNvPr>
            <p:cNvGrpSpPr/>
            <p:nvPr/>
          </p:nvGrpSpPr>
          <p:grpSpPr>
            <a:xfrm>
              <a:off x="1814127" y="1476947"/>
              <a:ext cx="6903153" cy="2372360"/>
              <a:chOff x="1814127" y="1476947"/>
              <a:chExt cx="6903153" cy="237236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3578EE-D500-8498-A518-06E60FA98455}"/>
                  </a:ext>
                </a:extLst>
              </p:cNvPr>
              <p:cNvSpPr/>
              <p:nvPr/>
            </p:nvSpPr>
            <p:spPr>
              <a:xfrm>
                <a:off x="1814127" y="1476947"/>
                <a:ext cx="4673759" cy="2372360"/>
              </a:xfrm>
              <a:prstGeom prst="rect">
                <a:avLst/>
              </a:prstGeom>
              <a:noFill/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D649959-A8DC-8437-003A-CE377ED9F330}"/>
                  </a:ext>
                </a:extLst>
              </p:cNvPr>
              <p:cNvSpPr/>
              <p:nvPr/>
            </p:nvSpPr>
            <p:spPr>
              <a:xfrm>
                <a:off x="7452927" y="1476947"/>
                <a:ext cx="1264353" cy="2372360"/>
              </a:xfrm>
              <a:prstGeom prst="rect">
                <a:avLst/>
              </a:prstGeom>
              <a:noFill/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C9F7FD-EBD9-E3BA-C374-10AA26FCDC99}"/>
                </a:ext>
              </a:extLst>
            </p:cNvPr>
            <p:cNvSpPr/>
            <p:nvPr/>
          </p:nvSpPr>
          <p:spPr>
            <a:xfrm>
              <a:off x="6898560" y="138850"/>
              <a:ext cx="2373086" cy="12598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Indirect Identifiers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(also called quasi-identifiers)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314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AF58A-6A40-E9CF-C6A0-E68B319C6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71566997-06E3-5F3D-FEC8-76187D72E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Disclosure</a:t>
            </a:r>
            <a:r>
              <a:rPr lang="nb-NO" dirty="0"/>
              <a:t> in microdata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2F24C889-2D91-810B-57B4-4E5A3EE3729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3927566"/>
            <a:ext cx="9651619" cy="1913471"/>
          </a:xfrm>
        </p:spPr>
        <p:txBody>
          <a:bodyPr/>
          <a:lstStyle/>
          <a:p>
            <a:r>
              <a:rPr lang="nb-NO" sz="2000" dirty="0"/>
              <a:t>No </a:t>
            </a:r>
            <a:r>
              <a:rPr lang="nb-NO" sz="2000" dirty="0" err="1"/>
              <a:t>one</a:t>
            </a:r>
            <a:r>
              <a:rPr lang="nb-NO" sz="2000" dirty="0"/>
              <a:t> is </a:t>
            </a:r>
            <a:r>
              <a:rPr lang="nb-NO" sz="2000" dirty="0" err="1"/>
              <a:t>unique</a:t>
            </a:r>
            <a:r>
              <a:rPr lang="nb-NO" sz="2000" dirty="0"/>
              <a:t> </a:t>
            </a:r>
            <a:r>
              <a:rPr lang="nb-NO" sz="2000" dirty="0" err="1"/>
              <a:t>anymore</a:t>
            </a:r>
            <a:endParaRPr lang="nb-NO" sz="2000" dirty="0"/>
          </a:p>
          <a:p>
            <a:r>
              <a:rPr lang="nb-NO" sz="2000" dirty="0" err="1"/>
              <a:t>Can</a:t>
            </a:r>
            <a:r>
              <a:rPr lang="nb-NO" sz="2000" dirty="0"/>
              <a:t> I still </a:t>
            </a:r>
            <a:r>
              <a:rPr lang="nb-NO" sz="2000" dirty="0" err="1"/>
              <a:t>disclose</a:t>
            </a:r>
            <a:r>
              <a:rPr lang="nb-NO" sz="2000" dirty="0"/>
              <a:t> </a:t>
            </a:r>
            <a:r>
              <a:rPr lang="nb-NO" sz="2000" dirty="0" err="1"/>
              <a:t>information</a:t>
            </a:r>
            <a:r>
              <a:rPr lang="nb-NO" sz="2000" dirty="0"/>
              <a:t>?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104D89D-852C-AF71-2437-1E46F3897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790612"/>
              </p:ext>
            </p:extLst>
          </p:nvPr>
        </p:nvGraphicFramePr>
        <p:xfrm>
          <a:off x="1814127" y="1476947"/>
          <a:ext cx="8314597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136">
                  <a:extLst>
                    <a:ext uri="{9D8B030D-6E8A-4147-A177-3AD203B41FA5}">
                      <a16:colId xmlns:a16="http://schemas.microsoft.com/office/drawing/2014/main" val="3409762395"/>
                    </a:ext>
                  </a:extLst>
                </a:gridCol>
                <a:gridCol w="831747">
                  <a:extLst>
                    <a:ext uri="{9D8B030D-6E8A-4147-A177-3AD203B41FA5}">
                      <a16:colId xmlns:a16="http://schemas.microsoft.com/office/drawing/2014/main" val="1122029431"/>
                    </a:ext>
                  </a:extLst>
                </a:gridCol>
                <a:gridCol w="1739967">
                  <a:extLst>
                    <a:ext uri="{9D8B030D-6E8A-4147-A177-3AD203B41FA5}">
                      <a16:colId xmlns:a16="http://schemas.microsoft.com/office/drawing/2014/main" val="386336283"/>
                    </a:ext>
                  </a:extLst>
                </a:gridCol>
                <a:gridCol w="1243320">
                  <a:extLst>
                    <a:ext uri="{9D8B030D-6E8A-4147-A177-3AD203B41FA5}">
                      <a16:colId xmlns:a16="http://schemas.microsoft.com/office/drawing/2014/main" val="542628209"/>
                    </a:ext>
                  </a:extLst>
                </a:gridCol>
                <a:gridCol w="978022">
                  <a:extLst>
                    <a:ext uri="{9D8B030D-6E8A-4147-A177-3AD203B41FA5}">
                      <a16:colId xmlns:a16="http://schemas.microsoft.com/office/drawing/2014/main" val="15628729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19547884"/>
                    </a:ext>
                  </a:extLst>
                </a:gridCol>
                <a:gridCol w="1428205">
                  <a:extLst>
                    <a:ext uri="{9D8B030D-6E8A-4147-A177-3AD203B41FA5}">
                      <a16:colId xmlns:a16="http://schemas.microsoft.com/office/drawing/2014/main" val="32406615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Citizenship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Work satisfaction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6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30-39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Academic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15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30-39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Academic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05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Technical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614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30-39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Academic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19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Technical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050780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687F0A92-C4C3-AA74-2632-29BF55438100}"/>
              </a:ext>
            </a:extLst>
          </p:cNvPr>
          <p:cNvGrpSpPr/>
          <p:nvPr/>
        </p:nvGrpSpPr>
        <p:grpSpPr>
          <a:xfrm>
            <a:off x="1814127" y="138850"/>
            <a:ext cx="7457519" cy="3710457"/>
            <a:chOff x="1814127" y="138850"/>
            <a:chExt cx="7457519" cy="371045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3C9B3BA-8287-37E1-3CBE-C103745F81BA}"/>
                </a:ext>
              </a:extLst>
            </p:cNvPr>
            <p:cNvGrpSpPr/>
            <p:nvPr/>
          </p:nvGrpSpPr>
          <p:grpSpPr>
            <a:xfrm>
              <a:off x="1814127" y="1476947"/>
              <a:ext cx="6903153" cy="2372360"/>
              <a:chOff x="1814127" y="1476947"/>
              <a:chExt cx="6903153" cy="237236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06661C-D88C-651F-B1B1-244981C7B79E}"/>
                  </a:ext>
                </a:extLst>
              </p:cNvPr>
              <p:cNvSpPr/>
              <p:nvPr/>
            </p:nvSpPr>
            <p:spPr>
              <a:xfrm>
                <a:off x="1814127" y="1476947"/>
                <a:ext cx="4673759" cy="2372360"/>
              </a:xfrm>
              <a:prstGeom prst="rect">
                <a:avLst/>
              </a:prstGeom>
              <a:noFill/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66E7907-6B1E-CD67-6B7F-9B340FCD658E}"/>
                  </a:ext>
                </a:extLst>
              </p:cNvPr>
              <p:cNvSpPr/>
              <p:nvPr/>
            </p:nvSpPr>
            <p:spPr>
              <a:xfrm>
                <a:off x="7452927" y="1476947"/>
                <a:ext cx="1264353" cy="2372360"/>
              </a:xfrm>
              <a:prstGeom prst="rect">
                <a:avLst/>
              </a:prstGeom>
              <a:noFill/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6499FEE-B111-1A0F-D5A1-672C36C81561}"/>
                </a:ext>
              </a:extLst>
            </p:cNvPr>
            <p:cNvSpPr/>
            <p:nvPr/>
          </p:nvSpPr>
          <p:spPr>
            <a:xfrm>
              <a:off x="6898560" y="138850"/>
              <a:ext cx="2373086" cy="12598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Indirect Identifiers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(also called quasi-identifiers)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318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0823D-D721-7257-B41F-8B15B3E99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15BBD2FF-D24D-1210-B168-68AE429C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Disclosure</a:t>
            </a:r>
            <a:r>
              <a:rPr lang="nb-NO" dirty="0"/>
              <a:t> in microdata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6907D234-D77C-4E1D-3EF9-FB2576F4E63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3927566"/>
            <a:ext cx="9651619" cy="2229394"/>
          </a:xfrm>
        </p:spPr>
        <p:txBody>
          <a:bodyPr/>
          <a:lstStyle/>
          <a:p>
            <a:r>
              <a:rPr lang="nb-NO" sz="2000" dirty="0"/>
              <a:t>No </a:t>
            </a:r>
            <a:r>
              <a:rPr lang="nb-NO" sz="2000" dirty="0" err="1"/>
              <a:t>one</a:t>
            </a:r>
            <a:r>
              <a:rPr lang="nb-NO" sz="2000" dirty="0"/>
              <a:t> is </a:t>
            </a:r>
            <a:r>
              <a:rPr lang="nb-NO" sz="2000" dirty="0" err="1"/>
              <a:t>unique</a:t>
            </a:r>
            <a:r>
              <a:rPr lang="nb-NO" sz="2000" dirty="0"/>
              <a:t> </a:t>
            </a:r>
            <a:r>
              <a:rPr lang="nb-NO" sz="2000" dirty="0" err="1"/>
              <a:t>anymore</a:t>
            </a:r>
            <a:endParaRPr lang="nb-NO" sz="2000" dirty="0"/>
          </a:p>
          <a:p>
            <a:r>
              <a:rPr lang="nb-NO" sz="2000" dirty="0" err="1"/>
              <a:t>Can</a:t>
            </a:r>
            <a:r>
              <a:rPr lang="nb-NO" sz="2000" dirty="0"/>
              <a:t> I still </a:t>
            </a:r>
            <a:r>
              <a:rPr lang="nb-NO" sz="2000" dirty="0" err="1"/>
              <a:t>disclose</a:t>
            </a:r>
            <a:r>
              <a:rPr lang="nb-NO" sz="2000" dirty="0"/>
              <a:t> </a:t>
            </a:r>
            <a:r>
              <a:rPr lang="nb-NO" sz="2000" dirty="0" err="1"/>
              <a:t>information</a:t>
            </a:r>
            <a:r>
              <a:rPr lang="nb-NO" sz="2000" dirty="0"/>
              <a:t>?</a:t>
            </a:r>
          </a:p>
          <a:p>
            <a:r>
              <a:rPr lang="nb-NO" sz="2000" dirty="0"/>
              <a:t>All Norwegian males, age 30-39, </a:t>
            </a:r>
            <a:r>
              <a:rPr lang="nb-NO" sz="2000" dirty="0" err="1"/>
              <a:t>with</a:t>
            </a:r>
            <a:r>
              <a:rPr lang="nb-NO" sz="2000" dirty="0"/>
              <a:t> a </a:t>
            </a:r>
            <a:r>
              <a:rPr lang="nb-NO" sz="2000" dirty="0" err="1"/>
              <a:t>PhD</a:t>
            </a:r>
            <a:r>
              <a:rPr lang="nb-NO" sz="2000" dirty="0"/>
              <a:t> </a:t>
            </a:r>
            <a:r>
              <a:rPr lang="nb-NO" sz="2000" dirty="0" err="1"/>
              <a:t>education</a:t>
            </a:r>
            <a:r>
              <a:rPr lang="nb-NO" sz="2000" dirty="0"/>
              <a:t> and </a:t>
            </a:r>
            <a:r>
              <a:rPr lang="nb-NO" sz="2000" dirty="0" err="1"/>
              <a:t>academic</a:t>
            </a:r>
            <a:r>
              <a:rPr lang="nb-NO" sz="2000" dirty="0"/>
              <a:t> </a:t>
            </a:r>
            <a:r>
              <a:rPr lang="nb-NO" sz="2000" dirty="0" err="1"/>
              <a:t>occupation</a:t>
            </a:r>
            <a:r>
              <a:rPr lang="nb-NO" sz="2000" dirty="0"/>
              <a:t> have </a:t>
            </a:r>
            <a:r>
              <a:rPr lang="nb-NO" sz="2000" dirty="0" err="1"/>
              <a:t>work</a:t>
            </a:r>
            <a:r>
              <a:rPr lang="nb-NO" sz="2000" dirty="0"/>
              <a:t> </a:t>
            </a:r>
            <a:r>
              <a:rPr lang="nb-NO" sz="2000" dirty="0" err="1"/>
              <a:t>satisfaction</a:t>
            </a:r>
            <a:r>
              <a:rPr lang="nb-NO" sz="2000" dirty="0"/>
              <a:t> «Bad»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791AB65-1A5A-6B1E-9B7B-4FC055F45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315256"/>
              </p:ext>
            </p:extLst>
          </p:nvPr>
        </p:nvGraphicFramePr>
        <p:xfrm>
          <a:off x="1814127" y="1476947"/>
          <a:ext cx="8314597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136">
                  <a:extLst>
                    <a:ext uri="{9D8B030D-6E8A-4147-A177-3AD203B41FA5}">
                      <a16:colId xmlns:a16="http://schemas.microsoft.com/office/drawing/2014/main" val="3409762395"/>
                    </a:ext>
                  </a:extLst>
                </a:gridCol>
                <a:gridCol w="831747">
                  <a:extLst>
                    <a:ext uri="{9D8B030D-6E8A-4147-A177-3AD203B41FA5}">
                      <a16:colId xmlns:a16="http://schemas.microsoft.com/office/drawing/2014/main" val="1122029431"/>
                    </a:ext>
                  </a:extLst>
                </a:gridCol>
                <a:gridCol w="1739967">
                  <a:extLst>
                    <a:ext uri="{9D8B030D-6E8A-4147-A177-3AD203B41FA5}">
                      <a16:colId xmlns:a16="http://schemas.microsoft.com/office/drawing/2014/main" val="386336283"/>
                    </a:ext>
                  </a:extLst>
                </a:gridCol>
                <a:gridCol w="1243320">
                  <a:extLst>
                    <a:ext uri="{9D8B030D-6E8A-4147-A177-3AD203B41FA5}">
                      <a16:colId xmlns:a16="http://schemas.microsoft.com/office/drawing/2014/main" val="542628209"/>
                    </a:ext>
                  </a:extLst>
                </a:gridCol>
                <a:gridCol w="978022">
                  <a:extLst>
                    <a:ext uri="{9D8B030D-6E8A-4147-A177-3AD203B41FA5}">
                      <a16:colId xmlns:a16="http://schemas.microsoft.com/office/drawing/2014/main" val="15628729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19547884"/>
                    </a:ext>
                  </a:extLst>
                </a:gridCol>
                <a:gridCol w="1428205">
                  <a:extLst>
                    <a:ext uri="{9D8B030D-6E8A-4147-A177-3AD203B41FA5}">
                      <a16:colId xmlns:a16="http://schemas.microsoft.com/office/drawing/2014/main" val="32406615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Citizenship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Work satisfaction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6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30-39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Academic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15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30-39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Academic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05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Technical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614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30-39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Academic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19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Technical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050780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1CC1EB6F-A0D3-36DF-A312-63FE0B66BC81}"/>
              </a:ext>
            </a:extLst>
          </p:cNvPr>
          <p:cNvGrpSpPr/>
          <p:nvPr/>
        </p:nvGrpSpPr>
        <p:grpSpPr>
          <a:xfrm>
            <a:off x="1814127" y="138850"/>
            <a:ext cx="7457519" cy="2595641"/>
            <a:chOff x="1814127" y="138850"/>
            <a:chExt cx="7457519" cy="259564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7B85D0-FA70-F2C4-BCC8-79FE12D79568}"/>
                </a:ext>
              </a:extLst>
            </p:cNvPr>
            <p:cNvGrpSpPr/>
            <p:nvPr/>
          </p:nvGrpSpPr>
          <p:grpSpPr>
            <a:xfrm>
              <a:off x="1814127" y="1935836"/>
              <a:ext cx="6903153" cy="798655"/>
              <a:chOff x="1814127" y="1935836"/>
              <a:chExt cx="6903153" cy="79865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35CDF9D-E225-4020-6821-1EFF2368E801}"/>
                  </a:ext>
                </a:extLst>
              </p:cNvPr>
              <p:cNvSpPr/>
              <p:nvPr/>
            </p:nvSpPr>
            <p:spPr>
              <a:xfrm>
                <a:off x="1814127" y="1935836"/>
                <a:ext cx="4673759" cy="789948"/>
              </a:xfrm>
              <a:prstGeom prst="rect">
                <a:avLst/>
              </a:prstGeom>
              <a:noFill/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70740B1-8210-7E71-CE15-337CB54D7E02}"/>
                  </a:ext>
                </a:extLst>
              </p:cNvPr>
              <p:cNvSpPr/>
              <p:nvPr/>
            </p:nvSpPr>
            <p:spPr>
              <a:xfrm>
                <a:off x="7452927" y="1942011"/>
                <a:ext cx="1264353" cy="792480"/>
              </a:xfrm>
              <a:prstGeom prst="rect">
                <a:avLst/>
              </a:prstGeom>
              <a:noFill/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8267743-8109-EF9B-ADD7-C29BAA4989C5}"/>
                </a:ext>
              </a:extLst>
            </p:cNvPr>
            <p:cNvSpPr/>
            <p:nvPr/>
          </p:nvSpPr>
          <p:spPr>
            <a:xfrm>
              <a:off x="6898560" y="138850"/>
              <a:ext cx="2373086" cy="12598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Indirect Identifiers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(also called quasi-identifiers)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0EF6053-A13B-F759-CC9F-421B34DA4898}"/>
              </a:ext>
            </a:extLst>
          </p:cNvPr>
          <p:cNvSpPr/>
          <p:nvPr/>
        </p:nvSpPr>
        <p:spPr>
          <a:xfrm>
            <a:off x="7452927" y="3067838"/>
            <a:ext cx="1264353" cy="39624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FE51BF-3543-B4B6-05B4-303E1F66A758}"/>
              </a:ext>
            </a:extLst>
          </p:cNvPr>
          <p:cNvSpPr/>
          <p:nvPr/>
        </p:nvSpPr>
        <p:spPr>
          <a:xfrm>
            <a:off x="1814127" y="3113559"/>
            <a:ext cx="4673759" cy="39624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80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SS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A9D49"/>
      </a:accent1>
      <a:accent2>
        <a:srgbClr val="274247"/>
      </a:accent2>
      <a:accent3>
        <a:srgbClr val="9582BB"/>
      </a:accent3>
      <a:accent4>
        <a:srgbClr val="3396D2"/>
      </a:accent4>
      <a:accent5>
        <a:srgbClr val="D2BC2A"/>
      </a:accent5>
      <a:accent6>
        <a:srgbClr val="8CA9AA"/>
      </a:accent6>
      <a:hlink>
        <a:srgbClr val="0563C1"/>
      </a:hlink>
      <a:folHlink>
        <a:srgbClr val="954F72"/>
      </a:folHlink>
    </a:clrScheme>
    <a:fontScheme name="SSB">
      <a:majorFont>
        <a:latin typeface="Roboto Condensed"/>
        <a:ea typeface=""/>
        <a:cs typeface=""/>
      </a:majorFont>
      <a:minorFont>
        <a:latin typeface="Open Sans"/>
        <a:ea typeface=""/>
        <a:cs typeface="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sbmal_2018.potx" id="{27830765-609B-40A7-BB85-0ABEDBC2E87E}" vid="{F965F0D8-9B15-47DC-9966-C4B99B4DF5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D04352C426FF4EB98157414A31168F" ma:contentTypeVersion="8" ma:contentTypeDescription="Create a new document." ma:contentTypeScope="" ma:versionID="af1d9e22605862fa0ded23ab4b831309">
  <xsd:schema xmlns:xsd="http://www.w3.org/2001/XMLSchema" xmlns:xs="http://www.w3.org/2001/XMLSchema" xmlns:p="http://schemas.microsoft.com/office/2006/metadata/properties" xmlns:ns2="f712c1aa-8c16-4b02-b1f2-f7889ce7c2b4" xmlns:ns3="a7ea6e10-947a-4ba0-9b65-eec85fb93921" targetNamespace="http://schemas.microsoft.com/office/2006/metadata/properties" ma:root="true" ma:fieldsID="6dce54cc796d9e676c67d63588e16785" ns2:_="" ns3:_="">
    <xsd:import namespace="f712c1aa-8c16-4b02-b1f2-f7889ce7c2b4"/>
    <xsd:import namespace="a7ea6e10-947a-4ba0-9b65-eec85fb939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12c1aa-8c16-4b02-b1f2-f7889ce7c2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ea6e10-947a-4ba0-9b65-eec85fb9392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C60F9C-C20B-4526-AA17-F705D3E3B420}">
  <ds:schemaRefs>
    <ds:schemaRef ds:uri="http://www.w3.org/XML/1998/namespace"/>
    <ds:schemaRef ds:uri="http://purl.org/dc/terms/"/>
    <ds:schemaRef ds:uri="http://purl.org/dc/dcmitype/"/>
    <ds:schemaRef ds:uri="a7ea6e10-947a-4ba0-9b65-eec85fb93921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f712c1aa-8c16-4b02-b1f2-f7889ce7c2b4"/>
  </ds:schemaRefs>
</ds:datastoreItem>
</file>

<file path=customXml/itemProps2.xml><?xml version="1.0" encoding="utf-8"?>
<ds:datastoreItem xmlns:ds="http://schemas.openxmlformats.org/officeDocument/2006/customXml" ds:itemID="{395B21A6-4BC1-49F8-B567-7F7CF8B881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1CB0CB-D225-4426-AD4E-4DE179E8BD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12c1aa-8c16-4b02-b1f2-f7889ce7c2b4"/>
    <ds:schemaRef ds:uri="a7ea6e10-947a-4ba0-9b65-eec85fb939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ssbmal_2018</Template>
  <TotalTime>335</TotalTime>
  <Words>1822</Words>
  <Application>Microsoft Office PowerPoint</Application>
  <PresentationFormat>Widescreen</PresentationFormat>
  <Paragraphs>712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Roboto Condensed</vt:lpstr>
      <vt:lpstr>Arial</vt:lpstr>
      <vt:lpstr>Open Sans</vt:lpstr>
      <vt:lpstr>Office-tema</vt:lpstr>
      <vt:lpstr>SDC Course Day 6</vt:lpstr>
      <vt:lpstr>The SDC Process</vt:lpstr>
      <vt:lpstr>Sharing microdata</vt:lpstr>
      <vt:lpstr>How to measure risk?</vt:lpstr>
      <vt:lpstr>How to measure risk?</vt:lpstr>
      <vt:lpstr>Disclosure in microdata</vt:lpstr>
      <vt:lpstr>Disclosure in microdata</vt:lpstr>
      <vt:lpstr>Disclosure in microdata</vt:lpstr>
      <vt:lpstr>Disclosure in microdata</vt:lpstr>
      <vt:lpstr>Disclosure in microdata</vt:lpstr>
      <vt:lpstr>Disclosure in microdata</vt:lpstr>
      <vt:lpstr>Risk measures</vt:lpstr>
      <vt:lpstr>Risk measures</vt:lpstr>
      <vt:lpstr>Risk measures</vt:lpstr>
      <vt:lpstr>Risk measures</vt:lpstr>
      <vt:lpstr>Data utility</vt:lpstr>
      <vt:lpstr>Anonymization and utility</vt:lpstr>
      <vt:lpstr>Microdata anonymization methods</vt:lpstr>
      <vt:lpstr>General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SDC Course Day 6</dc:title>
  <dc:creator>Lupp , Daniel</dc:creator>
  <cp:lastModifiedBy>Lupp , Daniel</cp:lastModifiedBy>
  <cp:revision>2</cp:revision>
  <dcterms:created xsi:type="dcterms:W3CDTF">2024-03-05T09:56:33Z</dcterms:created>
  <dcterms:modified xsi:type="dcterms:W3CDTF">2024-03-08T10:00:35Z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bb1e25a-de7b-40d6-a859-76fe2317f0af_Enabled">
    <vt:lpwstr>True</vt:lpwstr>
  </property>
  <property fmtid="{D5CDD505-2E9C-101B-9397-08002B2CF9AE}" pid="3" name="MSIP_Label_ebb1e25a-de7b-40d6-a859-76fe2317f0af_SiteId">
    <vt:lpwstr>c7217092-b240-4e1d-bd61-fa97ba975cbc</vt:lpwstr>
  </property>
  <property fmtid="{D5CDD505-2E9C-101B-9397-08002B2CF9AE}" pid="4" name="MSIP_Label_ebb1e25a-de7b-40d6-a859-76fe2317f0af_Owner">
    <vt:lpwstr>thb@ssb.no</vt:lpwstr>
  </property>
  <property fmtid="{D5CDD505-2E9C-101B-9397-08002B2CF9AE}" pid="5" name="MSIP_Label_ebb1e25a-de7b-40d6-a859-76fe2317f0af_SetDate">
    <vt:lpwstr>2019-01-10T08:15:32.1166307Z</vt:lpwstr>
  </property>
  <property fmtid="{D5CDD505-2E9C-101B-9397-08002B2CF9AE}" pid="6" name="MSIP_Label_ebb1e25a-de7b-40d6-a859-76fe2317f0af_Name">
    <vt:lpwstr>Åpent</vt:lpwstr>
  </property>
  <property fmtid="{D5CDD505-2E9C-101B-9397-08002B2CF9AE}" pid="7" name="MSIP_Label_ebb1e25a-de7b-40d6-a859-76fe2317f0af_Application">
    <vt:lpwstr>Microsoft Azure Information Protection</vt:lpwstr>
  </property>
  <property fmtid="{D5CDD505-2E9C-101B-9397-08002B2CF9AE}" pid="8" name="MSIP_Label_ebb1e25a-de7b-40d6-a859-76fe2317f0af_Extended_MSFT_Method">
    <vt:lpwstr>Automatic</vt:lpwstr>
  </property>
  <property fmtid="{D5CDD505-2E9C-101B-9397-08002B2CF9AE}" pid="9" name="Sensitivity">
    <vt:lpwstr>Åpent</vt:lpwstr>
  </property>
  <property fmtid="{D5CDD505-2E9C-101B-9397-08002B2CF9AE}" pid="10" name="ContentTypeId">
    <vt:lpwstr>0x010100E1D04352C426FF4EB98157414A31168F</vt:lpwstr>
  </property>
</Properties>
</file>