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17"/>
  </p:notesMasterIdLst>
  <p:sldIdLst>
    <p:sldId id="256" r:id="rId6"/>
    <p:sldId id="681" r:id="rId7"/>
    <p:sldId id="657" r:id="rId8"/>
    <p:sldId id="680" r:id="rId9"/>
    <p:sldId id="639" r:id="rId10"/>
    <p:sldId id="669" r:id="rId11"/>
    <p:sldId id="668" r:id="rId12"/>
    <p:sldId id="528" r:id="rId13"/>
    <p:sldId id="529" r:id="rId14"/>
    <p:sldId id="683" r:id="rId15"/>
    <p:sldId id="667" r:id="rId16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C1A56"/>
    <a:srgbClr val="2A04B4"/>
    <a:srgbClr val="157D3A"/>
    <a:srgbClr val="FFFAEB"/>
    <a:srgbClr val="178D41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D9138-8EB7-44C1-9BC5-BAED2EA56D00}" v="9" dt="2024-03-08T09:14:25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8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12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isticsnorway/SSBcellKey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SDC Course Day 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extra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6375-C15A-D508-8C6D-2632CDFC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3666AB-2A3B-407E-B07C-68321F10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357352"/>
            <a:ext cx="9651619" cy="1145627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ModelMatrix</a:t>
            </a:r>
            <a:r>
              <a:rPr lang="en-US" dirty="0">
                <a:solidFill>
                  <a:schemeClr val="tx1"/>
                </a:solidFill>
              </a:rPr>
              <a:t>  in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SSBtools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742413-53F2-51CA-5F8B-3FD638CFF2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429407"/>
            <a:ext cx="8870572" cy="44116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is the underlying  function that enables the interface with </a:t>
            </a:r>
            <a:r>
              <a:rPr lang="en-US" dirty="0" err="1">
                <a:latin typeface="Lucida Console" panose="020B0609040504020204" pitchFamily="49" charset="0"/>
              </a:rPr>
              <a:t>dimVar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formula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hierarchies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This interface is used in several functions and R packages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 package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R package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SmallCountRounding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R package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SSBcellKey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Another SDC perturbation method</a:t>
            </a:r>
          </a:p>
          <a:p>
            <a:pPr lvl="2">
              <a:lnSpc>
                <a:spcPct val="100000"/>
              </a:lnSpc>
            </a:pP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Now on </a:t>
            </a: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Expected to be released on CRAN in the future </a:t>
            </a:r>
          </a:p>
          <a:p>
            <a:pPr lvl="3">
              <a:lnSpc>
                <a:spcPct val="100000"/>
              </a:lnSpc>
            </a:pP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possibly under a different, lowercase name</a:t>
            </a:r>
          </a:p>
          <a:p>
            <a:pPr lvl="4">
              <a:lnSpc>
                <a:spcPct val="100000"/>
              </a:lnSpc>
            </a:pPr>
            <a:endParaRPr lang="en-US" sz="1550" dirty="0"/>
          </a:p>
          <a:p>
            <a:pPr lvl="1">
              <a:lnSpc>
                <a:spcPct val="100000"/>
              </a:lnSpc>
            </a:pPr>
            <a:r>
              <a:rPr lang="en-US" dirty="0"/>
              <a:t>The function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model_aggregate</a:t>
            </a:r>
            <a:r>
              <a:rPr lang="en-US" dirty="0"/>
              <a:t> in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SSBtools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700" dirty="0">
                <a:latin typeface="Aptos" panose="020B0004020202020204" pitchFamily="34" charset="0"/>
              </a:rPr>
              <a:t>Aggregation with general functions is possible </a:t>
            </a:r>
          </a:p>
          <a:p>
            <a:pPr lvl="3">
              <a:lnSpc>
                <a:spcPct val="100000"/>
              </a:lnSpc>
            </a:pPr>
            <a:r>
              <a:rPr lang="en-US" sz="1600" dirty="0">
                <a:latin typeface="Aptos" panose="020B0004020202020204" pitchFamily="34" charset="0"/>
              </a:rPr>
              <a:t>Such as  quantiles </a:t>
            </a:r>
          </a:p>
        </p:txBody>
      </p:sp>
    </p:spTree>
    <p:extLst>
      <p:ext uri="{BB962C8B-B14F-4D97-AF65-F5344CB8AC3E}">
        <p14:creationId xmlns:p14="http://schemas.microsoft.com/office/powerpoint/2010/main" val="19326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817E1A3-A5DF-074A-44A4-F98CCF1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0505"/>
            <a:ext cx="9651619" cy="1268963"/>
          </a:xfrm>
        </p:spPr>
        <p:txBody>
          <a:bodyPr>
            <a:normAutofit/>
          </a:bodyPr>
          <a:lstStyle/>
          <a:p>
            <a:r>
              <a:rPr lang="en-US" dirty="0"/>
              <a:t>Parameters for underlying functions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7BB14E4-A298-C1DD-7660-E19A92B69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950098"/>
            <a:ext cx="10369261" cy="3890940"/>
          </a:xfrm>
        </p:spPr>
        <p:txBody>
          <a:bodyPr/>
          <a:lstStyle/>
          <a:p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It is often common in R that one can specify parameters for underlying functions. 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A downside is that these parameters will not be directly visible in the function documentation. </a:t>
            </a:r>
          </a:p>
          <a:p>
            <a:pPr lvl="1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That is, what one sees with this code: </a:t>
            </a:r>
          </a:p>
          <a:p>
            <a:pPr marL="414082" lvl="2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?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SuppressSmallCounts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14082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?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414082" lvl="2" indent="0">
              <a:buNone/>
            </a:pPr>
            <a:r>
              <a:rPr lang="en-US" sz="1800" dirty="0"/>
              <a:t>?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SuppressDominantCells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GB" sz="1200" dirty="0"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8EF87-36AA-546E-BC1F-4BB00D72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71DAC4-BB20-869B-E89D-5F022BEA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551048"/>
            <a:ext cx="10991461" cy="1311128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Parameters that are mentioned but not seen in the documentation of </a:t>
            </a:r>
            <a:br>
              <a:rPr lang="en-US" sz="3300" dirty="0"/>
            </a:br>
            <a:r>
              <a:rPr lang="en-US" sz="3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33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US" sz="33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300" dirty="0"/>
              <a:t>or </a:t>
            </a:r>
            <a:r>
              <a:rPr lang="en-US" sz="33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SuppressDominantCells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FF4766-C9B6-2B36-8563-B742F6C0FF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7433" y="1796862"/>
            <a:ext cx="8092592" cy="46879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Parameters to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GaussSuppressionFromData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structuralEmpty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protectZeros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secondaryZeros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singletonMethod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output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Parameters to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ModelMatrix</a:t>
            </a:r>
            <a:r>
              <a:rPr lang="en-US" sz="2000" dirty="0">
                <a:solidFill>
                  <a:schemeClr val="tx1"/>
                </a:solidFill>
              </a:rPr>
              <a:t> in the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SSBtools</a:t>
            </a:r>
            <a:r>
              <a:rPr lang="en-US" sz="2000" dirty="0">
                <a:solidFill>
                  <a:schemeClr val="tx1"/>
                </a:solidFill>
              </a:rPr>
              <a:t> package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removeEmpty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avoidHierarchical</a:t>
            </a:r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Actually, a parameter to 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Formula2ModelMatrix</a:t>
            </a:r>
            <a:r>
              <a:rPr lang="en-US" sz="1600" dirty="0">
                <a:solidFill>
                  <a:schemeClr val="tx1"/>
                </a:solidFill>
              </a:rPr>
              <a:t>, which is an underlying function to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ModelMatrix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261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4FC99F-37B3-4530-E534-758AAD46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84925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SSBtools</a:t>
            </a:r>
            <a:r>
              <a:rPr lang="en-US" dirty="0"/>
              <a:t> functions that are mentioned</a:t>
            </a:r>
            <a:r>
              <a:rPr lang="nb-NO" dirty="0"/>
              <a:t>  </a:t>
            </a:r>
            <a:br>
              <a:rPr lang="en-GB" dirty="0"/>
            </a:b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F9DCE8-A3C6-D320-E9B3-C959CE9394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GB" sz="1200" dirty="0"/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FindDimLists</a:t>
            </a:r>
            <a:endParaRPr lang="en-GB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DimList2Hrc</a:t>
            </a:r>
          </a:p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FindHierarchies</a:t>
            </a:r>
            <a:endParaRPr lang="en-GB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Hierarchies2Formulas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</p:txBody>
      </p:sp>
    </p:spTree>
    <p:extLst>
      <p:ext uri="{BB962C8B-B14F-4D97-AF65-F5344CB8AC3E}">
        <p14:creationId xmlns:p14="http://schemas.microsoft.com/office/powerpoint/2010/main" val="265702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3F113F1-1708-7ABE-C129-14ACDDCE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65988"/>
            <a:ext cx="9651619" cy="1520216"/>
          </a:xfrm>
        </p:spPr>
        <p:txBody>
          <a:bodyPr>
            <a:normAutofit/>
          </a:bodyPr>
          <a:lstStyle/>
          <a:p>
            <a:r>
              <a:rPr lang="en-US" dirty="0"/>
              <a:t>Warning about parameters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122BEE4-9A48-9CD2-69BB-1B2E99D497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586203"/>
            <a:ext cx="9651619" cy="4656051"/>
          </a:xfrm>
        </p:spPr>
        <p:txBody>
          <a:bodyPr/>
          <a:lstStyle/>
          <a:p>
            <a:r>
              <a:rPr lang="en-US" sz="4800" b="1" dirty="0">
                <a:solidFill>
                  <a:srgbClr val="C00000"/>
                </a:solidFill>
              </a:rPr>
              <a:t>WARNING</a:t>
            </a:r>
          </a:p>
          <a:p>
            <a:pPr lvl="2"/>
            <a:r>
              <a:rPr lang="en-US" sz="2000" dirty="0"/>
              <a:t>Parameters with unrecognized names are ignored without warning</a:t>
            </a:r>
          </a:p>
          <a:p>
            <a:pPr lvl="2"/>
            <a:r>
              <a:rPr lang="en-US" sz="2000" dirty="0"/>
              <a:t>This applies, for instance, to typos including lowercase-uppercase errors</a:t>
            </a:r>
          </a:p>
          <a:p>
            <a:pPr lvl="3"/>
            <a:r>
              <a:rPr lang="en-US" sz="1650" dirty="0"/>
              <a:t>Unless a warning for a specific typo is explicitly programmed</a:t>
            </a:r>
          </a:p>
          <a:p>
            <a:pPr marL="567113" lvl="3" indent="0">
              <a:buNone/>
            </a:pPr>
            <a:endParaRPr lang="en-US" sz="1650" dirty="0"/>
          </a:p>
          <a:p>
            <a:pPr marL="567113" lvl="3" indent="0">
              <a:buNone/>
            </a:pPr>
            <a:endParaRPr lang="en-US" sz="1650" dirty="0"/>
          </a:p>
          <a:p>
            <a:r>
              <a:rPr lang="en-US" sz="1800" dirty="0"/>
              <a:t>This is a consequence of the possibility for parameters to underlying functions.</a:t>
            </a:r>
          </a:p>
          <a:p>
            <a:pPr marL="0" indent="0">
              <a:buNone/>
            </a:pP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3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7B5C2D-3085-1E69-E8C6-39153C9C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GaussSuppressionFromData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1E40CB-EC29-06AF-BA79-05061294DB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is the underlying general function </a:t>
            </a:r>
          </a:p>
          <a:p>
            <a:pPr lvl="1"/>
            <a:r>
              <a:rPr lang="en-US" dirty="0"/>
              <a:t>Which has a lot of possibilities </a:t>
            </a:r>
          </a:p>
          <a:p>
            <a:pPr lvl="1"/>
            <a:endParaRPr lang="en-US" dirty="0"/>
          </a:p>
          <a:p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SuppressDominantCells</a:t>
            </a:r>
            <a:r>
              <a:rPr lang="en-US" dirty="0"/>
              <a:t>  are among several wrappers</a:t>
            </a:r>
          </a:p>
          <a:p>
            <a:pPr lvl="1"/>
            <a:r>
              <a:rPr lang="en-US" dirty="0"/>
              <a:t>That makes usage easier  </a:t>
            </a:r>
          </a:p>
        </p:txBody>
      </p:sp>
    </p:spTree>
    <p:extLst>
      <p:ext uri="{BB962C8B-B14F-4D97-AF65-F5344CB8AC3E}">
        <p14:creationId xmlns:p14="http://schemas.microsoft.com/office/powerpoint/2010/main" val="17036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4D9F1-20F5-DCE5-CC12-9D4619D8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2" y="168493"/>
            <a:ext cx="9893400" cy="1175115"/>
          </a:xfrm>
        </p:spPr>
        <p:txBody>
          <a:bodyPr>
            <a:normAutofit fontScale="90000"/>
          </a:bodyPr>
          <a:lstStyle/>
          <a:p>
            <a:r>
              <a:rPr lang="en-US" dirty="0"/>
              <a:t>4 important parameters for 2 general functions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9D93B0-DC7E-C4A8-6A51-FF1E285B74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972" y="1343608"/>
            <a:ext cx="11310839" cy="5154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primary</a:t>
            </a:r>
            <a:r>
              <a:rPr lang="en-US" dirty="0"/>
              <a:t>: Which cells should be primary suppressed 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candidates</a:t>
            </a:r>
            <a:r>
              <a:rPr lang="en-US" dirty="0"/>
              <a:t>:  Priority order for secondary suppression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forced</a:t>
            </a:r>
            <a:r>
              <a:rPr lang="en-US" dirty="0"/>
              <a:t>: Cells that can never be suppressed 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hidden</a:t>
            </a:r>
            <a:r>
              <a:rPr lang="en-US" dirty="0"/>
              <a:t>: Cells that will not be published anyway 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These are inputs to the general 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SSBtools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Also, parameters to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GaussSuppressionFromData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GaussSuppressionFromData</a:t>
            </a:r>
            <a:r>
              <a:rPr lang="en-US" dirty="0"/>
              <a:t>, these parameters can be functions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Special problems can be handled by special functions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58BB02-74A0-4343-A1DF-EE1371C6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29" y="208814"/>
            <a:ext cx="5438452" cy="1082842"/>
          </a:xfrm>
        </p:spPr>
        <p:txBody>
          <a:bodyPr>
            <a:normAutofit fontScale="90000"/>
          </a:bodyPr>
          <a:lstStyle/>
          <a:p>
            <a:r>
              <a:rPr lang="en-US" dirty="0"/>
              <a:t>A function input example</a:t>
            </a:r>
            <a:endParaRPr lang="en-US" sz="4900" dirty="0">
              <a:latin typeface="Lucida Console" panose="020B0609040504020204" pitchFamily="49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061CD7-5DFC-4D58-BCD3-7D15F13E96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46711" y="2694441"/>
            <a:ext cx="4299043" cy="2723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input</a:t>
            </a:r>
          </a:p>
          <a:p>
            <a:pPr>
              <a:lnSpc>
                <a:spcPct val="100000"/>
              </a:lnSpc>
            </a:pPr>
            <a:r>
              <a:rPr lang="en-US" dirty="0"/>
              <a:t>Here, primary suppression occurs when the decimal in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/>
              <a:t> is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Low</a:t>
            </a:r>
            <a:r>
              <a:rPr lang="en-US" dirty="0"/>
              <a:t>  values of </a:t>
            </a:r>
            <a:r>
              <a:rPr lang="en-US" sz="2300" dirty="0">
                <a:solidFill>
                  <a:schemeClr val="tx1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/>
              <a:t> are prioritized for secondary suppression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866BA9F-8C34-464D-BB09-659A70DF135E}"/>
              </a:ext>
            </a:extLst>
          </p:cNvPr>
          <p:cNvSpPr/>
          <p:nvPr/>
        </p:nvSpPr>
        <p:spPr>
          <a:xfrm>
            <a:off x="409489" y="750235"/>
            <a:ext cx="9171239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GaussSuppressionFromData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x,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formula = ~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* year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age:geo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primary = function(num, ...) round(10 * num)%%10 == 3,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candidates = function(num, ...) order(num[, 1], decreasing = TRUE),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singleton = NULL,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singletonMethod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"none")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year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value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18 680.8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   EU   12 670.2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6  10.6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2014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6 222.3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 2015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6 225.0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2016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6 233.5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2014 Total       EU    4 219.0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 2015 Total       EU    4 221.5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2016 Total       EU    4 229.7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2014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3.3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11  2015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3.5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2016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3.8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13 Total   old  Iceland    3   5.0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Total   old Portugal    3  70.3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Total   old    Spain    3 362.0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Total young  Iceland    3   5.6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Total young Portugal    3  38.5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Total young    Spain    3 199.4       -          -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68DB9BD-6889-8850-1CB7-5017246F294A}"/>
              </a:ext>
            </a:extLst>
          </p:cNvPr>
          <p:cNvCxnSpPr>
            <a:cxnSpLocks/>
          </p:cNvCxnSpPr>
          <p:nvPr/>
        </p:nvCxnSpPr>
        <p:spPr>
          <a:xfrm flipH="1" flipV="1">
            <a:off x="6783355" y="1576873"/>
            <a:ext cx="242596" cy="169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9A6B42B0-1323-F380-E4CD-B7105FBEB38B}"/>
              </a:ext>
            </a:extLst>
          </p:cNvPr>
          <p:cNvCxnSpPr>
            <a:cxnSpLocks/>
          </p:cNvCxnSpPr>
          <p:nvPr/>
        </p:nvCxnSpPr>
        <p:spPr>
          <a:xfrm flipV="1">
            <a:off x="7126014" y="1912883"/>
            <a:ext cx="746234" cy="256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58BB02-74A0-4343-A1DF-EE1371C6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29" y="208814"/>
            <a:ext cx="5438452" cy="1082842"/>
          </a:xfrm>
        </p:spPr>
        <p:txBody>
          <a:bodyPr>
            <a:normAutofit fontScale="90000"/>
          </a:bodyPr>
          <a:lstStyle/>
          <a:p>
            <a:r>
              <a:rPr lang="en-US" dirty="0"/>
              <a:t>A function input example</a:t>
            </a:r>
            <a:endParaRPr lang="en-US" sz="4900" dirty="0">
              <a:latin typeface="Lucida Console" panose="020B0609040504020204" pitchFamily="49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061CD7-5DFC-4D58-BCD3-7D15F13E96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46711" y="2694441"/>
            <a:ext cx="4299043" cy="2723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input</a:t>
            </a:r>
          </a:p>
          <a:p>
            <a:pPr>
              <a:lnSpc>
                <a:spcPct val="100000"/>
              </a:lnSpc>
            </a:pPr>
            <a:r>
              <a:rPr lang="en-US" dirty="0"/>
              <a:t>Here, primary suppression occurs when the decimal in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/>
              <a:t> is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b="1" dirty="0"/>
              <a:t>High</a:t>
            </a:r>
            <a:r>
              <a:rPr lang="en-US" dirty="0"/>
              <a:t> values of </a:t>
            </a:r>
            <a:r>
              <a:rPr lang="en-US" sz="2300" dirty="0">
                <a:solidFill>
                  <a:schemeClr val="tx1"/>
                </a:solidFill>
                <a:latin typeface="Lucida Console" panose="020B0609040504020204" pitchFamily="49" charset="0"/>
              </a:rPr>
              <a:t>value</a:t>
            </a:r>
            <a:r>
              <a:rPr lang="en-US" dirty="0"/>
              <a:t> are prioritized for secondary suppression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866BA9F-8C34-464D-BB09-659A70DF135E}"/>
              </a:ext>
            </a:extLst>
          </p:cNvPr>
          <p:cNvSpPr/>
          <p:nvPr/>
        </p:nvSpPr>
        <p:spPr>
          <a:xfrm>
            <a:off x="409489" y="750235"/>
            <a:ext cx="917123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GaussSuppressionFromData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x,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formula = ~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* year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age:geo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primary = function(num, ...) round(10 * num)%%10 == 3,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candidates = function(num, ...) order(num[, 1], decreasing = FALSE),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singleton = NULL,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singletonMethod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"none")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year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value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18 680.8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   EU   12 670.2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6  10.6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2014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6 222.3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 2015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6 225.0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2016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 6 233.5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2014 Total       EU    4 219.0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 2015 Total       EU    4 221.5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2016 Total       EU    4 229.7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2014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3.3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11  2015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3.5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2016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3.8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13 Total   old  Iceland    3   5.0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Total   old Portugal    3  70.3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Total   old    Spain    3 362.0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Total young  Iceland    3   5.6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Total young Portugal    3  38.5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Total young    Spain    3 199.4       -          -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17ABE1E0-D1FA-6B11-F91F-720423D3FDB9}"/>
              </a:ext>
            </a:extLst>
          </p:cNvPr>
          <p:cNvCxnSpPr>
            <a:cxnSpLocks/>
          </p:cNvCxnSpPr>
          <p:nvPr/>
        </p:nvCxnSpPr>
        <p:spPr>
          <a:xfrm flipV="1">
            <a:off x="7126014" y="1912883"/>
            <a:ext cx="735724" cy="2501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D04352C426FF4EB98157414A31168F" ma:contentTypeVersion="7" ma:contentTypeDescription="Opprett et nytt dokument." ma:contentTypeScope="" ma:versionID="20db9d35da0c05db1956c992d0551881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b450930e4a39e06bc530ce6d229e8283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F42302-2478-43BE-A981-AC65D73AB78A}">
  <ds:schemaRefs>
    <ds:schemaRef ds:uri="a876cf1c-3c61-42fd-8570-6f768b3b5f3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c7cace3-0133-4776-b16c-fc566e7bbdd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021CFB9-2885-470A-872C-A0107C3F1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848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Lucida Console</vt:lpstr>
      <vt:lpstr>Open Sans</vt:lpstr>
      <vt:lpstr>Roboto Condensed</vt:lpstr>
      <vt:lpstr>Söhne</vt:lpstr>
      <vt:lpstr>Office-tema</vt:lpstr>
      <vt:lpstr>1_Office-tema</vt:lpstr>
      <vt:lpstr>SDC Course Day 6</vt:lpstr>
      <vt:lpstr>Parameters for underlying functions</vt:lpstr>
      <vt:lpstr>Parameters that are mentioned but not seen in the documentation of  SuppressSmallCounts, SuppressFewContributors or SuppressDominantCells </vt:lpstr>
      <vt:lpstr>SSBtools functions that are mentioned   </vt:lpstr>
      <vt:lpstr>Warning about parameters</vt:lpstr>
      <vt:lpstr>GaussSuppressionFromData</vt:lpstr>
      <vt:lpstr>4 important parameters for 2 general functions  </vt:lpstr>
      <vt:lpstr>A function input example</vt:lpstr>
      <vt:lpstr>A function input example</vt:lpstr>
      <vt:lpstr>ModelMatrix  in SSBtools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2024-03-08T09:14:34Z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