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  <p:sldMasterId id="2147483695" r:id="rId5"/>
  </p:sldMasterIdLst>
  <p:notesMasterIdLst>
    <p:notesMasterId r:id="rId24"/>
  </p:notesMasterIdLst>
  <p:sldIdLst>
    <p:sldId id="256" r:id="rId6"/>
    <p:sldId id="584" r:id="rId7"/>
    <p:sldId id="585" r:id="rId8"/>
    <p:sldId id="586" r:id="rId9"/>
    <p:sldId id="588" r:id="rId10"/>
    <p:sldId id="591" r:id="rId11"/>
    <p:sldId id="605" r:id="rId12"/>
    <p:sldId id="592" r:id="rId13"/>
    <p:sldId id="594" r:id="rId14"/>
    <p:sldId id="593" r:id="rId15"/>
    <p:sldId id="602" r:id="rId16"/>
    <p:sldId id="600" r:id="rId17"/>
    <p:sldId id="603" r:id="rId18"/>
    <p:sldId id="604" r:id="rId19"/>
    <p:sldId id="596" r:id="rId20"/>
    <p:sldId id="597" r:id="rId21"/>
    <p:sldId id="598" r:id="rId22"/>
    <p:sldId id="599" r:id="rId23"/>
  </p:sldIdLst>
  <p:sldSz cx="12192000" cy="6858000"/>
  <p:notesSz cx="6858000" cy="9144000"/>
  <p:defaultTextStyle>
    <a:defPPr>
      <a:defRPr lang="en-US"/>
    </a:defPPr>
    <a:lvl1pPr marL="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602D"/>
    <a:srgbClr val="FFFF97"/>
    <a:srgbClr val="178D41"/>
    <a:srgbClr val="3C1A56"/>
    <a:srgbClr val="2A04B4"/>
    <a:srgbClr val="157D3A"/>
    <a:srgbClr val="FFFAEB"/>
    <a:srgbClr val="FFF5D7"/>
    <a:srgbClr val="2742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B49C43-633E-38E9-019E-4651AE790406}" v="2" dt="2024-02-26T12:00:42.6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stil, tabellrutenett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55" autoAdjust="0"/>
    <p:restoredTop sz="93203" autoAdjust="0"/>
  </p:normalViewPr>
  <p:slideViewPr>
    <p:cSldViewPr snapToGrid="0">
      <p:cViewPr>
        <p:scale>
          <a:sx n="73" d="100"/>
          <a:sy n="73" d="100"/>
        </p:scale>
        <p:origin x="966" y="11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B1EA1-3E33-4FD1-ADD1-5EEE605CA8B7}" type="datetimeFigureOut">
              <a:rPr lang="nb-NO" smtClean="0"/>
              <a:t>26.02.2024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E331C-145B-416A-B61C-181CC133807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28396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 descr="Et bilde som inneholder skjermbilde&#10;&#10;Beskrivelse som er generert med svært høy visshet">
            <a:extLst>
              <a:ext uri="{FF2B5EF4-FFF2-40B4-BE49-F238E27FC236}">
                <a16:creationId xmlns:a16="http://schemas.microsoft.com/office/drawing/2014/main" id="{47F2A11D-5491-478B-9E74-10A8C407A8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"/>
            <a:ext cx="12192000" cy="6857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991" y="3042328"/>
            <a:ext cx="9390018" cy="1015791"/>
          </a:xfrm>
          <a:ln>
            <a:noFill/>
          </a:ln>
        </p:spPr>
        <p:txBody>
          <a:bodyPr anchor="b"/>
          <a:lstStyle>
            <a:lvl1pPr algn="ctr">
              <a:lnSpc>
                <a:spcPct val="100000"/>
              </a:lnSpc>
              <a:defRPr lang="nb-NO" sz="6001" b="1" i="0" u="none" strike="noStrike" baseline="0" smtClean="0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00991" y="4229589"/>
            <a:ext cx="9390018" cy="401648"/>
          </a:xfrm>
        </p:spPr>
        <p:txBody>
          <a:bodyPr>
            <a:spAutoFit/>
          </a:bodyPr>
          <a:lstStyle>
            <a:lvl1pPr marL="0" indent="0" algn="ctr">
              <a:buNone/>
              <a:defRPr sz="1500" cap="all" spc="75" baseline="0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nb-NO" dirty="0"/>
              <a:t>UNDERTITTEL SKAL INN HER</a:t>
            </a:r>
            <a:endParaRPr lang="en-US" dirty="0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5524F468-AFDE-4FA7-A336-BF521DA62E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1606" cy="188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0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70F86513-61E2-4B24-BEA6-A699F2FC0A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11160" y="619504"/>
            <a:ext cx="5149886" cy="52938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5" name="Plassholder for bilde 5">
            <a:extLst>
              <a:ext uri="{FF2B5EF4-FFF2-40B4-BE49-F238E27FC236}">
                <a16:creationId xmlns:a16="http://schemas.microsoft.com/office/drawing/2014/main" id="{B9099586-714C-4DE3-816E-CD6982F9B3F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154" y="619504"/>
            <a:ext cx="5149886" cy="52938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323165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</p:spTree>
    <p:extLst>
      <p:ext uri="{BB962C8B-B14F-4D97-AF65-F5344CB8AC3E}">
        <p14:creationId xmlns:p14="http://schemas.microsoft.com/office/powerpoint/2010/main" val="572055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(sto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bilde 5">
            <a:extLst>
              <a:ext uri="{FF2B5EF4-FFF2-40B4-BE49-F238E27FC236}">
                <a16:creationId xmlns:a16="http://schemas.microsoft.com/office/drawing/2014/main" id="{9C0BB095-47FF-4294-9915-4ED142AC037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154" y="619504"/>
            <a:ext cx="10903891" cy="52938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FD3FCA3-4503-49E6-83F2-4DF49013A4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8991" y="3781605"/>
            <a:ext cx="4856516" cy="1816654"/>
          </a:xfrm>
          <a:solidFill>
            <a:schemeClr val="bg1">
              <a:alpha val="90000"/>
            </a:schemeClr>
          </a:solidFill>
        </p:spPr>
        <p:txBody>
          <a:bodyPr lIns="648000" rIns="648000"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nb-NO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592550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399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2746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Avslutn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 descr="Et bilde som inneholder tekst, visittkort&#10;&#10;Beskrivelse som er generert med høy visshet">
            <a:extLst>
              <a:ext uri="{FF2B5EF4-FFF2-40B4-BE49-F238E27FC236}">
                <a16:creationId xmlns:a16="http://schemas.microsoft.com/office/drawing/2014/main" id="{71D9FA1D-1518-42B9-8374-CF47B97095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"/>
            <a:ext cx="12192000" cy="68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359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 descr="Et bilde som inneholder skjermbilde&#10;&#10;Beskrivelse som er generert med svært høy visshet">
            <a:extLst>
              <a:ext uri="{FF2B5EF4-FFF2-40B4-BE49-F238E27FC236}">
                <a16:creationId xmlns:a16="http://schemas.microsoft.com/office/drawing/2014/main" id="{47F2A11D-5491-478B-9E74-10A8C407A8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"/>
            <a:ext cx="12192000" cy="6857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991" y="2722288"/>
            <a:ext cx="9390018" cy="1015791"/>
          </a:xfrm>
          <a:ln>
            <a:noFill/>
          </a:ln>
        </p:spPr>
        <p:txBody>
          <a:bodyPr anchor="b"/>
          <a:lstStyle>
            <a:lvl1pPr algn="ctr">
              <a:lnSpc>
                <a:spcPct val="100000"/>
              </a:lnSpc>
              <a:defRPr lang="nb-NO" sz="6001" b="1" i="0" u="none" strike="noStrike" baseline="0" smtClean="0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00991" y="3909549"/>
            <a:ext cx="9390018" cy="401648"/>
          </a:xfrm>
        </p:spPr>
        <p:txBody>
          <a:bodyPr>
            <a:spAutoFit/>
          </a:bodyPr>
          <a:lstStyle>
            <a:lvl1pPr marL="0" indent="0" algn="ctr">
              <a:buNone/>
              <a:defRPr sz="1500" cap="all" spc="75" baseline="0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nb-NO" noProof="0" dirty="0"/>
              <a:t>UNDERTITTEL SKAL INN HER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5524F468-AFDE-4FA7-A336-BF521DA62E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1606" cy="188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883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/>
              <a:t>Klikk for å redigere tittelstil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B0DE3-8AB4-4283-AAF7-C599EB450E0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862176"/>
            <a:ext cx="9651619" cy="3978862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 noProof="0"/>
              <a:t>Rediger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4463423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telskil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e 7" descr="Et bilde som inneholder skjermbilde&#10;&#10;Beskrivelse som er generert med høy visshet">
            <a:extLst>
              <a:ext uri="{FF2B5EF4-FFF2-40B4-BE49-F238E27FC236}">
                <a16:creationId xmlns:a16="http://schemas.microsoft.com/office/drawing/2014/main" id="{82044551-1680-47B1-A9ED-E2CF3CEB21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"/>
            <a:ext cx="12192000" cy="6857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991" y="2799917"/>
            <a:ext cx="9390018" cy="1015791"/>
          </a:xfrm>
          <a:ln>
            <a:noFill/>
          </a:ln>
        </p:spPr>
        <p:txBody>
          <a:bodyPr anchor="ctr" anchorCtr="0"/>
          <a:lstStyle>
            <a:lvl1pPr algn="ctr">
              <a:lnSpc>
                <a:spcPct val="100000"/>
              </a:lnSpc>
              <a:defRPr lang="nb-NO" sz="6001" b="1" i="0" u="none" strike="noStrike" baseline="0" smtClean="0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5524F468-AFDE-4FA7-A336-BF521DA62E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1606" cy="188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3572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innhold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5520737" cy="1477584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31725901-1B6A-4C45-8DFA-5AEEA34F55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95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CC6CF-133F-4327-B59A-5E987B55A2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11160" y="633486"/>
            <a:ext cx="5149886" cy="5279842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7D4585-68D6-4C8C-9321-1D6936FE09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75264" y="2028632"/>
            <a:ext cx="5520737" cy="388469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2812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tel, innhold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5520737" cy="1477584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C1CF5FB5-3D6B-44D1-99CC-F0E11CB949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5263" y="2028632"/>
            <a:ext cx="5520737" cy="3884697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70F86513-61E2-4B24-BEA6-A699F2FC0A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11160" y="633486"/>
            <a:ext cx="5149886" cy="527984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31725901-1B6A-4C45-8DFA-5AEEA34F55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9553" y="6349153"/>
            <a:ext cx="7230416" cy="323165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</p:spTree>
    <p:extLst>
      <p:ext uri="{BB962C8B-B14F-4D97-AF65-F5344CB8AC3E}">
        <p14:creationId xmlns:p14="http://schemas.microsoft.com/office/powerpoint/2010/main" val="2311885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esentasj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A3732E95-11BD-4ACF-B5AD-A1CC4F0DB8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1606" cy="1886934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A57E41EB-05AD-44D6-997C-D31E1B44F13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855" y="1883484"/>
            <a:ext cx="7418289" cy="27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474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valgfrie elemen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10985784" cy="784958"/>
          </a:xfrm>
        </p:spPr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09D97-491E-4B44-B31E-075E94ECFD5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7154" y="1809960"/>
            <a:ext cx="5149886" cy="4103369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B0EA0-EE56-4BC2-9A97-1C7D7797FA5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11160" y="1809960"/>
            <a:ext cx="5149886" cy="4103369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2278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bi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10985784" cy="784958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70F86513-61E2-4B24-BEA6-A699F2FC0A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11160" y="1809959"/>
            <a:ext cx="5149886" cy="410336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5" name="Plassholder for bilde 5">
            <a:extLst>
              <a:ext uri="{FF2B5EF4-FFF2-40B4-BE49-F238E27FC236}">
                <a16:creationId xmlns:a16="http://schemas.microsoft.com/office/drawing/2014/main" id="{B9099586-714C-4DE3-816E-CD6982F9B3F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154" y="1809959"/>
            <a:ext cx="5149886" cy="410336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323165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</p:spTree>
    <p:extLst>
      <p:ext uri="{BB962C8B-B14F-4D97-AF65-F5344CB8AC3E}">
        <p14:creationId xmlns:p14="http://schemas.microsoft.com/office/powerpoint/2010/main" val="21176014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valgfrie elemen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35B047-1C6C-4BB1-9AAC-35E8860EA5E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7154" y="619504"/>
            <a:ext cx="5149886" cy="5293824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7ABDC-D2D5-4A6E-B4C5-2E8F7BF4AC3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11160" y="619504"/>
            <a:ext cx="5149886" cy="5293824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5159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70F86513-61E2-4B24-BEA6-A699F2FC0A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11160" y="619504"/>
            <a:ext cx="5149886" cy="52938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5" name="Plassholder for bilde 5">
            <a:extLst>
              <a:ext uri="{FF2B5EF4-FFF2-40B4-BE49-F238E27FC236}">
                <a16:creationId xmlns:a16="http://schemas.microsoft.com/office/drawing/2014/main" id="{B9099586-714C-4DE3-816E-CD6982F9B3F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154" y="619504"/>
            <a:ext cx="5149886" cy="52938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323165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</p:spTree>
    <p:extLst>
      <p:ext uri="{BB962C8B-B14F-4D97-AF65-F5344CB8AC3E}">
        <p14:creationId xmlns:p14="http://schemas.microsoft.com/office/powerpoint/2010/main" val="31537430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(sto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bilde 5">
            <a:extLst>
              <a:ext uri="{FF2B5EF4-FFF2-40B4-BE49-F238E27FC236}">
                <a16:creationId xmlns:a16="http://schemas.microsoft.com/office/drawing/2014/main" id="{9C0BB095-47FF-4294-9915-4ED142AC037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154" y="619504"/>
            <a:ext cx="10903891" cy="52938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FD3FCA3-4503-49E6-83F2-4DF49013A4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8991" y="3781605"/>
            <a:ext cx="4856516" cy="1816654"/>
          </a:xfrm>
          <a:solidFill>
            <a:schemeClr val="bg1">
              <a:alpha val="90000"/>
            </a:schemeClr>
          </a:solidFill>
        </p:spPr>
        <p:txBody>
          <a:bodyPr lIns="648000" rIns="648000"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nb-NO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4110716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6140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33963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Agenda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71B50D6-0810-4E43-928C-534B46A7A4E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19359" y="1862176"/>
            <a:ext cx="9651619" cy="3978862"/>
          </a:xfrm>
          <a:prstGeom prst="rect">
            <a:avLst/>
          </a:prstGeom>
        </p:spPr>
        <p:txBody>
          <a:bodyPr lIns="91440" tIns="45720" rIns="91440" bIns="45720"/>
          <a:lstStyle>
            <a:lvl1pPr marL="0" marR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lvl1pPr>
          </a:lstStyle>
          <a:p>
            <a:pPr lvl="0"/>
            <a:r>
              <a:rPr lang="nb-NO" noProof="0"/>
              <a:t>Punkt én på agendaen i korte trekk</a:t>
            </a:r>
          </a:p>
          <a:p>
            <a:pPr lvl="0"/>
            <a:r>
              <a:rPr lang="nb-NO" noProof="0"/>
              <a:t>Punkt to på agendaen i korte trekk</a:t>
            </a:r>
          </a:p>
          <a:p>
            <a:pPr marL="0" marR="0" lvl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nb-NO" noProof="0"/>
              <a:t>Punkt tre på agendaen i korte trekk</a:t>
            </a:r>
          </a:p>
          <a:p>
            <a:pPr marL="0" marR="0" lvl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nb-NO" noProof="0"/>
              <a:t>Punkt fire på agendaen i korte trekk</a:t>
            </a:r>
          </a:p>
          <a:p>
            <a:pPr marL="0" marR="0" lvl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nb-NO" noProof="0"/>
              <a:t>Punkt fem på agendaen i korte trekk</a:t>
            </a:r>
          </a:p>
          <a:p>
            <a:pPr marL="0" marR="0" lvl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nb-NO" noProof="0"/>
              <a:t>Punkt seks på agendaen i korte trekk</a:t>
            </a:r>
          </a:p>
          <a:p>
            <a:pPr lvl="0"/>
            <a:endParaRPr lang="nb-NO" noProof="0"/>
          </a:p>
        </p:txBody>
      </p:sp>
      <p:cxnSp>
        <p:nvCxnSpPr>
          <p:cNvPr id="10" name="Rett linje 9">
            <a:extLst>
              <a:ext uri="{FF2B5EF4-FFF2-40B4-BE49-F238E27FC236}">
                <a16:creationId xmlns:a16="http://schemas.microsoft.com/office/drawing/2014/main" id="{7E2593EF-F9EB-40ED-942A-4879FA78B594}"/>
              </a:ext>
            </a:extLst>
          </p:cNvPr>
          <p:cNvCxnSpPr/>
          <p:nvPr userDrawn="1"/>
        </p:nvCxnSpPr>
        <p:spPr>
          <a:xfrm>
            <a:off x="1219359" y="2478704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tt linje 10">
            <a:extLst>
              <a:ext uri="{FF2B5EF4-FFF2-40B4-BE49-F238E27FC236}">
                <a16:creationId xmlns:a16="http://schemas.microsoft.com/office/drawing/2014/main" id="{96CA0932-605B-4E71-B8D3-C72AAAA4A91A}"/>
              </a:ext>
            </a:extLst>
          </p:cNvPr>
          <p:cNvCxnSpPr/>
          <p:nvPr userDrawn="1"/>
        </p:nvCxnSpPr>
        <p:spPr>
          <a:xfrm>
            <a:off x="1219359" y="5253391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Rett linje 11">
            <a:extLst>
              <a:ext uri="{FF2B5EF4-FFF2-40B4-BE49-F238E27FC236}">
                <a16:creationId xmlns:a16="http://schemas.microsoft.com/office/drawing/2014/main" id="{2DF21B92-9FD0-4B71-ACA2-7C1925BD0C2C}"/>
              </a:ext>
            </a:extLst>
          </p:cNvPr>
          <p:cNvCxnSpPr/>
          <p:nvPr userDrawn="1"/>
        </p:nvCxnSpPr>
        <p:spPr>
          <a:xfrm>
            <a:off x="1219359" y="3172376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Rett linje 12">
            <a:extLst>
              <a:ext uri="{FF2B5EF4-FFF2-40B4-BE49-F238E27FC236}">
                <a16:creationId xmlns:a16="http://schemas.microsoft.com/office/drawing/2014/main" id="{91D61EF0-049D-489F-9607-DBC47717D8D1}"/>
              </a:ext>
            </a:extLst>
          </p:cNvPr>
          <p:cNvCxnSpPr/>
          <p:nvPr userDrawn="1"/>
        </p:nvCxnSpPr>
        <p:spPr>
          <a:xfrm>
            <a:off x="1219359" y="3866048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tt linje 13">
            <a:extLst>
              <a:ext uri="{FF2B5EF4-FFF2-40B4-BE49-F238E27FC236}">
                <a16:creationId xmlns:a16="http://schemas.microsoft.com/office/drawing/2014/main" id="{0C7BCC08-99D7-4973-9AB5-A63BAB7784DB}"/>
              </a:ext>
            </a:extLst>
          </p:cNvPr>
          <p:cNvCxnSpPr/>
          <p:nvPr userDrawn="1"/>
        </p:nvCxnSpPr>
        <p:spPr>
          <a:xfrm>
            <a:off x="1219359" y="4559720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4116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esentasj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A3732E95-11BD-4ACF-B5AD-A1CC4F0DB8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1606" cy="1886934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A57E41EB-05AD-44D6-997C-D31E1B44F1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855" y="1883484"/>
            <a:ext cx="7418289" cy="27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7251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 redigerba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410EA91D-3B36-4F01-BD03-074913EC30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" y="0"/>
            <a:ext cx="12190815" cy="6858000"/>
          </a:xfrm>
          <a:prstGeom prst="rect">
            <a:avLst/>
          </a:prstGeom>
        </p:spPr>
      </p:pic>
      <p:sp>
        <p:nvSpPr>
          <p:cNvPr id="31" name="Title 1"/>
          <p:cNvSpPr>
            <a:spLocks noGrp="1"/>
          </p:cNvSpPr>
          <p:nvPr>
            <p:ph type="ctrTitle" hasCustomPrompt="1"/>
          </p:nvPr>
        </p:nvSpPr>
        <p:spPr>
          <a:xfrm>
            <a:off x="1630018" y="2305881"/>
            <a:ext cx="8984972" cy="1709530"/>
          </a:xfr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lang="nb-NO" sz="10000" b="1" i="0" u="none" strike="noStrike" baseline="0" smtClean="0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nb-NO" noProof="0" dirty="0"/>
              <a:t>Takk!</a:t>
            </a:r>
          </a:p>
        </p:txBody>
      </p:sp>
    </p:spTree>
    <p:extLst>
      <p:ext uri="{BB962C8B-B14F-4D97-AF65-F5344CB8AC3E}">
        <p14:creationId xmlns:p14="http://schemas.microsoft.com/office/powerpoint/2010/main" val="690520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telskil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e 7" descr="Et bilde som inneholder skjermbilde&#10;&#10;Beskrivelse som er generert med høy visshet">
            <a:extLst>
              <a:ext uri="{FF2B5EF4-FFF2-40B4-BE49-F238E27FC236}">
                <a16:creationId xmlns:a16="http://schemas.microsoft.com/office/drawing/2014/main" id="{82044551-1680-47B1-A9ED-E2CF3CEB21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"/>
            <a:ext cx="12192000" cy="6857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991" y="2799917"/>
            <a:ext cx="9390018" cy="1015791"/>
          </a:xfrm>
          <a:ln>
            <a:noFill/>
          </a:ln>
        </p:spPr>
        <p:txBody>
          <a:bodyPr anchor="ctr" anchorCtr="0"/>
          <a:lstStyle>
            <a:lvl1pPr algn="ctr">
              <a:lnSpc>
                <a:spcPct val="100000"/>
              </a:lnSpc>
              <a:defRPr lang="nb-NO" sz="6001" b="1" i="0" u="none" strike="noStrike" baseline="0" smtClean="0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5524F468-AFDE-4FA7-A336-BF521DA62E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1606" cy="188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03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B0DE3-8AB4-4283-AAF7-C599EB450E0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862176"/>
            <a:ext cx="9651619" cy="3978862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2420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innhold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5520737" cy="1477584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31725901-1B6A-4C45-8DFA-5AEEA34F55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95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CC6CF-133F-4327-B59A-5E987B55A2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11160" y="633486"/>
            <a:ext cx="5149886" cy="5279842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7D4585-68D6-4C8C-9321-1D6936FE09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75264" y="2028632"/>
            <a:ext cx="5520737" cy="388469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95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tel, innhold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5520737" cy="1477584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C1CF5FB5-3D6B-44D1-99CC-F0E11CB949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5263" y="2028632"/>
            <a:ext cx="5520737" cy="3884697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70F86513-61E2-4B24-BEA6-A699F2FC0A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11160" y="633486"/>
            <a:ext cx="5149886" cy="527984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31725901-1B6A-4C45-8DFA-5AEEA34F55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9553" y="6349153"/>
            <a:ext cx="7230416" cy="323165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</p:spTree>
    <p:extLst>
      <p:ext uri="{BB962C8B-B14F-4D97-AF65-F5344CB8AC3E}">
        <p14:creationId xmlns:p14="http://schemas.microsoft.com/office/powerpoint/2010/main" val="4112122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valgfrie elemen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10985784" cy="784958"/>
          </a:xfrm>
        </p:spPr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09D97-491E-4B44-B31E-075E94ECFD5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7154" y="1809960"/>
            <a:ext cx="5149886" cy="4103369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B0EA0-EE56-4BC2-9A97-1C7D7797FA5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11160" y="1809960"/>
            <a:ext cx="5149886" cy="4103369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992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bi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10985784" cy="784958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70F86513-61E2-4B24-BEA6-A699F2FC0A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11160" y="1809959"/>
            <a:ext cx="5149886" cy="410336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5" name="Plassholder for bilde 5">
            <a:extLst>
              <a:ext uri="{FF2B5EF4-FFF2-40B4-BE49-F238E27FC236}">
                <a16:creationId xmlns:a16="http://schemas.microsoft.com/office/drawing/2014/main" id="{B9099586-714C-4DE3-816E-CD6982F9B3F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154" y="1809959"/>
            <a:ext cx="5149886" cy="410336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323165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</p:spTree>
    <p:extLst>
      <p:ext uri="{BB962C8B-B14F-4D97-AF65-F5344CB8AC3E}">
        <p14:creationId xmlns:p14="http://schemas.microsoft.com/office/powerpoint/2010/main" val="641741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valgfrie elemen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35B047-1C6C-4BB1-9AAC-35E8860EA5E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7154" y="619504"/>
            <a:ext cx="5149886" cy="5293824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7ABDC-D2D5-4A6E-B4C5-2E8F7BF4AC3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11160" y="619504"/>
            <a:ext cx="5149886" cy="5293824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093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16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359" y="551048"/>
            <a:ext cx="9651619" cy="1311128"/>
          </a:xfrm>
          <a:prstGeom prst="rect">
            <a:avLst/>
          </a:prstGeom>
        </p:spPr>
        <p:txBody>
          <a:bodyPr vert="horz" wrap="square" lIns="91440" tIns="0" rIns="91440" bIns="45720" rtlCol="0" anchor="ctr" anchorCtr="0">
            <a:normAutofit/>
          </a:bodyPr>
          <a:lstStyle/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358" y="1862176"/>
            <a:ext cx="9651619" cy="3978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dirty="0"/>
              <a:t>Rediger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12E8B8B0-4BD5-4668-9018-913E276A5FE9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461" y="6071524"/>
            <a:ext cx="3025540" cy="78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4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72" r:id="rId3"/>
    <p:sldLayoutId id="2147483662" r:id="rId4"/>
    <p:sldLayoutId id="2147483673" r:id="rId5"/>
    <p:sldLayoutId id="2147483690" r:id="rId6"/>
    <p:sldLayoutId id="2147483674" r:id="rId7"/>
    <p:sldLayoutId id="2147483691" r:id="rId8"/>
    <p:sldLayoutId id="2147483675" r:id="rId9"/>
    <p:sldLayoutId id="2147483692" r:id="rId10"/>
    <p:sldLayoutId id="2147483676" r:id="rId11"/>
    <p:sldLayoutId id="2147483666" r:id="rId12"/>
    <p:sldLayoutId id="2147483667" r:id="rId13"/>
    <p:sldLayoutId id="2147483677" r:id="rId14"/>
  </p:sldLayoutIdLst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274247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914446" rtl="0" eaLnBrk="1" latinLnBrk="0" hangingPunct="1">
        <a:lnSpc>
          <a:spcPct val="15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2400" kern="1200">
          <a:solidFill>
            <a:srgbClr val="274247"/>
          </a:solidFill>
          <a:latin typeface="+mn-lt"/>
          <a:ea typeface="+mn-ea"/>
          <a:cs typeface="+mn-cs"/>
        </a:defRPr>
      </a:lvl1pPr>
      <a:lvl2pPr marL="396079" indent="-144029" algn="l" defTabSz="914446" rtl="0" eaLnBrk="1" latinLnBrk="0" hangingPunct="1">
        <a:lnSpc>
          <a:spcPct val="150000"/>
        </a:lnSpc>
        <a:spcBef>
          <a:spcPts val="0"/>
        </a:spcBef>
        <a:spcAft>
          <a:spcPts val="600"/>
        </a:spcAft>
        <a:buSzPct val="100000"/>
        <a:buFont typeface="Arial" panose="020B0604020202020204" pitchFamily="34" charset="0"/>
        <a:buChar char="◦"/>
        <a:defRPr sz="1800" kern="1200">
          <a:solidFill>
            <a:srgbClr val="274247"/>
          </a:solidFill>
          <a:latin typeface="+mn-lt"/>
          <a:ea typeface="+mn-ea"/>
          <a:cs typeface="+mn-cs"/>
        </a:defRPr>
      </a:lvl2pPr>
      <a:lvl3pPr marL="522104" indent="-108022" algn="l" defTabSz="914446" rtl="0" eaLnBrk="1" latinLnBrk="0" hangingPunct="1">
        <a:lnSpc>
          <a:spcPct val="150000"/>
        </a:lnSpc>
        <a:spcBef>
          <a:spcPts val="300"/>
        </a:spcBef>
        <a:spcAft>
          <a:spcPts val="400"/>
        </a:spcAft>
        <a:buFont typeface="Open Sans" panose="020B0606030504020204" pitchFamily="34" charset="0"/>
        <a:buChar char="­"/>
        <a:defRPr sz="1400" kern="1200">
          <a:solidFill>
            <a:srgbClr val="274247"/>
          </a:solidFill>
          <a:latin typeface="+mn-lt"/>
          <a:ea typeface="+mn-ea"/>
          <a:cs typeface="+mn-cs"/>
        </a:defRPr>
      </a:lvl3pPr>
      <a:lvl4pPr marL="666133" indent="-99020" algn="l" defTabSz="914446" rtl="0" eaLnBrk="1" latinLnBrk="0" hangingPunct="1">
        <a:lnSpc>
          <a:spcPct val="150000"/>
        </a:lnSpc>
        <a:spcBef>
          <a:spcPts val="250"/>
        </a:spcBef>
        <a:buFont typeface="Open Sans" panose="020B0606030504020204" pitchFamily="34" charset="0"/>
        <a:buChar char="­"/>
        <a:defRPr sz="1050" kern="1200">
          <a:solidFill>
            <a:srgbClr val="274247"/>
          </a:solidFill>
          <a:latin typeface="+mn-lt"/>
          <a:ea typeface="+mn-ea"/>
          <a:cs typeface="+mn-cs"/>
        </a:defRPr>
      </a:lvl4pPr>
      <a:lvl5pPr marL="774155" indent="-90018" algn="l" defTabSz="914446" rtl="0" eaLnBrk="1" latinLnBrk="0" hangingPunct="1">
        <a:lnSpc>
          <a:spcPct val="150000"/>
        </a:lnSpc>
        <a:spcBef>
          <a:spcPts val="250"/>
        </a:spcBef>
        <a:buFont typeface="Open Sans" panose="020B0606030504020204" pitchFamily="34" charset="0"/>
        <a:buChar char="­"/>
        <a:defRPr sz="1000" kern="1200">
          <a:solidFill>
            <a:srgbClr val="274247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8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359" y="551048"/>
            <a:ext cx="9651619" cy="1311128"/>
          </a:xfrm>
          <a:prstGeom prst="rect">
            <a:avLst/>
          </a:prstGeom>
        </p:spPr>
        <p:txBody>
          <a:bodyPr vert="horz" wrap="square" lIns="91440" tIns="0" rIns="91440" bIns="45720" rtlCol="0" anchor="ctr" anchorCtr="0">
            <a:normAutofit/>
          </a:bodyPr>
          <a:lstStyle/>
          <a:p>
            <a:r>
              <a:rPr lang="nb-NO" noProof="0" dirty="0"/>
              <a:t>Klikk for å redigere tittelstil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358" y="1862176"/>
            <a:ext cx="9651619" cy="3978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 dirty="0"/>
              <a:t>Rediger tekststiler i malen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12E8B8B0-4BD5-4668-9018-913E276A5FE9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461" y="6071524"/>
            <a:ext cx="3025540" cy="78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353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</p:sldLayoutIdLst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274247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914446" rtl="0" eaLnBrk="1" latinLnBrk="0" hangingPunct="1">
        <a:lnSpc>
          <a:spcPct val="15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2400" kern="1200">
          <a:solidFill>
            <a:srgbClr val="274247"/>
          </a:solidFill>
          <a:latin typeface="+mn-lt"/>
          <a:ea typeface="+mn-ea"/>
          <a:cs typeface="+mn-cs"/>
        </a:defRPr>
      </a:lvl1pPr>
      <a:lvl2pPr marL="396079" indent="-144029" algn="l" defTabSz="914446" rtl="0" eaLnBrk="1" latinLnBrk="0" hangingPunct="1">
        <a:lnSpc>
          <a:spcPct val="150000"/>
        </a:lnSpc>
        <a:spcBef>
          <a:spcPts val="0"/>
        </a:spcBef>
        <a:spcAft>
          <a:spcPts val="600"/>
        </a:spcAft>
        <a:buSzPct val="100000"/>
        <a:buFont typeface="Arial" panose="020B0604020202020204" pitchFamily="34" charset="0"/>
        <a:buChar char="◦"/>
        <a:defRPr sz="1800" kern="1200">
          <a:solidFill>
            <a:srgbClr val="274247"/>
          </a:solidFill>
          <a:latin typeface="+mn-lt"/>
          <a:ea typeface="+mn-ea"/>
          <a:cs typeface="+mn-cs"/>
        </a:defRPr>
      </a:lvl2pPr>
      <a:lvl3pPr marL="522104" indent="-108022" algn="l" defTabSz="914446" rtl="0" eaLnBrk="1" latinLnBrk="0" hangingPunct="1">
        <a:lnSpc>
          <a:spcPct val="150000"/>
        </a:lnSpc>
        <a:spcBef>
          <a:spcPts val="300"/>
        </a:spcBef>
        <a:spcAft>
          <a:spcPts val="400"/>
        </a:spcAft>
        <a:buFont typeface="Open Sans" panose="020B0606030504020204" pitchFamily="34" charset="0"/>
        <a:buChar char="­"/>
        <a:defRPr sz="1400" kern="1200">
          <a:solidFill>
            <a:srgbClr val="274247"/>
          </a:solidFill>
          <a:latin typeface="+mn-lt"/>
          <a:ea typeface="+mn-ea"/>
          <a:cs typeface="+mn-cs"/>
        </a:defRPr>
      </a:lvl3pPr>
      <a:lvl4pPr marL="666133" indent="-99020" algn="l" defTabSz="914446" rtl="0" eaLnBrk="1" latinLnBrk="0" hangingPunct="1">
        <a:lnSpc>
          <a:spcPct val="150000"/>
        </a:lnSpc>
        <a:spcBef>
          <a:spcPts val="250"/>
        </a:spcBef>
        <a:buFont typeface="Open Sans" panose="020B0606030504020204" pitchFamily="34" charset="0"/>
        <a:buChar char="­"/>
        <a:defRPr sz="1050" kern="1200">
          <a:solidFill>
            <a:srgbClr val="274247"/>
          </a:solidFill>
          <a:latin typeface="+mn-lt"/>
          <a:ea typeface="+mn-ea"/>
          <a:cs typeface="+mn-cs"/>
        </a:defRPr>
      </a:lvl4pPr>
      <a:lvl5pPr marL="774155" indent="-90018" algn="l" defTabSz="914446" rtl="0" eaLnBrk="1" latinLnBrk="0" hangingPunct="1">
        <a:lnSpc>
          <a:spcPct val="150000"/>
        </a:lnSpc>
        <a:spcBef>
          <a:spcPts val="250"/>
        </a:spcBef>
        <a:buFont typeface="Open Sans" panose="020B0606030504020204" pitchFamily="34" charset="0"/>
        <a:buChar char="­"/>
        <a:defRPr sz="1000" kern="1200">
          <a:solidFill>
            <a:srgbClr val="274247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8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419842-592E-434F-A9A0-9D056E879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0991" y="1131570"/>
            <a:ext cx="9390018" cy="3166110"/>
          </a:xfrm>
        </p:spPr>
        <p:txBody>
          <a:bodyPr>
            <a:normAutofit fontScale="90000"/>
          </a:bodyPr>
          <a:lstStyle/>
          <a:p>
            <a:r>
              <a:rPr lang="en-US" dirty="0"/>
              <a:t>Statistical Disclosure Control</a:t>
            </a:r>
            <a:br>
              <a:rPr lang="en-US" dirty="0"/>
            </a:br>
            <a:r>
              <a:rPr lang="en-US" dirty="0"/>
              <a:t>(SDC)</a:t>
            </a:r>
            <a:br>
              <a:rPr lang="en-US" dirty="0"/>
            </a:br>
            <a:br>
              <a:rPr lang="en-US" dirty="0"/>
            </a:br>
            <a:r>
              <a:rPr lang="en-US" sz="4900" dirty="0"/>
              <a:t>day 1, part 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A0095F8-98D7-4910-A38E-D9915094E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0991" y="4834890"/>
            <a:ext cx="9390018" cy="501459"/>
          </a:xfrm>
        </p:spPr>
        <p:txBody>
          <a:bodyPr/>
          <a:lstStyle/>
          <a:p>
            <a:r>
              <a:rPr lang="en-US" dirty="0"/>
              <a:t>Introductory Course, 26.02.2024</a:t>
            </a:r>
          </a:p>
        </p:txBody>
      </p:sp>
    </p:spTree>
    <p:extLst>
      <p:ext uri="{BB962C8B-B14F-4D97-AF65-F5344CB8AC3E}">
        <p14:creationId xmlns:p14="http://schemas.microsoft.com/office/powerpoint/2010/main" val="429471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4D7C440-8F20-16CB-BC13-738E666B3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272564"/>
            <a:ext cx="5295900" cy="2050315"/>
          </a:xfrm>
        </p:spPr>
        <p:txBody>
          <a:bodyPr>
            <a:normAutofit fontScale="90000"/>
          </a:bodyPr>
          <a:lstStyle/>
          <a:p>
            <a:r>
              <a:rPr lang="en-US" dirty="0"/>
              <a:t>Sensitive Cells in Magnitude Tables</a:t>
            </a:r>
            <a:br>
              <a:rPr lang="en-US" dirty="0"/>
            </a:br>
            <a:r>
              <a:rPr lang="en-US" dirty="0"/>
              <a:t>- </a:t>
            </a:r>
            <a:r>
              <a:rPr lang="en-US" sz="3600" dirty="0"/>
              <a:t>These are cells that should be primary suppressed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8D73762-846C-6673-CF13-4FB0BFA9195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108265" y="2736516"/>
            <a:ext cx="9651619" cy="32692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Cells with a single contribution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value can be directly disclosed</a:t>
            </a:r>
          </a:p>
          <a:p>
            <a:pPr marL="252050" lvl="1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Cells with two contributions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One contributor may disclose the value of the other contributor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Other cells according to rules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Either due to dominance rules, p% rule or the few contributors rule.</a:t>
            </a:r>
          </a:p>
        </p:txBody>
      </p:sp>
      <p:graphicFrame>
        <p:nvGraphicFramePr>
          <p:cNvPr id="4" name="Tabell 3">
            <a:extLst>
              <a:ext uri="{FF2B5EF4-FFF2-40B4-BE49-F238E27FC236}">
                <a16:creationId xmlns:a16="http://schemas.microsoft.com/office/drawing/2014/main" id="{ABB3CEC2-62C1-F44D-0977-4574EC64F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726993"/>
              </p:ext>
            </p:extLst>
          </p:nvPr>
        </p:nvGraphicFramePr>
        <p:xfrm>
          <a:off x="5848191" y="398016"/>
          <a:ext cx="5112468" cy="17994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2494">
                  <a:extLst>
                    <a:ext uri="{9D8B030D-6E8A-4147-A177-3AD203B41FA5}">
                      <a16:colId xmlns:a16="http://schemas.microsoft.com/office/drawing/2014/main" val="1484386205"/>
                    </a:ext>
                  </a:extLst>
                </a:gridCol>
                <a:gridCol w="1100939">
                  <a:extLst>
                    <a:ext uri="{9D8B030D-6E8A-4147-A177-3AD203B41FA5}">
                      <a16:colId xmlns:a16="http://schemas.microsoft.com/office/drawing/2014/main" val="3750279034"/>
                    </a:ext>
                  </a:extLst>
                </a:gridCol>
                <a:gridCol w="1071541">
                  <a:extLst>
                    <a:ext uri="{9D8B030D-6E8A-4147-A177-3AD203B41FA5}">
                      <a16:colId xmlns:a16="http://schemas.microsoft.com/office/drawing/2014/main" val="344149402"/>
                    </a:ext>
                  </a:extLst>
                </a:gridCol>
                <a:gridCol w="895000">
                  <a:extLst>
                    <a:ext uri="{9D8B030D-6E8A-4147-A177-3AD203B41FA5}">
                      <a16:colId xmlns:a16="http://schemas.microsoft.com/office/drawing/2014/main" val="4155274927"/>
                    </a:ext>
                  </a:extLst>
                </a:gridCol>
                <a:gridCol w="1022494">
                  <a:extLst>
                    <a:ext uri="{9D8B030D-6E8A-4147-A177-3AD203B41FA5}">
                      <a16:colId xmlns:a16="http://schemas.microsoft.com/office/drawing/2014/main" val="3872469164"/>
                    </a:ext>
                  </a:extLst>
                </a:gridCol>
              </a:tblGrid>
              <a:tr h="564425"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young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middle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old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>
                    <a:solidFill>
                      <a:srgbClr val="178D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614045"/>
                  </a:ext>
                </a:extLst>
              </a:tr>
              <a:tr h="564425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female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328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417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745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/>
                </a:tc>
                <a:extLst>
                  <a:ext uri="{0D108BD9-81ED-4DB2-BD59-A6C34878D82A}">
                    <a16:rowId xmlns:a16="http://schemas.microsoft.com/office/drawing/2014/main" val="2577828352"/>
                  </a:ext>
                </a:extLst>
              </a:tr>
              <a:tr h="32677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male</a:t>
                      </a:r>
                      <a:endParaRPr lang="en-US" sz="1600" b="1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395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3887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4387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/>
                </a:tc>
                <a:extLst>
                  <a:ext uri="{0D108BD9-81ED-4DB2-BD59-A6C34878D82A}">
                    <a16:rowId xmlns:a16="http://schemas.microsoft.com/office/drawing/2014/main" val="2440075767"/>
                  </a:ext>
                </a:extLst>
              </a:tr>
              <a:tr h="32677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433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812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3887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5132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/>
                </a:tc>
                <a:extLst>
                  <a:ext uri="{0D108BD9-81ED-4DB2-BD59-A6C34878D82A}">
                    <a16:rowId xmlns:a16="http://schemas.microsoft.com/office/drawing/2014/main" val="241245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9905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D469332-E2F7-4993-5D36-750AB1D40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551048"/>
            <a:ext cx="5210175" cy="1311128"/>
          </a:xfrm>
        </p:spPr>
        <p:txBody>
          <a:bodyPr/>
          <a:lstStyle/>
          <a:p>
            <a:r>
              <a:rPr lang="en-US" dirty="0"/>
              <a:t>Few Contributors Rule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036AA19-4E6F-CB37-5058-00FE6597327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33451" y="2390775"/>
            <a:ext cx="9937528" cy="391617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28600" indent="-228600">
              <a:lnSpc>
                <a:spcPct val="100000"/>
              </a:lnSpc>
            </a:pPr>
            <a:r>
              <a:rPr lang="en-US" dirty="0"/>
              <a:t>Cells where the number of contributors is less than or equal to a certain threshold are primary suppressed</a:t>
            </a:r>
            <a:endParaRPr lang="nb-NO"/>
          </a:p>
          <a:p>
            <a:pPr marL="521970" lvl="2" indent="-107950">
              <a:lnSpc>
                <a:spcPct val="100000"/>
              </a:lnSpc>
            </a:pPr>
            <a:endParaRPr lang="en-US" dirty="0">
              <a:ea typeface="Open Sans"/>
              <a:cs typeface="Open Sans"/>
            </a:endParaRPr>
          </a:p>
          <a:p>
            <a:pPr marL="228600" indent="-228600">
              <a:lnSpc>
                <a:spcPct val="100000"/>
              </a:lnSpc>
            </a:pPr>
            <a:r>
              <a:rPr lang="en-US" dirty="0"/>
              <a:t>Choice of threshold:</a:t>
            </a:r>
            <a:endParaRPr lang="en-US" dirty="0">
              <a:ea typeface="Open Sans"/>
              <a:cs typeface="Open Sans"/>
            </a:endParaRPr>
          </a:p>
          <a:p>
            <a:pPr marL="251460" lvl="1" indent="0">
              <a:lnSpc>
                <a:spcPct val="100000"/>
              </a:lnSpc>
              <a:buNone/>
            </a:pPr>
            <a:r>
              <a:rPr lang="en-US" sz="2000" b="1" dirty="0"/>
              <a:t>1: </a:t>
            </a:r>
            <a:r>
              <a:rPr lang="en-US" sz="2000" dirty="0"/>
              <a:t>Avoids the easiest form of direct disclosure</a:t>
            </a:r>
            <a:endParaRPr lang="en-US" sz="2000" dirty="0">
              <a:ea typeface="Open Sans"/>
              <a:cs typeface="Open Sans"/>
            </a:endParaRPr>
          </a:p>
          <a:p>
            <a:pPr marL="251460" lvl="1" indent="0">
              <a:lnSpc>
                <a:spcPct val="100000"/>
              </a:lnSpc>
              <a:buNone/>
            </a:pPr>
            <a:r>
              <a:rPr lang="en-US" sz="2000" b="1" dirty="0"/>
              <a:t>2: </a:t>
            </a:r>
            <a:r>
              <a:rPr lang="en-US" sz="2000" dirty="0"/>
              <a:t>Prevents disclosure where a single unit could use information about itself</a:t>
            </a:r>
            <a:endParaRPr lang="en-US" sz="2000" dirty="0">
              <a:ea typeface="Open Sans"/>
              <a:cs typeface="Open Sans"/>
            </a:endParaRPr>
          </a:p>
          <a:p>
            <a:pPr marL="251460" lvl="1" indent="0">
              <a:lnSpc>
                <a:spcPct val="100000"/>
              </a:lnSpc>
              <a:buNone/>
            </a:pPr>
            <a:r>
              <a:rPr lang="en-US" sz="2000" b="1" dirty="0"/>
              <a:t>&gt;2: </a:t>
            </a:r>
            <a:r>
              <a:rPr lang="en-US" sz="2000" dirty="0"/>
              <a:t>Better safeguard against disclosure</a:t>
            </a:r>
            <a:endParaRPr lang="en-US" sz="2000" dirty="0">
              <a:ea typeface="Open Sans"/>
              <a:cs typeface="Open Sans"/>
            </a:endParaRPr>
          </a:p>
          <a:p>
            <a:pPr marL="521970" lvl="2" indent="-107950">
              <a:lnSpc>
                <a:spcPct val="100000"/>
              </a:lnSpc>
            </a:pPr>
            <a:r>
              <a:rPr lang="en-US" sz="1800" dirty="0"/>
              <a:t> </a:t>
            </a:r>
            <a:r>
              <a:rPr lang="en-US" sz="1800" b="1" dirty="0"/>
              <a:t>However: </a:t>
            </a:r>
            <a:r>
              <a:rPr lang="en-US" sz="1800" dirty="0"/>
              <a:t>This rule does not specifically target high-accuracy estimation</a:t>
            </a:r>
            <a:endParaRPr lang="en-US" sz="1800" dirty="0">
              <a:ea typeface="Open Sans"/>
              <a:cs typeface="Open Sans"/>
            </a:endParaRPr>
          </a:p>
          <a:p>
            <a:pPr marL="251460" lvl="1" indent="0">
              <a:lnSpc>
                <a:spcPct val="100000"/>
              </a:lnSpc>
              <a:buNone/>
            </a:pPr>
            <a:r>
              <a:rPr lang="en-US" sz="2000" dirty="0"/>
              <a:t>					</a:t>
            </a:r>
            <a:endParaRPr lang="en-US" sz="2800" dirty="0">
              <a:ea typeface="Open Sans"/>
              <a:cs typeface="Open Sans"/>
            </a:endParaRPr>
          </a:p>
          <a:p>
            <a:pPr marL="251460" lvl="1" indent="0">
              <a:lnSpc>
                <a:spcPct val="100000"/>
              </a:lnSpc>
              <a:buNone/>
            </a:pPr>
            <a:endParaRPr lang="en-US" sz="2000" dirty="0">
              <a:ea typeface="Open Sans"/>
              <a:cs typeface="Open Sans"/>
            </a:endParaRPr>
          </a:p>
          <a:p>
            <a:pPr marL="228600" indent="-228600"/>
            <a:endParaRPr lang="en-US" dirty="0">
              <a:ea typeface="Open Sans"/>
              <a:cs typeface="Open Sans"/>
            </a:endParaRPr>
          </a:p>
        </p:txBody>
      </p:sp>
      <p:graphicFrame>
        <p:nvGraphicFramePr>
          <p:cNvPr id="4" name="Tabell 3">
            <a:extLst>
              <a:ext uri="{FF2B5EF4-FFF2-40B4-BE49-F238E27FC236}">
                <a16:creationId xmlns:a16="http://schemas.microsoft.com/office/drawing/2014/main" id="{10076B89-1ED7-24A0-C48B-97FC7A9FD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939909"/>
              </p:ext>
            </p:extLst>
          </p:nvPr>
        </p:nvGraphicFramePr>
        <p:xfrm>
          <a:off x="6561148" y="494020"/>
          <a:ext cx="5112468" cy="17034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2494">
                  <a:extLst>
                    <a:ext uri="{9D8B030D-6E8A-4147-A177-3AD203B41FA5}">
                      <a16:colId xmlns:a16="http://schemas.microsoft.com/office/drawing/2014/main" val="1484386205"/>
                    </a:ext>
                  </a:extLst>
                </a:gridCol>
                <a:gridCol w="1100939">
                  <a:extLst>
                    <a:ext uri="{9D8B030D-6E8A-4147-A177-3AD203B41FA5}">
                      <a16:colId xmlns:a16="http://schemas.microsoft.com/office/drawing/2014/main" val="3750279034"/>
                    </a:ext>
                  </a:extLst>
                </a:gridCol>
                <a:gridCol w="1071541">
                  <a:extLst>
                    <a:ext uri="{9D8B030D-6E8A-4147-A177-3AD203B41FA5}">
                      <a16:colId xmlns:a16="http://schemas.microsoft.com/office/drawing/2014/main" val="344149402"/>
                    </a:ext>
                  </a:extLst>
                </a:gridCol>
                <a:gridCol w="895000">
                  <a:extLst>
                    <a:ext uri="{9D8B030D-6E8A-4147-A177-3AD203B41FA5}">
                      <a16:colId xmlns:a16="http://schemas.microsoft.com/office/drawing/2014/main" val="4155274927"/>
                    </a:ext>
                  </a:extLst>
                </a:gridCol>
                <a:gridCol w="1022494">
                  <a:extLst>
                    <a:ext uri="{9D8B030D-6E8A-4147-A177-3AD203B41FA5}">
                      <a16:colId xmlns:a16="http://schemas.microsoft.com/office/drawing/2014/main" val="3872469164"/>
                    </a:ext>
                  </a:extLst>
                </a:gridCol>
              </a:tblGrid>
              <a:tr h="516424"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young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middle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old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>
                    <a:solidFill>
                      <a:srgbClr val="178D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614045"/>
                  </a:ext>
                </a:extLst>
              </a:tr>
              <a:tr h="51642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female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328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417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745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/>
                </a:tc>
                <a:extLst>
                  <a:ext uri="{0D108BD9-81ED-4DB2-BD59-A6C34878D82A}">
                    <a16:rowId xmlns:a16="http://schemas.microsoft.com/office/drawing/2014/main" val="2577828352"/>
                  </a:ext>
                </a:extLst>
              </a:tr>
              <a:tr h="30676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male</a:t>
                      </a:r>
                      <a:endParaRPr lang="en-US" sz="1600" b="1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395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3887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4387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/>
                </a:tc>
                <a:extLst>
                  <a:ext uri="{0D108BD9-81ED-4DB2-BD59-A6C34878D82A}">
                    <a16:rowId xmlns:a16="http://schemas.microsoft.com/office/drawing/2014/main" val="2440075767"/>
                  </a:ext>
                </a:extLst>
              </a:tr>
              <a:tr h="30676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433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812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3887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5132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/>
                </a:tc>
                <a:extLst>
                  <a:ext uri="{0D108BD9-81ED-4DB2-BD59-A6C34878D82A}">
                    <a16:rowId xmlns:a16="http://schemas.microsoft.com/office/drawing/2014/main" val="241245490"/>
                  </a:ext>
                </a:extLst>
              </a:tr>
            </a:tbl>
          </a:graphicData>
        </a:graphic>
      </p:graphicFrame>
      <p:sp>
        <p:nvSpPr>
          <p:cNvPr id="5" name="Bildeforklaring formet som et avrundet rektangel 5">
            <a:extLst>
              <a:ext uri="{FF2B5EF4-FFF2-40B4-BE49-F238E27FC236}">
                <a16:creationId xmlns:a16="http://schemas.microsoft.com/office/drawing/2014/main" id="{20C00D87-A6BA-41F9-C7C8-5FBE1029CA5B}"/>
              </a:ext>
            </a:extLst>
          </p:cNvPr>
          <p:cNvSpPr txBox="1">
            <a:spLocks/>
          </p:cNvSpPr>
          <p:nvPr/>
        </p:nvSpPr>
        <p:spPr>
          <a:xfrm>
            <a:off x="1700303" y="5748288"/>
            <a:ext cx="6261878" cy="907289"/>
          </a:xfrm>
          <a:prstGeom prst="wedgeRoundRectCallout">
            <a:avLst>
              <a:gd name="adj1" fmla="val -8498"/>
              <a:gd name="adj2" fmla="val -37836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00FF"/>
                </a:solidFill>
              </a:rPr>
              <a:t>In our example, we focused on the specific old-male cell with three contributions that might be problematic, not every cell containing three contributions.</a:t>
            </a:r>
          </a:p>
        </p:txBody>
      </p:sp>
      <p:graphicFrame>
        <p:nvGraphicFramePr>
          <p:cNvPr id="6" name="Tabell 5">
            <a:extLst>
              <a:ext uri="{FF2B5EF4-FFF2-40B4-BE49-F238E27FC236}">
                <a16:creationId xmlns:a16="http://schemas.microsoft.com/office/drawing/2014/main" id="{6BD30454-09C6-5B04-4CFD-8402DB99C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611631"/>
              </p:ext>
            </p:extLst>
          </p:nvPr>
        </p:nvGraphicFramePr>
        <p:xfrm>
          <a:off x="839427" y="551048"/>
          <a:ext cx="5112470" cy="1646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2494">
                  <a:extLst>
                    <a:ext uri="{9D8B030D-6E8A-4147-A177-3AD203B41FA5}">
                      <a16:colId xmlns:a16="http://schemas.microsoft.com/office/drawing/2014/main" val="2050828192"/>
                    </a:ext>
                  </a:extLst>
                </a:gridCol>
                <a:gridCol w="1022494">
                  <a:extLst>
                    <a:ext uri="{9D8B030D-6E8A-4147-A177-3AD203B41FA5}">
                      <a16:colId xmlns:a16="http://schemas.microsoft.com/office/drawing/2014/main" val="4165280192"/>
                    </a:ext>
                  </a:extLst>
                </a:gridCol>
                <a:gridCol w="1022494">
                  <a:extLst>
                    <a:ext uri="{9D8B030D-6E8A-4147-A177-3AD203B41FA5}">
                      <a16:colId xmlns:a16="http://schemas.microsoft.com/office/drawing/2014/main" val="2143787643"/>
                    </a:ext>
                  </a:extLst>
                </a:gridCol>
                <a:gridCol w="1022494">
                  <a:extLst>
                    <a:ext uri="{9D8B030D-6E8A-4147-A177-3AD203B41FA5}">
                      <a16:colId xmlns:a16="http://schemas.microsoft.com/office/drawing/2014/main" val="2847182522"/>
                    </a:ext>
                  </a:extLst>
                </a:gridCol>
                <a:gridCol w="1022494">
                  <a:extLst>
                    <a:ext uri="{9D8B030D-6E8A-4147-A177-3AD203B41FA5}">
                      <a16:colId xmlns:a16="http://schemas.microsoft.com/office/drawing/2014/main" val="3298777311"/>
                    </a:ext>
                  </a:extLst>
                </a:gridCol>
              </a:tblGrid>
              <a:tr h="411595"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young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middle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old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008341"/>
                  </a:ext>
                </a:extLst>
              </a:tr>
              <a:tr h="41159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female</a:t>
                      </a:r>
                      <a:endParaRPr lang="en-US" sz="1600" b="1" i="0" u="none" strike="noStrike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586554911"/>
                  </a:ext>
                </a:extLst>
              </a:tr>
              <a:tr h="41159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male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2023342458"/>
                  </a:ext>
                </a:extLst>
              </a:tr>
              <a:tr h="41159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u="none" strike="noStrike" dirty="0">
                          <a:effectLst/>
                        </a:rPr>
                        <a:t>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3854335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125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>
            <a:extLst>
              <a:ext uri="{FF2B5EF4-FFF2-40B4-BE49-F238E27FC236}">
                <a16:creationId xmlns:a16="http://schemas.microsoft.com/office/drawing/2014/main" id="{F63FF991-847D-8FF8-63BC-F21D4A8D3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3718" y="-1343025"/>
            <a:ext cx="4224338" cy="2686050"/>
          </a:xfrm>
          <a:prstGeom prst="rect">
            <a:avLst/>
          </a:prstGeom>
          <a:effectLst>
            <a:outerShdw blurRad="190500" dist="304800" dir="36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5FEE80AD-BB39-00F6-0533-994EDB05A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359" y="267419"/>
            <a:ext cx="9651619" cy="1311215"/>
          </a:xfrm>
        </p:spPr>
        <p:txBody>
          <a:bodyPr/>
          <a:lstStyle/>
          <a:p>
            <a:r>
              <a:rPr lang="en-US" b="0" dirty="0"/>
              <a:t>(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Lucida Console" panose="020B0609040504020204" pitchFamily="49" charset="0"/>
              </a:rPr>
              <a:t>n</a:t>
            </a:r>
            <a:r>
              <a:rPr lang="en-US" b="0" dirty="0"/>
              <a:t>,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Lucida Console" panose="020B0609040504020204" pitchFamily="49" charset="0"/>
              </a:rPr>
              <a:t>k</a:t>
            </a:r>
            <a:r>
              <a:rPr lang="en-US" b="0" dirty="0"/>
              <a:t>)-</a:t>
            </a:r>
            <a:r>
              <a:rPr lang="en-US" dirty="0"/>
              <a:t>dominance rule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1BABDEF-6A92-AD63-77DC-F2A3F001237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59239" y="2141025"/>
            <a:ext cx="8588875" cy="39788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sum of the </a:t>
            </a: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Lucida Console" panose="020B0609040504020204" pitchFamily="49" charset="0"/>
              </a:rPr>
              <a:t>n</a:t>
            </a:r>
            <a:r>
              <a:rPr lang="en-US" dirty="0"/>
              <a:t> largest contributions cannot exceed </a:t>
            </a: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k</a:t>
            </a:r>
            <a:r>
              <a:rPr lang="en-US" dirty="0"/>
              <a:t>% of the cell value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Common practice to use two rules: 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Lucida Console" panose="020B0609040504020204" pitchFamily="49" charset="0"/>
              </a:rPr>
              <a:t>n</a:t>
            </a:r>
            <a:r>
              <a:rPr lang="en-US" dirty="0">
                <a:latin typeface="Lucida Console" panose="020B0609040504020204" pitchFamily="49" charset="0"/>
              </a:rPr>
              <a:t>=1 </a:t>
            </a:r>
            <a:r>
              <a:rPr lang="en-US" dirty="0"/>
              <a:t>and 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Lucida Console" panose="020B0609040504020204" pitchFamily="49" charset="0"/>
              </a:rPr>
              <a:t>n</a:t>
            </a:r>
            <a:r>
              <a:rPr lang="en-US" dirty="0">
                <a:latin typeface="Lucida Console" panose="020B0609040504020204" pitchFamily="49" charset="0"/>
              </a:rPr>
              <a:t>=2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In our </a:t>
            </a:r>
            <a:r>
              <a:rPr lang="en-US" dirty="0">
                <a:solidFill>
                  <a:schemeClr val="tx1"/>
                </a:solidFill>
              </a:rPr>
              <a:t>old-male </a:t>
            </a:r>
            <a:r>
              <a:rPr lang="en-US" dirty="0"/>
              <a:t>cell: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Largest contribution:  (100*3435/3887)%  = </a:t>
            </a:r>
            <a:r>
              <a:rPr lang="en-US" b="1" dirty="0">
                <a:solidFill>
                  <a:schemeClr val="tx1"/>
                </a:solidFill>
              </a:rPr>
              <a:t>88.4% </a:t>
            </a:r>
            <a:r>
              <a:rPr lang="en-US" dirty="0"/>
              <a:t>of the cell value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2 largest contributions: (100*(3435+251)/3887)%  = </a:t>
            </a:r>
            <a:r>
              <a:rPr lang="en-US" b="1" dirty="0">
                <a:solidFill>
                  <a:schemeClr val="tx1"/>
                </a:solidFill>
              </a:rPr>
              <a:t>94.8% </a:t>
            </a:r>
            <a:r>
              <a:rPr lang="en-US" dirty="0"/>
              <a:t>of the cell value</a:t>
            </a:r>
          </a:p>
          <a:p>
            <a:pPr lvl="1">
              <a:lnSpc>
                <a:spcPct val="100000"/>
              </a:lnSpc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9" name="Bildeforklaring formet som et avrundet rektangel 5">
            <a:extLst>
              <a:ext uri="{FF2B5EF4-FFF2-40B4-BE49-F238E27FC236}">
                <a16:creationId xmlns:a16="http://schemas.microsoft.com/office/drawing/2014/main" id="{0F659AAC-5AF1-1998-6DD9-ACCCDDCE0813}"/>
              </a:ext>
            </a:extLst>
          </p:cNvPr>
          <p:cNvSpPr txBox="1">
            <a:spLocks/>
          </p:cNvSpPr>
          <p:nvPr/>
        </p:nvSpPr>
        <p:spPr>
          <a:xfrm>
            <a:off x="8978123" y="1708030"/>
            <a:ext cx="3152776" cy="3978861"/>
          </a:xfrm>
          <a:prstGeom prst="wedgeRoundRectCallout">
            <a:avLst>
              <a:gd name="adj1" fmla="val -79173"/>
              <a:gd name="adj2" fmla="val 37996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0000FF"/>
                </a:solidFill>
              </a:rPr>
              <a:t>With </a:t>
            </a:r>
            <a:r>
              <a:rPr lang="en-US" sz="2200" dirty="0">
                <a:solidFill>
                  <a:srgbClr val="0000FF"/>
                </a:solidFill>
                <a:latin typeface="Lucida Console" panose="020B0609040504020204" pitchFamily="49" charset="0"/>
              </a:rPr>
              <a:t>n</a:t>
            </a:r>
            <a:r>
              <a:rPr lang="en-US" sz="2200" baseline="-25000" dirty="0">
                <a:solidFill>
                  <a:srgbClr val="0000FF"/>
                </a:solidFill>
                <a:latin typeface="Lucida Console" panose="020B0609040504020204" pitchFamily="49" charset="0"/>
              </a:rPr>
              <a:t>1</a:t>
            </a:r>
            <a:r>
              <a:rPr lang="en-US" sz="2200" dirty="0">
                <a:solidFill>
                  <a:srgbClr val="0000FF"/>
                </a:solidFill>
                <a:latin typeface="Lucida Console" panose="020B0609040504020204" pitchFamily="49" charset="0"/>
              </a:rPr>
              <a:t>=1</a:t>
            </a:r>
            <a:r>
              <a:rPr lang="en-US" sz="2200" dirty="0">
                <a:solidFill>
                  <a:srgbClr val="0000FF"/>
                </a:solidFill>
              </a:rPr>
              <a:t> and </a:t>
            </a:r>
            <a:r>
              <a:rPr lang="en-US" sz="2200" dirty="0">
                <a:solidFill>
                  <a:srgbClr val="0000FF"/>
                </a:solidFill>
                <a:latin typeface="Lucida Console" panose="020B0609040504020204" pitchFamily="49" charset="0"/>
              </a:rPr>
              <a:t>n</a:t>
            </a:r>
            <a:r>
              <a:rPr lang="en-US" sz="2200" baseline="-25000" dirty="0">
                <a:solidFill>
                  <a:srgbClr val="0000FF"/>
                </a:solidFill>
                <a:latin typeface="Lucida Console" panose="020B0609040504020204" pitchFamily="49" charset="0"/>
              </a:rPr>
              <a:t>2</a:t>
            </a:r>
            <a:r>
              <a:rPr lang="en-US" sz="2200" dirty="0">
                <a:solidFill>
                  <a:srgbClr val="0000FF"/>
                </a:solidFill>
                <a:latin typeface="Lucida Console" panose="020B0609040504020204" pitchFamily="49" charset="0"/>
              </a:rPr>
              <a:t>=2</a:t>
            </a:r>
            <a:r>
              <a:rPr lang="en-US" sz="2200" dirty="0">
                <a:solidFill>
                  <a:srgbClr val="0000FF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FF"/>
                </a:solidFill>
                <a:latin typeface="Lucida Console" panose="020B0609040504020204" pitchFamily="49" charset="0"/>
              </a:rPr>
              <a:t>k</a:t>
            </a:r>
            <a:r>
              <a:rPr lang="en-US" sz="2200" baseline="-25000" dirty="0">
                <a:solidFill>
                  <a:srgbClr val="0000FF"/>
                </a:solidFill>
                <a:latin typeface="Lucida Console" panose="020B0609040504020204" pitchFamily="49" charset="0"/>
              </a:rPr>
              <a:t>1</a:t>
            </a:r>
            <a:r>
              <a:rPr lang="en-US" sz="2200" dirty="0">
                <a:solidFill>
                  <a:srgbClr val="0000FF"/>
                </a:solidFill>
                <a:latin typeface="Lucida Console" panose="020B0609040504020204" pitchFamily="49" charset="0"/>
              </a:rPr>
              <a:t>=90</a:t>
            </a:r>
            <a:r>
              <a:rPr lang="en-US" sz="2200" dirty="0">
                <a:solidFill>
                  <a:srgbClr val="0000FF"/>
                </a:solidFill>
              </a:rPr>
              <a:t> and </a:t>
            </a:r>
            <a:r>
              <a:rPr lang="en-US" sz="2200" dirty="0">
                <a:solidFill>
                  <a:srgbClr val="0000FF"/>
                </a:solidFill>
                <a:latin typeface="Lucida Console" panose="020B0609040504020204" pitchFamily="49" charset="0"/>
              </a:rPr>
              <a:t>k</a:t>
            </a:r>
            <a:r>
              <a:rPr lang="en-US" sz="2200" baseline="-25000" dirty="0">
                <a:solidFill>
                  <a:srgbClr val="0000FF"/>
                </a:solidFill>
                <a:latin typeface="Lucida Console" panose="020B0609040504020204" pitchFamily="49" charset="0"/>
              </a:rPr>
              <a:t>2</a:t>
            </a:r>
            <a:r>
              <a:rPr lang="en-US" sz="2200" dirty="0">
                <a:solidFill>
                  <a:srgbClr val="0000FF"/>
                </a:solidFill>
                <a:latin typeface="Lucida Console" panose="020B0609040504020204" pitchFamily="49" charset="0"/>
              </a:rPr>
              <a:t>=95</a:t>
            </a:r>
          </a:p>
          <a:p>
            <a:pPr marL="252050" lvl="1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00FF"/>
                </a:solidFill>
              </a:rPr>
              <a:t>→ </a:t>
            </a:r>
            <a:r>
              <a:rPr lang="en-US" sz="2000" b="1" dirty="0">
                <a:solidFill>
                  <a:srgbClr val="10602D"/>
                </a:solidFill>
              </a:rPr>
              <a:t>Not sensitive</a:t>
            </a:r>
            <a:endParaRPr lang="en-US" sz="2000" b="1" dirty="0">
              <a:solidFill>
                <a:srgbClr val="10602D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FF"/>
                </a:solidFill>
                <a:latin typeface="Lucida Console" panose="020B0609040504020204" pitchFamily="49" charset="0"/>
              </a:rPr>
              <a:t>k</a:t>
            </a:r>
            <a:r>
              <a:rPr lang="en-US" sz="2200" baseline="-25000" dirty="0">
                <a:solidFill>
                  <a:srgbClr val="0000FF"/>
                </a:solidFill>
                <a:latin typeface="Lucida Console" panose="020B0609040504020204" pitchFamily="49" charset="0"/>
              </a:rPr>
              <a:t>1</a:t>
            </a:r>
            <a:r>
              <a:rPr lang="en-US" sz="2200" dirty="0">
                <a:solidFill>
                  <a:srgbClr val="0000FF"/>
                </a:solidFill>
                <a:latin typeface="Lucida Console" panose="020B0609040504020204" pitchFamily="49" charset="0"/>
              </a:rPr>
              <a:t>=85</a:t>
            </a:r>
            <a:r>
              <a:rPr lang="en-US" sz="2200" dirty="0">
                <a:solidFill>
                  <a:srgbClr val="0000FF"/>
                </a:solidFill>
              </a:rPr>
              <a:t> and </a:t>
            </a:r>
            <a:r>
              <a:rPr lang="en-US" sz="2200" dirty="0">
                <a:solidFill>
                  <a:srgbClr val="0000FF"/>
                </a:solidFill>
                <a:latin typeface="Lucida Console" panose="020B0609040504020204" pitchFamily="49" charset="0"/>
              </a:rPr>
              <a:t>k</a:t>
            </a:r>
            <a:r>
              <a:rPr lang="en-US" sz="2200" baseline="-25000" dirty="0">
                <a:solidFill>
                  <a:srgbClr val="0000FF"/>
                </a:solidFill>
                <a:latin typeface="Lucida Console" panose="020B0609040504020204" pitchFamily="49" charset="0"/>
              </a:rPr>
              <a:t>2</a:t>
            </a:r>
            <a:r>
              <a:rPr lang="en-US" sz="2200" dirty="0">
                <a:solidFill>
                  <a:srgbClr val="0000FF"/>
                </a:solidFill>
                <a:latin typeface="Lucida Console" panose="020B0609040504020204" pitchFamily="49" charset="0"/>
              </a:rPr>
              <a:t>=95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00FF"/>
                </a:solidFill>
              </a:rPr>
              <a:t>    → </a:t>
            </a:r>
            <a:r>
              <a:rPr lang="en-US" sz="2000" b="1" dirty="0">
                <a:solidFill>
                  <a:srgbClr val="C00000"/>
                </a:solidFill>
              </a:rPr>
              <a:t>Sensitive</a:t>
            </a:r>
            <a:endParaRPr lang="en-US" sz="2200" b="1" dirty="0">
              <a:solidFill>
                <a:srgbClr val="C0000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FF"/>
                </a:solidFill>
                <a:latin typeface="Lucida Console" panose="020B0609040504020204" pitchFamily="49" charset="0"/>
              </a:rPr>
              <a:t>k</a:t>
            </a:r>
            <a:r>
              <a:rPr lang="en-US" sz="2200" baseline="-25000" dirty="0">
                <a:solidFill>
                  <a:srgbClr val="0000FF"/>
                </a:solidFill>
                <a:latin typeface="Lucida Console" panose="020B0609040504020204" pitchFamily="49" charset="0"/>
              </a:rPr>
              <a:t>1</a:t>
            </a:r>
            <a:r>
              <a:rPr lang="en-US" sz="2200" dirty="0">
                <a:solidFill>
                  <a:srgbClr val="0000FF"/>
                </a:solidFill>
                <a:latin typeface="Lucida Console" panose="020B0609040504020204" pitchFamily="49" charset="0"/>
              </a:rPr>
              <a:t>=90</a:t>
            </a:r>
            <a:r>
              <a:rPr lang="en-US" sz="2200" dirty="0">
                <a:solidFill>
                  <a:srgbClr val="0000FF"/>
                </a:solidFill>
              </a:rPr>
              <a:t> and </a:t>
            </a:r>
            <a:r>
              <a:rPr lang="en-US" sz="2200" dirty="0">
                <a:solidFill>
                  <a:srgbClr val="0000FF"/>
                </a:solidFill>
                <a:latin typeface="Lucida Console" panose="020B0609040504020204" pitchFamily="49" charset="0"/>
              </a:rPr>
              <a:t>k</a:t>
            </a:r>
            <a:r>
              <a:rPr lang="en-US" sz="2200" baseline="-25000" dirty="0">
                <a:solidFill>
                  <a:srgbClr val="0000FF"/>
                </a:solidFill>
                <a:latin typeface="Lucida Console" panose="020B0609040504020204" pitchFamily="49" charset="0"/>
              </a:rPr>
              <a:t>2</a:t>
            </a:r>
            <a:r>
              <a:rPr lang="en-US" sz="2200" dirty="0">
                <a:solidFill>
                  <a:srgbClr val="0000FF"/>
                </a:solidFill>
                <a:latin typeface="Lucida Console" panose="020B0609040504020204" pitchFamily="49" charset="0"/>
              </a:rPr>
              <a:t>=94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FF"/>
                </a:solidFill>
              </a:rPr>
              <a:t>    </a:t>
            </a:r>
            <a:r>
              <a:rPr lang="en-US" sz="2000" dirty="0">
                <a:solidFill>
                  <a:srgbClr val="0000FF"/>
                </a:solidFill>
              </a:rPr>
              <a:t>→ </a:t>
            </a:r>
            <a:r>
              <a:rPr lang="en-US" sz="2000" b="1" dirty="0">
                <a:solidFill>
                  <a:srgbClr val="C00000"/>
                </a:solidFill>
              </a:rPr>
              <a:t>Sensitive</a:t>
            </a:r>
            <a:r>
              <a:rPr lang="en-US" dirty="0">
                <a:solidFill>
                  <a:srgbClr val="0000FF"/>
                </a:solidFill>
              </a:rPr>
              <a:t> </a:t>
            </a:r>
            <a:endParaRPr lang="en-US" sz="2200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B98F2639-36CC-9891-F05E-BE17B29AD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75" y="4300555"/>
            <a:ext cx="1200150" cy="528638"/>
          </a:xfrm>
          <a:prstGeom prst="rect">
            <a:avLst/>
          </a:prstGeom>
          <a:effectLst>
            <a:outerShdw blurRad="762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588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E418A23-769B-398D-5B46-6F7424231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olidFill>
                  <a:srgbClr val="0070C0"/>
                </a:solidFill>
                <a:latin typeface="Lucida Console" panose="020B0609040504020204" pitchFamily="49" charset="0"/>
              </a:rPr>
              <a:t>p</a:t>
            </a:r>
            <a:r>
              <a:rPr lang="en-US" dirty="0"/>
              <a:t>% rule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5B86DEF-4F37-2AD6-7030-94C9B884B60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862176"/>
            <a:ext cx="6381591" cy="39788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 cell is considered sensitive if a contributor can estimate another contributor's contribution to that cell within </a:t>
            </a:r>
            <a:r>
              <a:rPr lang="en-US" b="1" i="0" dirty="0"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p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% of its true value.</a:t>
            </a: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To comply with the rule, we only need to assess how well the contributor with the second-largest value can estimate the largest value.</a:t>
            </a:r>
          </a:p>
          <a:p>
            <a:pPr lvl="4">
              <a:lnSpc>
                <a:spcPct val="100000"/>
              </a:lnSpc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>
              <a:lnSpc>
                <a:spcPct val="100000"/>
              </a:lnSpc>
            </a:pPr>
            <a:r>
              <a:rPr lang="en-US" dirty="0"/>
              <a:t>In our </a:t>
            </a:r>
            <a:r>
              <a:rPr lang="en-US" dirty="0">
                <a:solidFill>
                  <a:schemeClr val="tx1"/>
                </a:solidFill>
              </a:rPr>
              <a:t>old-male </a:t>
            </a:r>
            <a:r>
              <a:rPr lang="en-US" dirty="0"/>
              <a:t>cell: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</a:t>
            </a:r>
            <a:r>
              <a:rPr lang="en-US" sz="1800" dirty="0"/>
              <a:t>ccuracy:  </a:t>
            </a:r>
            <a:r>
              <a:rPr lang="en-US" dirty="0"/>
              <a:t>(100*((3887-251)-3435)/3435)%  = </a:t>
            </a:r>
            <a:r>
              <a:rPr lang="en-US" b="1" dirty="0">
                <a:solidFill>
                  <a:schemeClr val="tx1"/>
                </a:solidFill>
              </a:rPr>
              <a:t>5.8% 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9857045F-0B11-DB6A-8477-A6253A98F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3718" y="-1343025"/>
            <a:ext cx="4224338" cy="2686050"/>
          </a:xfrm>
          <a:prstGeom prst="rect">
            <a:avLst/>
          </a:prstGeom>
          <a:effectLst>
            <a:outerShdw blurRad="190500" dist="304800" dir="36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Bildeforklaring formet som et avrundet rektangel 5">
            <a:extLst>
              <a:ext uri="{FF2B5EF4-FFF2-40B4-BE49-F238E27FC236}">
                <a16:creationId xmlns:a16="http://schemas.microsoft.com/office/drawing/2014/main" id="{6D8D2B0C-9CF0-E87F-935E-916D26CD6894}"/>
              </a:ext>
            </a:extLst>
          </p:cNvPr>
          <p:cNvSpPr txBox="1">
            <a:spLocks/>
          </p:cNvSpPr>
          <p:nvPr/>
        </p:nvSpPr>
        <p:spPr>
          <a:xfrm>
            <a:off x="8782180" y="2056939"/>
            <a:ext cx="3152776" cy="2686050"/>
          </a:xfrm>
          <a:prstGeom prst="wedgeRoundRectCallout">
            <a:avLst>
              <a:gd name="adj1" fmla="val -90360"/>
              <a:gd name="adj2" fmla="val 48209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FF"/>
                </a:solidFill>
                <a:latin typeface="Lucida Console" panose="020B0609040504020204" pitchFamily="49" charset="0"/>
              </a:rPr>
              <a:t>p=5</a:t>
            </a:r>
            <a:r>
              <a:rPr lang="en-US" sz="2200" dirty="0">
                <a:solidFill>
                  <a:srgbClr val="0000FF"/>
                </a:solidFill>
              </a:rPr>
              <a:t> </a:t>
            </a:r>
            <a:endParaRPr lang="en-US" sz="22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252050" lvl="1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00FF"/>
                </a:solidFill>
              </a:rPr>
              <a:t>→ </a:t>
            </a:r>
            <a:r>
              <a:rPr lang="en-US" sz="2000" b="1" dirty="0">
                <a:solidFill>
                  <a:srgbClr val="10602D"/>
                </a:solidFill>
              </a:rPr>
              <a:t>Not sensitive</a:t>
            </a:r>
            <a:endParaRPr lang="en-US" sz="2000" b="1" dirty="0">
              <a:solidFill>
                <a:srgbClr val="10602D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FF"/>
                </a:solidFill>
                <a:latin typeface="Lucida Console" panose="020B0609040504020204" pitchFamily="49" charset="0"/>
              </a:rPr>
              <a:t>p=6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00FF"/>
                </a:solidFill>
              </a:rPr>
              <a:t>    → </a:t>
            </a:r>
            <a:r>
              <a:rPr lang="en-US" sz="2000" b="1" dirty="0">
                <a:solidFill>
                  <a:srgbClr val="C00000"/>
                </a:solidFill>
              </a:rPr>
              <a:t>Sensitive</a:t>
            </a:r>
            <a:endParaRPr lang="en-US" sz="2200" b="1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Bildeforklaring formet som et avrundet rektangel 5">
            <a:extLst>
              <a:ext uri="{FF2B5EF4-FFF2-40B4-BE49-F238E27FC236}">
                <a16:creationId xmlns:a16="http://schemas.microsoft.com/office/drawing/2014/main" id="{725838C3-77C7-681F-0EAB-37D848893C52}"/>
              </a:ext>
            </a:extLst>
          </p:cNvPr>
          <p:cNvSpPr txBox="1">
            <a:spLocks/>
          </p:cNvSpPr>
          <p:nvPr/>
        </p:nvSpPr>
        <p:spPr>
          <a:xfrm>
            <a:off x="1219360" y="5463540"/>
            <a:ext cx="7193120" cy="1192037"/>
          </a:xfrm>
          <a:prstGeom prst="wedgeRoundRectCallout">
            <a:avLst>
              <a:gd name="adj1" fmla="val -8498"/>
              <a:gd name="adj2" fmla="val -37836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00FF"/>
                </a:solidFill>
              </a:rPr>
              <a:t>This rule is specifically designed to address the primary issue of accurate estimation.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00FF"/>
                </a:solidFill>
              </a:rPr>
              <a:t>Therefore, it can be considered better than dominance rules.</a:t>
            </a:r>
          </a:p>
        </p:txBody>
      </p:sp>
      <p:sp>
        <p:nvSpPr>
          <p:cNvPr id="7" name="Bildeforklaring formet som et avrundet rektangel 5">
            <a:extLst>
              <a:ext uri="{FF2B5EF4-FFF2-40B4-BE49-F238E27FC236}">
                <a16:creationId xmlns:a16="http://schemas.microsoft.com/office/drawing/2014/main" id="{0113C31E-12E6-EBD5-2A10-006A8D9FA0E5}"/>
              </a:ext>
            </a:extLst>
          </p:cNvPr>
          <p:cNvSpPr txBox="1">
            <a:spLocks/>
          </p:cNvSpPr>
          <p:nvPr/>
        </p:nvSpPr>
        <p:spPr>
          <a:xfrm>
            <a:off x="7699435" y="5052977"/>
            <a:ext cx="1949409" cy="463474"/>
          </a:xfrm>
          <a:prstGeom prst="wedgeRoundRectCallout">
            <a:avLst>
              <a:gd name="adj1" fmla="val -77530"/>
              <a:gd name="adj2" fmla="val -41559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00FF"/>
                </a:solidFill>
              </a:rPr>
              <a:t>As seen earlier</a:t>
            </a:r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DF8931BC-973E-887C-555A-BAC8A7E7C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666" y="4279338"/>
            <a:ext cx="1200150" cy="528638"/>
          </a:xfrm>
          <a:prstGeom prst="rect">
            <a:avLst/>
          </a:prstGeom>
          <a:effectLst>
            <a:outerShdw blurRad="762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395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D8A0F3EE-E6BF-4FF5-33E2-57226103ED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Disclosure in a Frequency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591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F39978-D585-1B3C-C31D-6CE0D4664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85E1208-9169-243A-4F5B-F684A91E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1145" y="80416"/>
            <a:ext cx="9651619" cy="846293"/>
          </a:xfrm>
        </p:spPr>
        <p:txBody>
          <a:bodyPr>
            <a:normAutofit/>
          </a:bodyPr>
          <a:lstStyle/>
          <a:p>
            <a:r>
              <a:rPr lang="en-US" sz="3600" dirty="0"/>
              <a:t>Disclosure in a Frequency Table</a:t>
            </a:r>
          </a:p>
        </p:txBody>
      </p:sp>
      <p:graphicFrame>
        <p:nvGraphicFramePr>
          <p:cNvPr id="5" name="Tabell 4">
            <a:extLst>
              <a:ext uri="{FF2B5EF4-FFF2-40B4-BE49-F238E27FC236}">
                <a16:creationId xmlns:a16="http://schemas.microsoft.com/office/drawing/2014/main" id="{ED1D2848-2211-FF6E-A352-6AF12876A09D}"/>
              </a:ext>
            </a:extLst>
          </p:cNvPr>
          <p:cNvGraphicFramePr>
            <a:graphicFrameLocks noGrp="1"/>
          </p:cNvGraphicFramePr>
          <p:nvPr/>
        </p:nvGraphicFramePr>
        <p:xfrm>
          <a:off x="2178770" y="1147123"/>
          <a:ext cx="5650780" cy="18647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0156">
                  <a:extLst>
                    <a:ext uri="{9D8B030D-6E8A-4147-A177-3AD203B41FA5}">
                      <a16:colId xmlns:a16="http://schemas.microsoft.com/office/drawing/2014/main" val="2050828192"/>
                    </a:ext>
                  </a:extLst>
                </a:gridCol>
                <a:gridCol w="1130156">
                  <a:extLst>
                    <a:ext uri="{9D8B030D-6E8A-4147-A177-3AD203B41FA5}">
                      <a16:colId xmlns:a16="http://schemas.microsoft.com/office/drawing/2014/main" val="4165280192"/>
                    </a:ext>
                  </a:extLst>
                </a:gridCol>
                <a:gridCol w="1130156">
                  <a:extLst>
                    <a:ext uri="{9D8B030D-6E8A-4147-A177-3AD203B41FA5}">
                      <a16:colId xmlns:a16="http://schemas.microsoft.com/office/drawing/2014/main" val="2143787643"/>
                    </a:ext>
                  </a:extLst>
                </a:gridCol>
                <a:gridCol w="1130156">
                  <a:extLst>
                    <a:ext uri="{9D8B030D-6E8A-4147-A177-3AD203B41FA5}">
                      <a16:colId xmlns:a16="http://schemas.microsoft.com/office/drawing/2014/main" val="2847182522"/>
                    </a:ext>
                  </a:extLst>
                </a:gridCol>
                <a:gridCol w="1130156">
                  <a:extLst>
                    <a:ext uri="{9D8B030D-6E8A-4147-A177-3AD203B41FA5}">
                      <a16:colId xmlns:a16="http://schemas.microsoft.com/office/drawing/2014/main" val="3298777311"/>
                    </a:ext>
                  </a:extLst>
                </a:gridCol>
              </a:tblGrid>
              <a:tr h="466189"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young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middle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old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008341"/>
                  </a:ext>
                </a:extLst>
              </a:tr>
              <a:tr h="4661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u="none" strike="noStrike">
                          <a:solidFill>
                            <a:schemeClr val="bg1"/>
                          </a:solidFill>
                          <a:effectLst/>
                        </a:rPr>
                        <a:t>female</a:t>
                      </a:r>
                      <a:endParaRPr lang="en-US" sz="1800" b="1" i="0" u="none" strike="noStrike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586554911"/>
                  </a:ext>
                </a:extLst>
              </a:tr>
              <a:tr h="4661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male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 dirty="0">
                          <a:effectLst/>
                        </a:rPr>
                        <a:t>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2023342458"/>
                  </a:ext>
                </a:extLst>
              </a:tr>
              <a:tr h="4661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 dirty="0">
                          <a:effectLst/>
                        </a:rPr>
                        <a:t>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3854335152"/>
                  </a:ext>
                </a:extLst>
              </a:tr>
            </a:tbl>
          </a:graphicData>
        </a:graphic>
      </p:graphicFrame>
      <p:sp>
        <p:nvSpPr>
          <p:cNvPr id="9" name="Plassholder for innhold 8">
            <a:extLst>
              <a:ext uri="{FF2B5EF4-FFF2-40B4-BE49-F238E27FC236}">
                <a16:creationId xmlns:a16="http://schemas.microsoft.com/office/drawing/2014/main" id="{DD441A3B-EC43-4606-9500-14366B7D37F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350095" y="3264186"/>
            <a:ext cx="6308005" cy="241125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 cell values themselves are not sensitive</a:t>
            </a:r>
          </a:p>
          <a:p>
            <a:pPr lvl="1">
              <a:lnSpc>
                <a:spcPct val="100000"/>
              </a:lnSpc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All contributions are 1, and this is common knowledge</a:t>
            </a: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Disclosure concerns whether categories within a spanning variable can be disclosed</a:t>
            </a:r>
          </a:p>
          <a:p>
            <a:pPr lvl="1">
              <a:lnSpc>
                <a:spcPct val="100000"/>
              </a:lnSpc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Sensitive variables 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Given that categories within other spanning variables are already known 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rgbClr val="0D0D0D"/>
                </a:solidFill>
                <a:latin typeface="Söhne"/>
              </a:rPr>
              <a:t>Identifying variables </a:t>
            </a:r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3" name="Bildeforklaring formet som et avrundet rektangel 5">
            <a:extLst>
              <a:ext uri="{FF2B5EF4-FFF2-40B4-BE49-F238E27FC236}">
                <a16:creationId xmlns:a16="http://schemas.microsoft.com/office/drawing/2014/main" id="{C36F6A08-49A4-12F2-1EAB-E4925E2AE99D}"/>
              </a:ext>
            </a:extLst>
          </p:cNvPr>
          <p:cNvSpPr txBox="1">
            <a:spLocks/>
          </p:cNvSpPr>
          <p:nvPr/>
        </p:nvSpPr>
        <p:spPr>
          <a:xfrm>
            <a:off x="8626796" y="3464085"/>
            <a:ext cx="3269930" cy="1005730"/>
          </a:xfrm>
          <a:prstGeom prst="wedgeRoundRectCallout">
            <a:avLst>
              <a:gd name="adj1" fmla="val -62503"/>
              <a:gd name="adj2" fmla="val 43592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00FF"/>
                </a:solidFill>
              </a:rPr>
              <a:t>Variables can be both sensitive and identifying  </a:t>
            </a:r>
          </a:p>
        </p:txBody>
      </p:sp>
    </p:spTree>
    <p:extLst>
      <p:ext uri="{BB962C8B-B14F-4D97-AF65-F5344CB8AC3E}">
        <p14:creationId xmlns:p14="http://schemas.microsoft.com/office/powerpoint/2010/main" val="40340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F3C7BC-3CC7-F013-168D-73331FBA9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596C58C-7526-BC38-7557-154727991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1145" y="80416"/>
            <a:ext cx="9651619" cy="846293"/>
          </a:xfrm>
        </p:spPr>
        <p:txBody>
          <a:bodyPr>
            <a:normAutofit/>
          </a:bodyPr>
          <a:lstStyle/>
          <a:p>
            <a:r>
              <a:rPr lang="en-US" sz="3600" dirty="0"/>
              <a:t>Disclosure in a Frequency Table</a:t>
            </a:r>
          </a:p>
        </p:txBody>
      </p:sp>
      <p:graphicFrame>
        <p:nvGraphicFramePr>
          <p:cNvPr id="5" name="Tabell 4">
            <a:extLst>
              <a:ext uri="{FF2B5EF4-FFF2-40B4-BE49-F238E27FC236}">
                <a16:creationId xmlns:a16="http://schemas.microsoft.com/office/drawing/2014/main" id="{C8B84928-464A-15A7-0740-9022C870101D}"/>
              </a:ext>
            </a:extLst>
          </p:cNvPr>
          <p:cNvGraphicFramePr>
            <a:graphicFrameLocks noGrp="1"/>
          </p:cNvGraphicFramePr>
          <p:nvPr/>
        </p:nvGraphicFramePr>
        <p:xfrm>
          <a:off x="2178770" y="1147123"/>
          <a:ext cx="5650780" cy="18647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0156">
                  <a:extLst>
                    <a:ext uri="{9D8B030D-6E8A-4147-A177-3AD203B41FA5}">
                      <a16:colId xmlns:a16="http://schemas.microsoft.com/office/drawing/2014/main" val="2050828192"/>
                    </a:ext>
                  </a:extLst>
                </a:gridCol>
                <a:gridCol w="1130156">
                  <a:extLst>
                    <a:ext uri="{9D8B030D-6E8A-4147-A177-3AD203B41FA5}">
                      <a16:colId xmlns:a16="http://schemas.microsoft.com/office/drawing/2014/main" val="4165280192"/>
                    </a:ext>
                  </a:extLst>
                </a:gridCol>
                <a:gridCol w="1130156">
                  <a:extLst>
                    <a:ext uri="{9D8B030D-6E8A-4147-A177-3AD203B41FA5}">
                      <a16:colId xmlns:a16="http://schemas.microsoft.com/office/drawing/2014/main" val="2143787643"/>
                    </a:ext>
                  </a:extLst>
                </a:gridCol>
                <a:gridCol w="1130156">
                  <a:extLst>
                    <a:ext uri="{9D8B030D-6E8A-4147-A177-3AD203B41FA5}">
                      <a16:colId xmlns:a16="http://schemas.microsoft.com/office/drawing/2014/main" val="2847182522"/>
                    </a:ext>
                  </a:extLst>
                </a:gridCol>
                <a:gridCol w="1130156">
                  <a:extLst>
                    <a:ext uri="{9D8B030D-6E8A-4147-A177-3AD203B41FA5}">
                      <a16:colId xmlns:a16="http://schemas.microsoft.com/office/drawing/2014/main" val="3298777311"/>
                    </a:ext>
                  </a:extLst>
                </a:gridCol>
              </a:tblGrid>
              <a:tr h="466189"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young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middle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old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008341"/>
                  </a:ext>
                </a:extLst>
              </a:tr>
              <a:tr h="4661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u="none" strike="noStrike">
                          <a:solidFill>
                            <a:schemeClr val="bg1"/>
                          </a:solidFill>
                          <a:effectLst/>
                        </a:rPr>
                        <a:t>female</a:t>
                      </a:r>
                      <a:endParaRPr lang="en-US" sz="1800" b="1" i="0" u="none" strike="noStrike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586554911"/>
                  </a:ext>
                </a:extLst>
              </a:tr>
              <a:tr h="4661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male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 dirty="0">
                          <a:effectLst/>
                        </a:rPr>
                        <a:t>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2023342458"/>
                  </a:ext>
                </a:extLst>
              </a:tr>
              <a:tr h="4661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 dirty="0">
                          <a:effectLst/>
                        </a:rPr>
                        <a:t>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3854335152"/>
                  </a:ext>
                </a:extLst>
              </a:tr>
            </a:tbl>
          </a:graphicData>
        </a:graphic>
      </p:graphicFrame>
      <p:sp>
        <p:nvSpPr>
          <p:cNvPr id="9" name="Plassholder for innhold 8">
            <a:extLst>
              <a:ext uri="{FF2B5EF4-FFF2-40B4-BE49-F238E27FC236}">
                <a16:creationId xmlns:a16="http://schemas.microsoft.com/office/drawing/2014/main" id="{FDAD8444-BFDD-D783-FC3B-B14B10AEE68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6645" y="3299619"/>
            <a:ext cx="5507905" cy="241125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b-NO" dirty="0">
                <a:solidFill>
                  <a:srgbClr val="0D0D0D"/>
                </a:solidFill>
                <a:latin typeface="Söhne"/>
              </a:rPr>
              <a:t>G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ender sensitive and age identifying </a:t>
            </a:r>
          </a:p>
          <a:p>
            <a:pPr lvl="1">
              <a:lnSpc>
                <a:spcPct val="100000"/>
              </a:lnSpc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Given age is old → The gender </a:t>
            </a:r>
            <a:r>
              <a:rPr lang="en-US" sz="2000" dirty="0">
                <a:solidFill>
                  <a:srgbClr val="0D0D0D"/>
                </a:solidFill>
                <a:latin typeface="Söhne"/>
              </a:rPr>
              <a:t>is male</a:t>
            </a:r>
          </a:p>
          <a:p>
            <a:pPr lvl="2">
              <a:lnSpc>
                <a:spcPct val="100000"/>
              </a:lnSpc>
            </a:pPr>
            <a:r>
              <a:rPr lang="en-US" sz="1800" dirty="0">
                <a:solidFill>
                  <a:srgbClr val="0D0D0D"/>
                </a:solidFill>
                <a:latin typeface="Söhne"/>
              </a:rPr>
              <a:t>Disclosure is possible due to a cell value of 0 </a:t>
            </a:r>
            <a:r>
              <a:rPr lang="en-US" sz="1600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rgbClr val="0D0D0D"/>
                </a:solidFill>
                <a:latin typeface="Söhne"/>
              </a:rPr>
              <a:t>The individual who is young and male knows that all other young individuals are  female</a:t>
            </a:r>
          </a:p>
          <a:p>
            <a:pPr lvl="2">
              <a:lnSpc>
                <a:spcPct val="100000"/>
              </a:lnSpc>
            </a:pPr>
            <a:r>
              <a:rPr lang="en-US" sz="1800" dirty="0">
                <a:solidFill>
                  <a:srgbClr val="0D0D0D"/>
                </a:solidFill>
                <a:latin typeface="Söhne"/>
              </a:rPr>
              <a:t>Disclosure is possible due to a cell value of 1  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</a:p>
          <a:p>
            <a:pPr lvl="2">
              <a:lnSpc>
                <a:spcPct val="100000"/>
              </a:lnSpc>
            </a:pPr>
            <a:endParaRPr lang="en-US" sz="16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4" name="Plassholder for innhold 8">
            <a:extLst>
              <a:ext uri="{FF2B5EF4-FFF2-40B4-BE49-F238E27FC236}">
                <a16:creationId xmlns:a16="http://schemas.microsoft.com/office/drawing/2014/main" id="{44C9814D-11FE-897F-F117-352FB3A9FFE2}"/>
              </a:ext>
            </a:extLst>
          </p:cNvPr>
          <p:cNvSpPr txBox="1">
            <a:spLocks/>
          </p:cNvSpPr>
          <p:nvPr/>
        </p:nvSpPr>
        <p:spPr>
          <a:xfrm>
            <a:off x="5924550" y="3299619"/>
            <a:ext cx="6038850" cy="24112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274247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rgbClr val="274247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rgbClr val="274247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rgbClr val="274247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rgbClr val="274247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nb-NO" dirty="0">
                <a:solidFill>
                  <a:srgbClr val="0D0D0D"/>
                </a:solidFill>
                <a:latin typeface="Söhne"/>
              </a:rPr>
              <a:t>Age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sensitive and </a:t>
            </a:r>
            <a:r>
              <a:rPr lang="nb-NO" dirty="0">
                <a:solidFill>
                  <a:srgbClr val="0D0D0D"/>
                </a:solidFill>
                <a:latin typeface="Söhne"/>
              </a:rPr>
              <a:t>g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ender identifying 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rgbClr val="0D0D0D"/>
                </a:solidFill>
                <a:latin typeface="Söhne"/>
              </a:rPr>
              <a:t>Given gender is female → Age is not old </a:t>
            </a:r>
          </a:p>
          <a:p>
            <a:pPr lvl="2">
              <a:lnSpc>
                <a:spcPct val="100000"/>
              </a:lnSpc>
            </a:pPr>
            <a:r>
              <a:rPr lang="en-US" sz="1800" dirty="0">
                <a:solidFill>
                  <a:srgbClr val="0D0D0D"/>
                </a:solidFill>
                <a:latin typeface="Söhne"/>
              </a:rPr>
              <a:t>Negative disclosure is possible due to a cell value of 0 </a:t>
            </a:r>
            <a:r>
              <a:rPr lang="en-US" sz="1600" dirty="0">
                <a:solidFill>
                  <a:srgbClr val="0D0D0D"/>
                </a:solidFill>
                <a:latin typeface="Söhne"/>
              </a:rPr>
              <a:t>  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rgbClr val="0D0D0D"/>
                </a:solidFill>
                <a:latin typeface="Söhne"/>
              </a:rPr>
              <a:t>The individual who is young and male knows that no other male individuals are young</a:t>
            </a:r>
          </a:p>
          <a:p>
            <a:pPr lvl="2">
              <a:lnSpc>
                <a:spcPct val="100000"/>
              </a:lnSpc>
            </a:pPr>
            <a:r>
              <a:rPr lang="en-US" sz="1800" dirty="0">
                <a:solidFill>
                  <a:srgbClr val="0D0D0D"/>
                </a:solidFill>
                <a:latin typeface="Söhne"/>
              </a:rPr>
              <a:t>Negative disclosure is possible due to a cell value of 1   </a:t>
            </a:r>
          </a:p>
          <a:p>
            <a:pPr lvl="2">
              <a:lnSpc>
                <a:spcPct val="100000"/>
              </a:lnSpc>
            </a:pPr>
            <a:endParaRPr lang="en-US" sz="1600" dirty="0">
              <a:solidFill>
                <a:srgbClr val="0D0D0D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86261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ED14F8-73D3-1F85-E66C-704283589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F821482-9D01-8A04-0112-F946F3E4B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272564"/>
            <a:ext cx="5295900" cy="2050315"/>
          </a:xfrm>
        </p:spPr>
        <p:txBody>
          <a:bodyPr>
            <a:normAutofit fontScale="90000"/>
          </a:bodyPr>
          <a:lstStyle/>
          <a:p>
            <a:r>
              <a:rPr lang="en-US" dirty="0"/>
              <a:t>Any Sensitive Cells in </a:t>
            </a:r>
            <a:r>
              <a:rPr lang="en-US" sz="4400" dirty="0"/>
              <a:t>Frequency </a:t>
            </a:r>
            <a:r>
              <a:rPr lang="en-US" dirty="0"/>
              <a:t>Tables?</a:t>
            </a:r>
            <a:br>
              <a:rPr lang="en-US" dirty="0"/>
            </a:br>
            <a:r>
              <a:rPr lang="en-US" dirty="0"/>
              <a:t>- </a:t>
            </a:r>
            <a:r>
              <a:rPr lang="en-US" sz="3600" dirty="0"/>
              <a:t>Which cells should be primary suppressed?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DB3AB7E-C449-069B-9DB1-9AF23AD89AD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1091" y="2793666"/>
            <a:ext cx="9474010" cy="32692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cell values themselves are not sensitive </a:t>
            </a:r>
          </a:p>
          <a:p>
            <a:pPr lvl="3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To prevent disclosure, it is common practice to primary suppress cells with small frequencies</a:t>
            </a:r>
          </a:p>
          <a:p>
            <a:pPr lvl="3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Therefore, these cells are often labeled as sensitive</a:t>
            </a:r>
          </a:p>
          <a:p>
            <a:pPr lvl="3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Consequently, zeros become sensitive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graphicFrame>
        <p:nvGraphicFramePr>
          <p:cNvPr id="5" name="Tabell 4">
            <a:extLst>
              <a:ext uri="{FF2B5EF4-FFF2-40B4-BE49-F238E27FC236}">
                <a16:creationId xmlns:a16="http://schemas.microsoft.com/office/drawing/2014/main" id="{E0FFAAD0-660B-EB80-5CB5-3F1EFE971D40}"/>
              </a:ext>
            </a:extLst>
          </p:cNvPr>
          <p:cNvGraphicFramePr>
            <a:graphicFrameLocks noGrp="1"/>
          </p:cNvGraphicFramePr>
          <p:nvPr/>
        </p:nvGraphicFramePr>
        <p:xfrm>
          <a:off x="6010118" y="365343"/>
          <a:ext cx="5112470" cy="18647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2494">
                  <a:extLst>
                    <a:ext uri="{9D8B030D-6E8A-4147-A177-3AD203B41FA5}">
                      <a16:colId xmlns:a16="http://schemas.microsoft.com/office/drawing/2014/main" val="2050828192"/>
                    </a:ext>
                  </a:extLst>
                </a:gridCol>
                <a:gridCol w="1022494">
                  <a:extLst>
                    <a:ext uri="{9D8B030D-6E8A-4147-A177-3AD203B41FA5}">
                      <a16:colId xmlns:a16="http://schemas.microsoft.com/office/drawing/2014/main" val="4165280192"/>
                    </a:ext>
                  </a:extLst>
                </a:gridCol>
                <a:gridCol w="1022494">
                  <a:extLst>
                    <a:ext uri="{9D8B030D-6E8A-4147-A177-3AD203B41FA5}">
                      <a16:colId xmlns:a16="http://schemas.microsoft.com/office/drawing/2014/main" val="2143787643"/>
                    </a:ext>
                  </a:extLst>
                </a:gridCol>
                <a:gridCol w="1022494">
                  <a:extLst>
                    <a:ext uri="{9D8B030D-6E8A-4147-A177-3AD203B41FA5}">
                      <a16:colId xmlns:a16="http://schemas.microsoft.com/office/drawing/2014/main" val="2847182522"/>
                    </a:ext>
                  </a:extLst>
                </a:gridCol>
                <a:gridCol w="1022494">
                  <a:extLst>
                    <a:ext uri="{9D8B030D-6E8A-4147-A177-3AD203B41FA5}">
                      <a16:colId xmlns:a16="http://schemas.microsoft.com/office/drawing/2014/main" val="3298777311"/>
                    </a:ext>
                  </a:extLst>
                </a:gridCol>
              </a:tblGrid>
              <a:tr h="466189"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young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middle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old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008341"/>
                  </a:ext>
                </a:extLst>
              </a:tr>
              <a:tr h="4661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female</a:t>
                      </a:r>
                      <a:endParaRPr lang="en-US" sz="1600" b="1" i="0" u="none" strike="noStrike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586554911"/>
                  </a:ext>
                </a:extLst>
              </a:tr>
              <a:tr h="4661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male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2023342458"/>
                  </a:ext>
                </a:extLst>
              </a:tr>
              <a:tr h="4661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u="none" strike="noStrike" dirty="0">
                          <a:effectLst/>
                        </a:rPr>
                        <a:t>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3854335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7028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FABF03-7510-B3E2-C930-FD653362E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EABE4AE-7E87-382B-0DAB-DD1E63395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461567"/>
            <a:ext cx="5295900" cy="2050315"/>
          </a:xfrm>
        </p:spPr>
        <p:txBody>
          <a:bodyPr>
            <a:normAutofit fontScale="90000"/>
          </a:bodyPr>
          <a:lstStyle/>
          <a:p>
            <a:r>
              <a:rPr lang="en-US" dirty="0"/>
              <a:t>Primary Suppression of Small Counts in </a:t>
            </a:r>
            <a:r>
              <a:rPr lang="en-US" sz="4400" dirty="0"/>
              <a:t>Frequency </a:t>
            </a:r>
            <a:r>
              <a:rPr lang="en-US" dirty="0"/>
              <a:t>Tables</a:t>
            </a:r>
            <a:br>
              <a:rPr lang="en-US" dirty="0"/>
            </a:br>
            <a:endParaRPr lang="en-US" sz="3600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3D22E0D-B776-4D0D-459F-C37BB6A4399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1090" y="2793666"/>
            <a:ext cx="9651619" cy="32692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Cells with a frequency less than or equal to a certain threshold are primary suppressed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Choice of threshold:</a:t>
            </a:r>
          </a:p>
          <a:p>
            <a:pPr marL="252050" lvl="1" indent="0">
              <a:lnSpc>
                <a:spcPct val="100000"/>
              </a:lnSpc>
              <a:buNone/>
            </a:pPr>
            <a:r>
              <a:rPr lang="en-US" sz="2000" b="1" dirty="0"/>
              <a:t>0: </a:t>
            </a:r>
            <a:r>
              <a:rPr lang="en-US" sz="2000" dirty="0"/>
              <a:t>Avoids the easiest form of disclosure</a:t>
            </a:r>
          </a:p>
          <a:p>
            <a:pPr marL="252050" lvl="1" indent="0">
              <a:lnSpc>
                <a:spcPct val="100000"/>
              </a:lnSpc>
              <a:buNone/>
            </a:pPr>
            <a:r>
              <a:rPr lang="en-US" sz="2000" b="1" dirty="0"/>
              <a:t>1: </a:t>
            </a:r>
            <a:r>
              <a:rPr lang="en-US" sz="2000" dirty="0"/>
              <a:t>Prevents disclosure where a single unit could use information about itself</a:t>
            </a:r>
          </a:p>
          <a:p>
            <a:pPr marL="252050" lvl="1" indent="0">
              <a:lnSpc>
                <a:spcPct val="100000"/>
              </a:lnSpc>
              <a:buNone/>
            </a:pPr>
            <a:r>
              <a:rPr lang="en-US" sz="2000" b="1" dirty="0"/>
              <a:t>&gt;1: </a:t>
            </a:r>
            <a:r>
              <a:rPr lang="en-US" sz="2000" dirty="0"/>
              <a:t>Provides an even better safeguard against disclosure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graphicFrame>
        <p:nvGraphicFramePr>
          <p:cNvPr id="5" name="Tabell 4">
            <a:extLst>
              <a:ext uri="{FF2B5EF4-FFF2-40B4-BE49-F238E27FC236}">
                <a16:creationId xmlns:a16="http://schemas.microsoft.com/office/drawing/2014/main" id="{BED668A8-91A9-311A-350B-1FC31485F9DB}"/>
              </a:ext>
            </a:extLst>
          </p:cNvPr>
          <p:cNvGraphicFramePr>
            <a:graphicFrameLocks noGrp="1"/>
          </p:cNvGraphicFramePr>
          <p:nvPr/>
        </p:nvGraphicFramePr>
        <p:xfrm>
          <a:off x="6010118" y="365343"/>
          <a:ext cx="5112470" cy="18647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2494">
                  <a:extLst>
                    <a:ext uri="{9D8B030D-6E8A-4147-A177-3AD203B41FA5}">
                      <a16:colId xmlns:a16="http://schemas.microsoft.com/office/drawing/2014/main" val="2050828192"/>
                    </a:ext>
                  </a:extLst>
                </a:gridCol>
                <a:gridCol w="1022494">
                  <a:extLst>
                    <a:ext uri="{9D8B030D-6E8A-4147-A177-3AD203B41FA5}">
                      <a16:colId xmlns:a16="http://schemas.microsoft.com/office/drawing/2014/main" val="4165280192"/>
                    </a:ext>
                  </a:extLst>
                </a:gridCol>
                <a:gridCol w="1022494">
                  <a:extLst>
                    <a:ext uri="{9D8B030D-6E8A-4147-A177-3AD203B41FA5}">
                      <a16:colId xmlns:a16="http://schemas.microsoft.com/office/drawing/2014/main" val="2143787643"/>
                    </a:ext>
                  </a:extLst>
                </a:gridCol>
                <a:gridCol w="1022494">
                  <a:extLst>
                    <a:ext uri="{9D8B030D-6E8A-4147-A177-3AD203B41FA5}">
                      <a16:colId xmlns:a16="http://schemas.microsoft.com/office/drawing/2014/main" val="2847182522"/>
                    </a:ext>
                  </a:extLst>
                </a:gridCol>
                <a:gridCol w="1022494">
                  <a:extLst>
                    <a:ext uri="{9D8B030D-6E8A-4147-A177-3AD203B41FA5}">
                      <a16:colId xmlns:a16="http://schemas.microsoft.com/office/drawing/2014/main" val="3298777311"/>
                    </a:ext>
                  </a:extLst>
                </a:gridCol>
              </a:tblGrid>
              <a:tr h="466189"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young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middle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old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008341"/>
                  </a:ext>
                </a:extLst>
              </a:tr>
              <a:tr h="4661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female</a:t>
                      </a:r>
                      <a:endParaRPr lang="en-US" sz="1600" b="1" i="0" u="none" strike="noStrike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586554911"/>
                  </a:ext>
                </a:extLst>
              </a:tr>
              <a:tr h="4661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male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2023342458"/>
                  </a:ext>
                </a:extLst>
              </a:tr>
              <a:tr h="4661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u="none" strike="noStrike" dirty="0">
                          <a:effectLst/>
                        </a:rPr>
                        <a:t>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3854335152"/>
                  </a:ext>
                </a:extLst>
              </a:tr>
            </a:tbl>
          </a:graphicData>
        </a:graphic>
      </p:graphicFrame>
      <p:sp>
        <p:nvSpPr>
          <p:cNvPr id="4" name="Bildeforklaring formet som et avrundet rektangel 5">
            <a:extLst>
              <a:ext uri="{FF2B5EF4-FFF2-40B4-BE49-F238E27FC236}">
                <a16:creationId xmlns:a16="http://schemas.microsoft.com/office/drawing/2014/main" id="{C26F2A7B-5D81-57A6-88F8-8D17B6F9617A}"/>
              </a:ext>
            </a:extLst>
          </p:cNvPr>
          <p:cNvSpPr txBox="1">
            <a:spLocks/>
          </p:cNvSpPr>
          <p:nvPr/>
        </p:nvSpPr>
        <p:spPr>
          <a:xfrm>
            <a:off x="7334250" y="3464085"/>
            <a:ext cx="4562476" cy="1336516"/>
          </a:xfrm>
          <a:prstGeom prst="wedgeRoundRectCallout">
            <a:avLst>
              <a:gd name="adj1" fmla="val -173976"/>
              <a:gd name="adj2" fmla="val 73902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00FF"/>
                </a:solidFill>
              </a:rPr>
              <a:t>This also prevents perceived disclosure, ensuring that individuals cannot identify themselves in the table.</a:t>
            </a:r>
          </a:p>
        </p:txBody>
      </p:sp>
    </p:spTree>
    <p:extLst>
      <p:ext uri="{BB962C8B-B14F-4D97-AF65-F5344CB8AC3E}">
        <p14:creationId xmlns:p14="http://schemas.microsoft.com/office/powerpoint/2010/main" val="65661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45F3C59-CADF-5B77-16EE-3C6B49BF2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809" y="317914"/>
            <a:ext cx="9651619" cy="1311128"/>
          </a:xfrm>
        </p:spPr>
        <p:txBody>
          <a:bodyPr/>
          <a:lstStyle/>
          <a:p>
            <a:r>
              <a:rPr lang="en-US" dirty="0"/>
              <a:t>Microdata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822A2E9A-4067-2E87-DF86-01FE2A48C3E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539563" y="1862176"/>
            <a:ext cx="5331415" cy="3978862"/>
          </a:xfrm>
        </p:spPr>
        <p:txBody>
          <a:bodyPr/>
          <a:lstStyle/>
          <a:p>
            <a:r>
              <a:rPr lang="en-US" dirty="0"/>
              <a:t>A single person in each row</a:t>
            </a:r>
          </a:p>
          <a:p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In other cases, a single company in each row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In general, a single statistical unit in each row</a:t>
            </a:r>
          </a:p>
          <a:p>
            <a:endParaRPr lang="en-US" dirty="0"/>
          </a:p>
        </p:txBody>
      </p:sp>
      <p:graphicFrame>
        <p:nvGraphicFramePr>
          <p:cNvPr id="3" name="Tabell 2">
            <a:extLst>
              <a:ext uri="{FF2B5EF4-FFF2-40B4-BE49-F238E27FC236}">
                <a16:creationId xmlns:a16="http://schemas.microsoft.com/office/drawing/2014/main" id="{869939EB-E384-1578-1375-8924A330C4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239796"/>
              </p:ext>
            </p:extLst>
          </p:nvPr>
        </p:nvGraphicFramePr>
        <p:xfrm>
          <a:off x="531628" y="1629042"/>
          <a:ext cx="4157331" cy="4754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5777">
                  <a:extLst>
                    <a:ext uri="{9D8B030D-6E8A-4147-A177-3AD203B41FA5}">
                      <a16:colId xmlns:a16="http://schemas.microsoft.com/office/drawing/2014/main" val="2903284712"/>
                    </a:ext>
                  </a:extLst>
                </a:gridCol>
                <a:gridCol w="1385777">
                  <a:extLst>
                    <a:ext uri="{9D8B030D-6E8A-4147-A177-3AD203B41FA5}">
                      <a16:colId xmlns:a16="http://schemas.microsoft.com/office/drawing/2014/main" val="2560764663"/>
                    </a:ext>
                  </a:extLst>
                </a:gridCol>
                <a:gridCol w="1385777">
                  <a:extLst>
                    <a:ext uri="{9D8B030D-6E8A-4147-A177-3AD203B41FA5}">
                      <a16:colId xmlns:a16="http://schemas.microsoft.com/office/drawing/2014/main" val="20812840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>
                          <a:solidFill>
                            <a:schemeClr val="bg1"/>
                          </a:solidFill>
                          <a:effectLst/>
                        </a:rPr>
                        <a:t>    age</a:t>
                      </a:r>
                      <a:endParaRPr lang="en-US" sz="1800" b="1" i="0" u="none" strike="noStrike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>
                          <a:solidFill>
                            <a:schemeClr val="bg1"/>
                          </a:solidFill>
                          <a:effectLst/>
                        </a:rPr>
                        <a:t> gender</a:t>
                      </a:r>
                      <a:endParaRPr lang="en-US" sz="1800" b="1" i="0" u="none" strike="noStrike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income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8969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 young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  male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105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2150233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 young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female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102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6434898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 young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female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111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309478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 young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female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115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34618521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middle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  male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108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22633304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middle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  male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121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2974754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middle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  male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166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24498682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middle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female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144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25019019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middle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female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273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6111288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   old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  male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201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21189695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   old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  male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251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27829011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   old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   male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3435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2037756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3121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C8EDA-F7D5-B3BA-7AFC-49C659BDB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01DAB8A-E408-FBB3-B799-DC6674DC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809" y="317914"/>
            <a:ext cx="9651619" cy="1311128"/>
          </a:xfrm>
        </p:spPr>
        <p:txBody>
          <a:bodyPr/>
          <a:lstStyle/>
          <a:p>
            <a:r>
              <a:rPr lang="en-US" dirty="0"/>
              <a:t>Microdata</a:t>
            </a:r>
          </a:p>
        </p:txBody>
      </p:sp>
      <p:graphicFrame>
        <p:nvGraphicFramePr>
          <p:cNvPr id="3" name="Tabell 2">
            <a:extLst>
              <a:ext uri="{FF2B5EF4-FFF2-40B4-BE49-F238E27FC236}">
                <a16:creationId xmlns:a16="http://schemas.microsoft.com/office/drawing/2014/main" id="{D456890D-C29A-A2C2-64C7-AF25CF43836E}"/>
              </a:ext>
            </a:extLst>
          </p:cNvPr>
          <p:cNvGraphicFramePr>
            <a:graphicFrameLocks noGrp="1"/>
          </p:cNvGraphicFramePr>
          <p:nvPr/>
        </p:nvGraphicFramePr>
        <p:xfrm>
          <a:off x="531628" y="1629042"/>
          <a:ext cx="4157331" cy="4754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5777">
                  <a:extLst>
                    <a:ext uri="{9D8B030D-6E8A-4147-A177-3AD203B41FA5}">
                      <a16:colId xmlns:a16="http://schemas.microsoft.com/office/drawing/2014/main" val="2903284712"/>
                    </a:ext>
                  </a:extLst>
                </a:gridCol>
                <a:gridCol w="1385777">
                  <a:extLst>
                    <a:ext uri="{9D8B030D-6E8A-4147-A177-3AD203B41FA5}">
                      <a16:colId xmlns:a16="http://schemas.microsoft.com/office/drawing/2014/main" val="2560764663"/>
                    </a:ext>
                  </a:extLst>
                </a:gridCol>
                <a:gridCol w="1385777">
                  <a:extLst>
                    <a:ext uri="{9D8B030D-6E8A-4147-A177-3AD203B41FA5}">
                      <a16:colId xmlns:a16="http://schemas.microsoft.com/office/drawing/2014/main" val="20812840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>
                          <a:solidFill>
                            <a:schemeClr val="bg1"/>
                          </a:solidFill>
                          <a:effectLst/>
                        </a:rPr>
                        <a:t>    age</a:t>
                      </a:r>
                      <a:endParaRPr lang="en-US" sz="1800" b="1" i="0" u="none" strike="noStrike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>
                          <a:solidFill>
                            <a:schemeClr val="bg1"/>
                          </a:solidFill>
                          <a:effectLst/>
                        </a:rPr>
                        <a:t> gender</a:t>
                      </a:r>
                      <a:endParaRPr lang="en-US" sz="1800" b="1" i="0" u="none" strike="noStrike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income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8969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 young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  male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105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2150233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 young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female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102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6434898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 young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female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111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309478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 young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female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115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34618521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middle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  male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108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22633304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middle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  male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121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2974754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middle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  male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166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24498682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middle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female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144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25019019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middle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female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273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6111288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   old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  male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201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21189695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   old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  male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251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27829011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   old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   male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3435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2037756724"/>
                  </a:ext>
                </a:extLst>
              </a:tr>
            </a:tbl>
          </a:graphicData>
        </a:graphic>
      </p:graphicFrame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18874734-3996-84E4-AE22-9EF47EAB637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677786" y="841450"/>
            <a:ext cx="4369981" cy="121063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Aggregated data 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with a frequency variable </a:t>
            </a:r>
          </a:p>
        </p:txBody>
      </p:sp>
      <p:graphicFrame>
        <p:nvGraphicFramePr>
          <p:cNvPr id="7" name="Tabell 6">
            <a:extLst>
              <a:ext uri="{FF2B5EF4-FFF2-40B4-BE49-F238E27FC236}">
                <a16:creationId xmlns:a16="http://schemas.microsoft.com/office/drawing/2014/main" id="{CE35675C-E148-A447-B960-D08369FCE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609205"/>
              </p:ext>
            </p:extLst>
          </p:nvPr>
        </p:nvGraphicFramePr>
        <p:xfrm>
          <a:off x="5677786" y="2611357"/>
          <a:ext cx="4710224" cy="219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7556">
                  <a:extLst>
                    <a:ext uri="{9D8B030D-6E8A-4147-A177-3AD203B41FA5}">
                      <a16:colId xmlns:a16="http://schemas.microsoft.com/office/drawing/2014/main" val="675221673"/>
                    </a:ext>
                  </a:extLst>
                </a:gridCol>
                <a:gridCol w="1177556">
                  <a:extLst>
                    <a:ext uri="{9D8B030D-6E8A-4147-A177-3AD203B41FA5}">
                      <a16:colId xmlns:a16="http://schemas.microsoft.com/office/drawing/2014/main" val="3144707851"/>
                    </a:ext>
                  </a:extLst>
                </a:gridCol>
                <a:gridCol w="1177556">
                  <a:extLst>
                    <a:ext uri="{9D8B030D-6E8A-4147-A177-3AD203B41FA5}">
                      <a16:colId xmlns:a16="http://schemas.microsoft.com/office/drawing/2014/main" val="3306489639"/>
                    </a:ext>
                  </a:extLst>
                </a:gridCol>
                <a:gridCol w="1177556">
                  <a:extLst>
                    <a:ext uri="{9D8B030D-6E8A-4147-A177-3AD203B41FA5}">
                      <a16:colId xmlns:a16="http://schemas.microsoft.com/office/drawing/2014/main" val="2611433113"/>
                    </a:ext>
                  </a:extLst>
                </a:gridCol>
              </a:tblGrid>
              <a:tr h="13552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>
                          <a:solidFill>
                            <a:schemeClr val="bg1"/>
                          </a:solidFill>
                          <a:effectLst/>
                        </a:rPr>
                        <a:t>  age</a:t>
                      </a:r>
                      <a:endParaRPr lang="en-US" sz="1800" b="1" i="0" u="none" strike="noStrike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>
                          <a:solidFill>
                            <a:schemeClr val="bg1"/>
                          </a:solidFill>
                          <a:effectLst/>
                        </a:rPr>
                        <a:t> gender</a:t>
                      </a:r>
                      <a:endParaRPr lang="en-US" sz="1800" b="1" i="0" u="none" strike="noStrike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>
                          <a:solidFill>
                            <a:schemeClr val="bg1"/>
                          </a:solidFill>
                          <a:effectLst/>
                        </a:rPr>
                        <a:t>income</a:t>
                      </a:r>
                      <a:endParaRPr lang="en-US" sz="1800" b="1" i="0" u="none" strike="noStrike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freq</a:t>
                      </a:r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 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41305"/>
                  </a:ext>
                </a:extLst>
              </a:tr>
              <a:tr h="36051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 young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 female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328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3 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2046885659"/>
                  </a:ext>
                </a:extLst>
              </a:tr>
              <a:tr h="36051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 young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  male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105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4186270912"/>
                  </a:ext>
                </a:extLst>
              </a:tr>
              <a:tr h="36051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middle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female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417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4210344202"/>
                  </a:ext>
                </a:extLst>
              </a:tr>
              <a:tr h="36051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middle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  male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395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2668368174"/>
                  </a:ext>
                </a:extLst>
              </a:tr>
              <a:tr h="36051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    old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   male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3887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1668499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536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6B3A82-25AB-0E4D-5074-807914464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 3">
            <a:extLst>
              <a:ext uri="{FF2B5EF4-FFF2-40B4-BE49-F238E27FC236}">
                <a16:creationId xmlns:a16="http://schemas.microsoft.com/office/drawing/2014/main" id="{E2D929B3-BC19-1FD7-9560-58392C4B2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941521"/>
              </p:ext>
            </p:extLst>
          </p:nvPr>
        </p:nvGraphicFramePr>
        <p:xfrm>
          <a:off x="5677786" y="2582000"/>
          <a:ext cx="4710224" cy="2560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7556">
                  <a:extLst>
                    <a:ext uri="{9D8B030D-6E8A-4147-A177-3AD203B41FA5}">
                      <a16:colId xmlns:a16="http://schemas.microsoft.com/office/drawing/2014/main" val="675221673"/>
                    </a:ext>
                  </a:extLst>
                </a:gridCol>
                <a:gridCol w="1177556">
                  <a:extLst>
                    <a:ext uri="{9D8B030D-6E8A-4147-A177-3AD203B41FA5}">
                      <a16:colId xmlns:a16="http://schemas.microsoft.com/office/drawing/2014/main" val="3144707851"/>
                    </a:ext>
                  </a:extLst>
                </a:gridCol>
                <a:gridCol w="1177556">
                  <a:extLst>
                    <a:ext uri="{9D8B030D-6E8A-4147-A177-3AD203B41FA5}">
                      <a16:colId xmlns:a16="http://schemas.microsoft.com/office/drawing/2014/main" val="3306489639"/>
                    </a:ext>
                  </a:extLst>
                </a:gridCol>
                <a:gridCol w="1177556">
                  <a:extLst>
                    <a:ext uri="{9D8B030D-6E8A-4147-A177-3AD203B41FA5}">
                      <a16:colId xmlns:a16="http://schemas.microsoft.com/office/drawing/2014/main" val="2611433113"/>
                    </a:ext>
                  </a:extLst>
                </a:gridCol>
              </a:tblGrid>
              <a:tr h="36412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>
                          <a:solidFill>
                            <a:schemeClr val="bg1"/>
                          </a:solidFill>
                          <a:effectLst/>
                        </a:rPr>
                        <a:t>  age</a:t>
                      </a:r>
                      <a:endParaRPr lang="en-US" sz="1800" b="1" i="0" u="none" strike="noStrike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>
                          <a:solidFill>
                            <a:schemeClr val="bg1"/>
                          </a:solidFill>
                          <a:effectLst/>
                        </a:rPr>
                        <a:t> gender</a:t>
                      </a:r>
                      <a:endParaRPr lang="en-US" sz="1800" b="1" i="0" u="none" strike="noStrike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>
                          <a:solidFill>
                            <a:schemeClr val="bg1"/>
                          </a:solidFill>
                          <a:effectLst/>
                        </a:rPr>
                        <a:t>income</a:t>
                      </a:r>
                      <a:endParaRPr lang="en-US" sz="1800" b="1" i="0" u="none" strike="noStrike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freq</a:t>
                      </a:r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 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41305"/>
                  </a:ext>
                </a:extLst>
              </a:tr>
              <a:tr h="36051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 young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female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328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3 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2046885659"/>
                  </a:ext>
                </a:extLst>
              </a:tr>
              <a:tr h="36051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 young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  male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105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4186270912"/>
                  </a:ext>
                </a:extLst>
              </a:tr>
              <a:tr h="36051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middle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female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417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4210344202"/>
                  </a:ext>
                </a:extLst>
              </a:tr>
              <a:tr h="36051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middle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  male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395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2668368174"/>
                  </a:ext>
                </a:extLst>
              </a:tr>
              <a:tr h="36051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   old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female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4233122345"/>
                  </a:ext>
                </a:extLst>
              </a:tr>
              <a:tr h="36051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    old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   male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3887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1668499836"/>
                  </a:ext>
                </a:extLst>
              </a:tr>
            </a:tbl>
          </a:graphicData>
        </a:graphic>
      </p:graphicFrame>
      <p:sp>
        <p:nvSpPr>
          <p:cNvPr id="2" name="Tittel 1">
            <a:extLst>
              <a:ext uri="{FF2B5EF4-FFF2-40B4-BE49-F238E27FC236}">
                <a16:creationId xmlns:a16="http://schemas.microsoft.com/office/drawing/2014/main" id="{54951D26-C411-5980-B8FF-323CD0AAB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809" y="317914"/>
            <a:ext cx="9651619" cy="1311128"/>
          </a:xfrm>
        </p:spPr>
        <p:txBody>
          <a:bodyPr/>
          <a:lstStyle/>
          <a:p>
            <a:r>
              <a:rPr lang="en-US" dirty="0"/>
              <a:t>Microdata</a:t>
            </a:r>
          </a:p>
        </p:txBody>
      </p:sp>
      <p:graphicFrame>
        <p:nvGraphicFramePr>
          <p:cNvPr id="3" name="Tabell 2">
            <a:extLst>
              <a:ext uri="{FF2B5EF4-FFF2-40B4-BE49-F238E27FC236}">
                <a16:creationId xmlns:a16="http://schemas.microsoft.com/office/drawing/2014/main" id="{E9C2559F-60F9-DF67-4650-57DB2B643C81}"/>
              </a:ext>
            </a:extLst>
          </p:cNvPr>
          <p:cNvGraphicFramePr>
            <a:graphicFrameLocks noGrp="1"/>
          </p:cNvGraphicFramePr>
          <p:nvPr/>
        </p:nvGraphicFramePr>
        <p:xfrm>
          <a:off x="531628" y="1629042"/>
          <a:ext cx="4157331" cy="4754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5777">
                  <a:extLst>
                    <a:ext uri="{9D8B030D-6E8A-4147-A177-3AD203B41FA5}">
                      <a16:colId xmlns:a16="http://schemas.microsoft.com/office/drawing/2014/main" val="2903284712"/>
                    </a:ext>
                  </a:extLst>
                </a:gridCol>
                <a:gridCol w="1385777">
                  <a:extLst>
                    <a:ext uri="{9D8B030D-6E8A-4147-A177-3AD203B41FA5}">
                      <a16:colId xmlns:a16="http://schemas.microsoft.com/office/drawing/2014/main" val="2560764663"/>
                    </a:ext>
                  </a:extLst>
                </a:gridCol>
                <a:gridCol w="1385777">
                  <a:extLst>
                    <a:ext uri="{9D8B030D-6E8A-4147-A177-3AD203B41FA5}">
                      <a16:colId xmlns:a16="http://schemas.microsoft.com/office/drawing/2014/main" val="20812840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>
                          <a:solidFill>
                            <a:schemeClr val="bg1"/>
                          </a:solidFill>
                          <a:effectLst/>
                        </a:rPr>
                        <a:t>    age</a:t>
                      </a:r>
                      <a:endParaRPr lang="en-US" sz="1800" b="1" i="0" u="none" strike="noStrike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>
                          <a:solidFill>
                            <a:schemeClr val="bg1"/>
                          </a:solidFill>
                          <a:effectLst/>
                        </a:rPr>
                        <a:t> gender</a:t>
                      </a:r>
                      <a:endParaRPr lang="en-US" sz="1800" b="1" i="0" u="none" strike="noStrike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income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8969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 young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  male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105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2150233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 young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female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102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6434898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 young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female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111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309478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 young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female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115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34618521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middle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  male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108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22633304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middle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  male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121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2974754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middle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  male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166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24498682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middle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female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144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25019019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middle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female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273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6111288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   old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  male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201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21189695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   old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  male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251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27829011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   old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   male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3435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2037756724"/>
                  </a:ext>
                </a:extLst>
              </a:tr>
            </a:tbl>
          </a:graphicData>
        </a:graphic>
      </p:graphicFrame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6EA8525F-285E-2B44-470D-59FC667F3C4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677786" y="841450"/>
            <a:ext cx="4369981" cy="121063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Aggregated data 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with a frequency variable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and including a row of zeros   </a:t>
            </a:r>
          </a:p>
        </p:txBody>
      </p:sp>
    </p:spTree>
    <p:extLst>
      <p:ext uri="{BB962C8B-B14F-4D97-AF65-F5344CB8AC3E}">
        <p14:creationId xmlns:p14="http://schemas.microsoft.com/office/powerpoint/2010/main" val="2957030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C5963-A112-47B7-14F7-1E1813AB4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BF22248-0B5A-5071-B386-201F44518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719" y="306232"/>
            <a:ext cx="9651619" cy="1311128"/>
          </a:xfrm>
        </p:spPr>
        <p:txBody>
          <a:bodyPr/>
          <a:lstStyle/>
          <a:p>
            <a:r>
              <a:rPr lang="en-US" dirty="0"/>
              <a:t>Frequency Table</a:t>
            </a:r>
          </a:p>
        </p:txBody>
      </p:sp>
      <p:graphicFrame>
        <p:nvGraphicFramePr>
          <p:cNvPr id="5" name="Tabell 4">
            <a:extLst>
              <a:ext uri="{FF2B5EF4-FFF2-40B4-BE49-F238E27FC236}">
                <a16:creationId xmlns:a16="http://schemas.microsoft.com/office/drawing/2014/main" id="{EBDCE259-CAEC-5D31-7737-AF645A410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528602"/>
              </p:ext>
            </p:extLst>
          </p:nvPr>
        </p:nvGraphicFramePr>
        <p:xfrm>
          <a:off x="445220" y="1658480"/>
          <a:ext cx="5650780" cy="18647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0156">
                  <a:extLst>
                    <a:ext uri="{9D8B030D-6E8A-4147-A177-3AD203B41FA5}">
                      <a16:colId xmlns:a16="http://schemas.microsoft.com/office/drawing/2014/main" val="2050828192"/>
                    </a:ext>
                  </a:extLst>
                </a:gridCol>
                <a:gridCol w="1130156">
                  <a:extLst>
                    <a:ext uri="{9D8B030D-6E8A-4147-A177-3AD203B41FA5}">
                      <a16:colId xmlns:a16="http://schemas.microsoft.com/office/drawing/2014/main" val="4165280192"/>
                    </a:ext>
                  </a:extLst>
                </a:gridCol>
                <a:gridCol w="1130156">
                  <a:extLst>
                    <a:ext uri="{9D8B030D-6E8A-4147-A177-3AD203B41FA5}">
                      <a16:colId xmlns:a16="http://schemas.microsoft.com/office/drawing/2014/main" val="2143787643"/>
                    </a:ext>
                  </a:extLst>
                </a:gridCol>
                <a:gridCol w="1130156">
                  <a:extLst>
                    <a:ext uri="{9D8B030D-6E8A-4147-A177-3AD203B41FA5}">
                      <a16:colId xmlns:a16="http://schemas.microsoft.com/office/drawing/2014/main" val="2847182522"/>
                    </a:ext>
                  </a:extLst>
                </a:gridCol>
                <a:gridCol w="1130156">
                  <a:extLst>
                    <a:ext uri="{9D8B030D-6E8A-4147-A177-3AD203B41FA5}">
                      <a16:colId xmlns:a16="http://schemas.microsoft.com/office/drawing/2014/main" val="3298777311"/>
                    </a:ext>
                  </a:extLst>
                </a:gridCol>
              </a:tblGrid>
              <a:tr h="466189"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young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middle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old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008341"/>
                  </a:ext>
                </a:extLst>
              </a:tr>
              <a:tr h="4661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u="none" strike="noStrike">
                          <a:solidFill>
                            <a:schemeClr val="bg1"/>
                          </a:solidFill>
                          <a:effectLst/>
                        </a:rPr>
                        <a:t>female</a:t>
                      </a:r>
                      <a:endParaRPr lang="en-US" sz="1800" b="1" i="0" u="none" strike="noStrike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586554911"/>
                  </a:ext>
                </a:extLst>
              </a:tr>
              <a:tr h="4661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male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 dirty="0">
                          <a:effectLst/>
                        </a:rPr>
                        <a:t>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2023342458"/>
                  </a:ext>
                </a:extLst>
              </a:tr>
              <a:tr h="4661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 dirty="0">
                          <a:effectLst/>
                        </a:rPr>
                        <a:t>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3854335152"/>
                  </a:ext>
                </a:extLst>
              </a:tr>
            </a:tbl>
          </a:graphicData>
        </a:graphic>
      </p:graphicFrame>
      <p:sp>
        <p:nvSpPr>
          <p:cNvPr id="9" name="Plassholder for innhold 8">
            <a:extLst>
              <a:ext uri="{FF2B5EF4-FFF2-40B4-BE49-F238E27FC236}">
                <a16:creationId xmlns:a16="http://schemas.microsoft.com/office/drawing/2014/main" id="{12D3110F-6B23-B7A3-059B-7B5113E26E9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5219" y="4179995"/>
            <a:ext cx="5650779" cy="186475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Each cell-value represents the number of statistical units  </a:t>
            </a:r>
          </a:p>
        </p:txBody>
      </p:sp>
      <p:graphicFrame>
        <p:nvGraphicFramePr>
          <p:cNvPr id="10" name="Tabell 9">
            <a:extLst>
              <a:ext uri="{FF2B5EF4-FFF2-40B4-BE49-F238E27FC236}">
                <a16:creationId xmlns:a16="http://schemas.microsoft.com/office/drawing/2014/main" id="{0B7A2F4A-D0DA-53B6-D388-7F547D770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016541"/>
              </p:ext>
            </p:extLst>
          </p:nvPr>
        </p:nvGraphicFramePr>
        <p:xfrm>
          <a:off x="7169327" y="664188"/>
          <a:ext cx="4710224" cy="2560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7556">
                  <a:extLst>
                    <a:ext uri="{9D8B030D-6E8A-4147-A177-3AD203B41FA5}">
                      <a16:colId xmlns:a16="http://schemas.microsoft.com/office/drawing/2014/main" val="675221673"/>
                    </a:ext>
                  </a:extLst>
                </a:gridCol>
                <a:gridCol w="1177556">
                  <a:extLst>
                    <a:ext uri="{9D8B030D-6E8A-4147-A177-3AD203B41FA5}">
                      <a16:colId xmlns:a16="http://schemas.microsoft.com/office/drawing/2014/main" val="3144707851"/>
                    </a:ext>
                  </a:extLst>
                </a:gridCol>
                <a:gridCol w="1177556">
                  <a:extLst>
                    <a:ext uri="{9D8B030D-6E8A-4147-A177-3AD203B41FA5}">
                      <a16:colId xmlns:a16="http://schemas.microsoft.com/office/drawing/2014/main" val="3306489639"/>
                    </a:ext>
                  </a:extLst>
                </a:gridCol>
                <a:gridCol w="1177556">
                  <a:extLst>
                    <a:ext uri="{9D8B030D-6E8A-4147-A177-3AD203B41FA5}">
                      <a16:colId xmlns:a16="http://schemas.microsoft.com/office/drawing/2014/main" val="2611433113"/>
                    </a:ext>
                  </a:extLst>
                </a:gridCol>
              </a:tblGrid>
              <a:tr h="36412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>
                          <a:solidFill>
                            <a:schemeClr val="bg1"/>
                          </a:solidFill>
                          <a:effectLst/>
                        </a:rPr>
                        <a:t>  age</a:t>
                      </a:r>
                      <a:endParaRPr lang="en-US" sz="1800" b="1" i="0" u="none" strike="noStrike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>
                          <a:solidFill>
                            <a:schemeClr val="bg1"/>
                          </a:solidFill>
                          <a:effectLst/>
                        </a:rPr>
                        <a:t> gender</a:t>
                      </a:r>
                      <a:endParaRPr lang="en-US" sz="1800" b="1" i="0" u="none" strike="noStrike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>
                          <a:solidFill>
                            <a:schemeClr val="bg1"/>
                          </a:solidFill>
                          <a:effectLst/>
                        </a:rPr>
                        <a:t>income</a:t>
                      </a:r>
                      <a:endParaRPr lang="en-US" sz="1800" b="1" i="0" u="none" strike="noStrike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freq</a:t>
                      </a:r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 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41305"/>
                  </a:ext>
                </a:extLst>
              </a:tr>
              <a:tr h="36051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 young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female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328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3 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2046885659"/>
                  </a:ext>
                </a:extLst>
              </a:tr>
              <a:tr h="36051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 young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  male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105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4186270912"/>
                  </a:ext>
                </a:extLst>
              </a:tr>
              <a:tr h="36051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middle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female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417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4210344202"/>
                  </a:ext>
                </a:extLst>
              </a:tr>
              <a:tr h="36051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middle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  male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395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2668368174"/>
                  </a:ext>
                </a:extLst>
              </a:tr>
              <a:tr h="36051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   old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female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4233122345"/>
                  </a:ext>
                </a:extLst>
              </a:tr>
              <a:tr h="36051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    old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   male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3887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1668499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473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D27138-167F-FE35-DF52-D2D66B1B6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 6">
            <a:extLst>
              <a:ext uri="{FF2B5EF4-FFF2-40B4-BE49-F238E27FC236}">
                <a16:creationId xmlns:a16="http://schemas.microsoft.com/office/drawing/2014/main" id="{06BDFD0E-80AD-DC56-37D8-464FDB612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765979"/>
              </p:ext>
            </p:extLst>
          </p:nvPr>
        </p:nvGraphicFramePr>
        <p:xfrm>
          <a:off x="445220" y="1658480"/>
          <a:ext cx="5650780" cy="18647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0156">
                  <a:extLst>
                    <a:ext uri="{9D8B030D-6E8A-4147-A177-3AD203B41FA5}">
                      <a16:colId xmlns:a16="http://schemas.microsoft.com/office/drawing/2014/main" val="1484386205"/>
                    </a:ext>
                  </a:extLst>
                </a:gridCol>
                <a:gridCol w="1130156">
                  <a:extLst>
                    <a:ext uri="{9D8B030D-6E8A-4147-A177-3AD203B41FA5}">
                      <a16:colId xmlns:a16="http://schemas.microsoft.com/office/drawing/2014/main" val="3750279034"/>
                    </a:ext>
                  </a:extLst>
                </a:gridCol>
                <a:gridCol w="1130156">
                  <a:extLst>
                    <a:ext uri="{9D8B030D-6E8A-4147-A177-3AD203B41FA5}">
                      <a16:colId xmlns:a16="http://schemas.microsoft.com/office/drawing/2014/main" val="344149402"/>
                    </a:ext>
                  </a:extLst>
                </a:gridCol>
                <a:gridCol w="1130156">
                  <a:extLst>
                    <a:ext uri="{9D8B030D-6E8A-4147-A177-3AD203B41FA5}">
                      <a16:colId xmlns:a16="http://schemas.microsoft.com/office/drawing/2014/main" val="4155274927"/>
                    </a:ext>
                  </a:extLst>
                </a:gridCol>
                <a:gridCol w="1130156">
                  <a:extLst>
                    <a:ext uri="{9D8B030D-6E8A-4147-A177-3AD203B41FA5}">
                      <a16:colId xmlns:a16="http://schemas.microsoft.com/office/drawing/2014/main" val="3872469164"/>
                    </a:ext>
                  </a:extLst>
                </a:gridCol>
              </a:tblGrid>
              <a:tr h="466189"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young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middle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old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>
                    <a:solidFill>
                      <a:srgbClr val="178D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614045"/>
                  </a:ext>
                </a:extLst>
              </a:tr>
              <a:tr h="46618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female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328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417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745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/>
                </a:tc>
                <a:extLst>
                  <a:ext uri="{0D108BD9-81ED-4DB2-BD59-A6C34878D82A}">
                    <a16:rowId xmlns:a16="http://schemas.microsoft.com/office/drawing/2014/main" val="2577828352"/>
                  </a:ext>
                </a:extLst>
              </a:tr>
              <a:tr h="46618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>
                          <a:solidFill>
                            <a:schemeClr val="bg1"/>
                          </a:solidFill>
                          <a:effectLst/>
                        </a:rPr>
                        <a:t>male</a:t>
                      </a:r>
                      <a:endParaRPr lang="en-US" sz="1800" b="1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395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3887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4387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/>
                </a:tc>
                <a:extLst>
                  <a:ext uri="{0D108BD9-81ED-4DB2-BD59-A6C34878D82A}">
                    <a16:rowId xmlns:a16="http://schemas.microsoft.com/office/drawing/2014/main" val="2440075767"/>
                  </a:ext>
                </a:extLst>
              </a:tr>
              <a:tr h="46618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433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812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3887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5132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/>
                </a:tc>
                <a:extLst>
                  <a:ext uri="{0D108BD9-81ED-4DB2-BD59-A6C34878D82A}">
                    <a16:rowId xmlns:a16="http://schemas.microsoft.com/office/drawing/2014/main" val="241245490"/>
                  </a:ext>
                </a:extLst>
              </a:tr>
            </a:tbl>
          </a:graphicData>
        </a:graphic>
      </p:graphicFrame>
      <p:sp>
        <p:nvSpPr>
          <p:cNvPr id="2" name="Tittel 1">
            <a:extLst>
              <a:ext uri="{FF2B5EF4-FFF2-40B4-BE49-F238E27FC236}">
                <a16:creationId xmlns:a16="http://schemas.microsoft.com/office/drawing/2014/main" id="{FC474DBF-2E8D-C5C2-CFE8-1E21A636C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719" y="306232"/>
            <a:ext cx="9651619" cy="1311128"/>
          </a:xfrm>
        </p:spPr>
        <p:txBody>
          <a:bodyPr/>
          <a:lstStyle/>
          <a:p>
            <a:r>
              <a:rPr lang="en-US" dirty="0"/>
              <a:t>Magnitude Table</a:t>
            </a:r>
          </a:p>
        </p:txBody>
      </p:sp>
      <p:sp>
        <p:nvSpPr>
          <p:cNvPr id="9" name="Plassholder for innhold 8">
            <a:extLst>
              <a:ext uri="{FF2B5EF4-FFF2-40B4-BE49-F238E27FC236}">
                <a16:creationId xmlns:a16="http://schemas.microsoft.com/office/drawing/2014/main" id="{A2DD0236-60DA-6286-6F61-B983BDA64BA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47718" y="4035292"/>
            <a:ext cx="6322420" cy="222794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Each cell value represents the sum of a continuous variable </a:t>
            </a:r>
          </a:p>
          <a:p>
            <a:pPr>
              <a:lnSpc>
                <a:spcPct val="100000"/>
              </a:lnSpc>
            </a:pPr>
            <a:r>
              <a:rPr lang="en-US" dirty="0"/>
              <a:t>Each statistical unit has contributed a value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which can be zero</a:t>
            </a:r>
          </a:p>
        </p:txBody>
      </p:sp>
      <p:graphicFrame>
        <p:nvGraphicFramePr>
          <p:cNvPr id="10" name="Tabell 9">
            <a:extLst>
              <a:ext uri="{FF2B5EF4-FFF2-40B4-BE49-F238E27FC236}">
                <a16:creationId xmlns:a16="http://schemas.microsoft.com/office/drawing/2014/main" id="{E29A3FED-3DFD-8D32-1C33-1784E9AC2C87}"/>
              </a:ext>
            </a:extLst>
          </p:cNvPr>
          <p:cNvGraphicFramePr>
            <a:graphicFrameLocks noGrp="1"/>
          </p:cNvGraphicFramePr>
          <p:nvPr/>
        </p:nvGraphicFramePr>
        <p:xfrm>
          <a:off x="7169327" y="664188"/>
          <a:ext cx="4710224" cy="2560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7556">
                  <a:extLst>
                    <a:ext uri="{9D8B030D-6E8A-4147-A177-3AD203B41FA5}">
                      <a16:colId xmlns:a16="http://schemas.microsoft.com/office/drawing/2014/main" val="675221673"/>
                    </a:ext>
                  </a:extLst>
                </a:gridCol>
                <a:gridCol w="1177556">
                  <a:extLst>
                    <a:ext uri="{9D8B030D-6E8A-4147-A177-3AD203B41FA5}">
                      <a16:colId xmlns:a16="http://schemas.microsoft.com/office/drawing/2014/main" val="3144707851"/>
                    </a:ext>
                  </a:extLst>
                </a:gridCol>
                <a:gridCol w="1177556">
                  <a:extLst>
                    <a:ext uri="{9D8B030D-6E8A-4147-A177-3AD203B41FA5}">
                      <a16:colId xmlns:a16="http://schemas.microsoft.com/office/drawing/2014/main" val="3306489639"/>
                    </a:ext>
                  </a:extLst>
                </a:gridCol>
                <a:gridCol w="1177556">
                  <a:extLst>
                    <a:ext uri="{9D8B030D-6E8A-4147-A177-3AD203B41FA5}">
                      <a16:colId xmlns:a16="http://schemas.microsoft.com/office/drawing/2014/main" val="2611433113"/>
                    </a:ext>
                  </a:extLst>
                </a:gridCol>
              </a:tblGrid>
              <a:tr h="36412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>
                          <a:solidFill>
                            <a:schemeClr val="bg1"/>
                          </a:solidFill>
                          <a:effectLst/>
                        </a:rPr>
                        <a:t>  age</a:t>
                      </a:r>
                      <a:endParaRPr lang="en-US" sz="1800" b="1" i="0" u="none" strike="noStrike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>
                          <a:solidFill>
                            <a:schemeClr val="bg1"/>
                          </a:solidFill>
                          <a:effectLst/>
                        </a:rPr>
                        <a:t> gender</a:t>
                      </a:r>
                      <a:endParaRPr lang="en-US" sz="1800" b="1" i="0" u="none" strike="noStrike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>
                          <a:solidFill>
                            <a:schemeClr val="bg1"/>
                          </a:solidFill>
                          <a:effectLst/>
                        </a:rPr>
                        <a:t>income</a:t>
                      </a:r>
                      <a:endParaRPr lang="en-US" sz="1800" b="1" i="0" u="none" strike="noStrike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freq</a:t>
                      </a:r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 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41305"/>
                  </a:ext>
                </a:extLst>
              </a:tr>
              <a:tr h="36051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 young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female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328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3 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2046885659"/>
                  </a:ext>
                </a:extLst>
              </a:tr>
              <a:tr h="36051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 young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  male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105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4186270912"/>
                  </a:ext>
                </a:extLst>
              </a:tr>
              <a:tr h="36051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middle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female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417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4210344202"/>
                  </a:ext>
                </a:extLst>
              </a:tr>
              <a:tr h="36051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middle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  male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395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2668368174"/>
                  </a:ext>
                </a:extLst>
              </a:tr>
              <a:tr h="36051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   old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female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4233122345"/>
                  </a:ext>
                </a:extLst>
              </a:tr>
              <a:tr h="36051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    old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   male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3887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1668499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377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73B2BDA7-0A11-4C30-0A6A-0D40863FA0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Disclosure in a Magnitude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923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4D7B10-D835-3EEC-9932-9A825F02F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 6">
            <a:extLst>
              <a:ext uri="{FF2B5EF4-FFF2-40B4-BE49-F238E27FC236}">
                <a16:creationId xmlns:a16="http://schemas.microsoft.com/office/drawing/2014/main" id="{A864702F-98E6-B9CB-9CD3-0971F4A612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412221"/>
              </p:ext>
            </p:extLst>
          </p:nvPr>
        </p:nvGraphicFramePr>
        <p:xfrm>
          <a:off x="445220" y="1658480"/>
          <a:ext cx="5650780" cy="18647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0156">
                  <a:extLst>
                    <a:ext uri="{9D8B030D-6E8A-4147-A177-3AD203B41FA5}">
                      <a16:colId xmlns:a16="http://schemas.microsoft.com/office/drawing/2014/main" val="1484386205"/>
                    </a:ext>
                  </a:extLst>
                </a:gridCol>
                <a:gridCol w="1130156">
                  <a:extLst>
                    <a:ext uri="{9D8B030D-6E8A-4147-A177-3AD203B41FA5}">
                      <a16:colId xmlns:a16="http://schemas.microsoft.com/office/drawing/2014/main" val="3750279034"/>
                    </a:ext>
                  </a:extLst>
                </a:gridCol>
                <a:gridCol w="1130156">
                  <a:extLst>
                    <a:ext uri="{9D8B030D-6E8A-4147-A177-3AD203B41FA5}">
                      <a16:colId xmlns:a16="http://schemas.microsoft.com/office/drawing/2014/main" val="344149402"/>
                    </a:ext>
                  </a:extLst>
                </a:gridCol>
                <a:gridCol w="1130156">
                  <a:extLst>
                    <a:ext uri="{9D8B030D-6E8A-4147-A177-3AD203B41FA5}">
                      <a16:colId xmlns:a16="http://schemas.microsoft.com/office/drawing/2014/main" val="4155274927"/>
                    </a:ext>
                  </a:extLst>
                </a:gridCol>
                <a:gridCol w="1130156">
                  <a:extLst>
                    <a:ext uri="{9D8B030D-6E8A-4147-A177-3AD203B41FA5}">
                      <a16:colId xmlns:a16="http://schemas.microsoft.com/office/drawing/2014/main" val="3872469164"/>
                    </a:ext>
                  </a:extLst>
                </a:gridCol>
              </a:tblGrid>
              <a:tr h="466189"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young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middle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old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>
                    <a:solidFill>
                      <a:srgbClr val="178D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614045"/>
                  </a:ext>
                </a:extLst>
              </a:tr>
              <a:tr h="46618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female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328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417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745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/>
                </a:tc>
                <a:extLst>
                  <a:ext uri="{0D108BD9-81ED-4DB2-BD59-A6C34878D82A}">
                    <a16:rowId xmlns:a16="http://schemas.microsoft.com/office/drawing/2014/main" val="2577828352"/>
                  </a:ext>
                </a:extLst>
              </a:tr>
              <a:tr h="46618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>
                          <a:solidFill>
                            <a:schemeClr val="bg1"/>
                          </a:solidFill>
                          <a:effectLst/>
                        </a:rPr>
                        <a:t>male</a:t>
                      </a:r>
                      <a:endParaRPr lang="en-US" sz="1800" b="1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395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3887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4387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/>
                </a:tc>
                <a:extLst>
                  <a:ext uri="{0D108BD9-81ED-4DB2-BD59-A6C34878D82A}">
                    <a16:rowId xmlns:a16="http://schemas.microsoft.com/office/drawing/2014/main" val="2440075767"/>
                  </a:ext>
                </a:extLst>
              </a:tr>
              <a:tr h="46618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433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812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3887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5132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/>
                </a:tc>
                <a:extLst>
                  <a:ext uri="{0D108BD9-81ED-4DB2-BD59-A6C34878D82A}">
                    <a16:rowId xmlns:a16="http://schemas.microsoft.com/office/drawing/2014/main" val="241245490"/>
                  </a:ext>
                </a:extLst>
              </a:tr>
            </a:tbl>
          </a:graphicData>
        </a:graphic>
      </p:graphicFrame>
      <p:sp>
        <p:nvSpPr>
          <p:cNvPr id="2" name="Tittel 1">
            <a:extLst>
              <a:ext uri="{FF2B5EF4-FFF2-40B4-BE49-F238E27FC236}">
                <a16:creationId xmlns:a16="http://schemas.microsoft.com/office/drawing/2014/main" id="{4686DAF9-CFB8-C74A-F097-C29D1F2B6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719" y="306232"/>
            <a:ext cx="9651619" cy="1311128"/>
          </a:xfrm>
        </p:spPr>
        <p:txBody>
          <a:bodyPr>
            <a:normAutofit/>
          </a:bodyPr>
          <a:lstStyle/>
          <a:p>
            <a:r>
              <a:rPr lang="en-US" sz="3600" dirty="0"/>
              <a:t>Disclosure in a Magnitude Table</a:t>
            </a:r>
          </a:p>
        </p:txBody>
      </p:sp>
      <p:sp>
        <p:nvSpPr>
          <p:cNvPr id="9" name="Plassholder for innhold 8">
            <a:extLst>
              <a:ext uri="{FF2B5EF4-FFF2-40B4-BE49-F238E27FC236}">
                <a16:creationId xmlns:a16="http://schemas.microsoft.com/office/drawing/2014/main" id="{23F78A21-CC7D-F960-A8B0-491F1B1F16B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47718" y="4035292"/>
            <a:ext cx="6120119" cy="222794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We will prevent the disclosure of a statistical unit's value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especially if the value is considered sensitive </a:t>
            </a:r>
            <a:endParaRPr lang="nb-NO" dirty="0"/>
          </a:p>
          <a:p>
            <a:pPr>
              <a:lnSpc>
                <a:spcPct val="100000"/>
              </a:lnSpc>
            </a:pPr>
            <a:r>
              <a:rPr lang="en-US" dirty="0"/>
              <a:t>It should also not be possible to estimate the value with high accuracy </a:t>
            </a:r>
          </a:p>
        </p:txBody>
      </p:sp>
      <p:graphicFrame>
        <p:nvGraphicFramePr>
          <p:cNvPr id="10" name="Tabell 9">
            <a:extLst>
              <a:ext uri="{FF2B5EF4-FFF2-40B4-BE49-F238E27FC236}">
                <a16:creationId xmlns:a16="http://schemas.microsoft.com/office/drawing/2014/main" id="{16B93241-93B7-8144-2A74-852F92D745CF}"/>
              </a:ext>
            </a:extLst>
          </p:cNvPr>
          <p:cNvGraphicFramePr>
            <a:graphicFrameLocks noGrp="1"/>
          </p:cNvGraphicFramePr>
          <p:nvPr/>
        </p:nvGraphicFramePr>
        <p:xfrm>
          <a:off x="7169327" y="664188"/>
          <a:ext cx="4710224" cy="2560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7556">
                  <a:extLst>
                    <a:ext uri="{9D8B030D-6E8A-4147-A177-3AD203B41FA5}">
                      <a16:colId xmlns:a16="http://schemas.microsoft.com/office/drawing/2014/main" val="675221673"/>
                    </a:ext>
                  </a:extLst>
                </a:gridCol>
                <a:gridCol w="1177556">
                  <a:extLst>
                    <a:ext uri="{9D8B030D-6E8A-4147-A177-3AD203B41FA5}">
                      <a16:colId xmlns:a16="http://schemas.microsoft.com/office/drawing/2014/main" val="3144707851"/>
                    </a:ext>
                  </a:extLst>
                </a:gridCol>
                <a:gridCol w="1177556">
                  <a:extLst>
                    <a:ext uri="{9D8B030D-6E8A-4147-A177-3AD203B41FA5}">
                      <a16:colId xmlns:a16="http://schemas.microsoft.com/office/drawing/2014/main" val="3306489639"/>
                    </a:ext>
                  </a:extLst>
                </a:gridCol>
                <a:gridCol w="1177556">
                  <a:extLst>
                    <a:ext uri="{9D8B030D-6E8A-4147-A177-3AD203B41FA5}">
                      <a16:colId xmlns:a16="http://schemas.microsoft.com/office/drawing/2014/main" val="2611433113"/>
                    </a:ext>
                  </a:extLst>
                </a:gridCol>
              </a:tblGrid>
              <a:tr h="36412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>
                          <a:solidFill>
                            <a:schemeClr val="bg1"/>
                          </a:solidFill>
                          <a:effectLst/>
                        </a:rPr>
                        <a:t>  age</a:t>
                      </a:r>
                      <a:endParaRPr lang="en-US" sz="1800" b="1" i="0" u="none" strike="noStrike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>
                          <a:solidFill>
                            <a:schemeClr val="bg1"/>
                          </a:solidFill>
                          <a:effectLst/>
                        </a:rPr>
                        <a:t> gender</a:t>
                      </a:r>
                      <a:endParaRPr lang="en-US" sz="1800" b="1" i="0" u="none" strike="noStrike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>
                          <a:solidFill>
                            <a:schemeClr val="bg1"/>
                          </a:solidFill>
                          <a:effectLst/>
                        </a:rPr>
                        <a:t>income</a:t>
                      </a:r>
                      <a:endParaRPr lang="en-US" sz="1800" b="1" i="0" u="none" strike="noStrike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freq</a:t>
                      </a:r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 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41305"/>
                  </a:ext>
                </a:extLst>
              </a:tr>
              <a:tr h="36051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 young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female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328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3 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2046885659"/>
                  </a:ext>
                </a:extLst>
              </a:tr>
              <a:tr h="36051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 young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  male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105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4186270912"/>
                  </a:ext>
                </a:extLst>
              </a:tr>
              <a:tr h="36051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middle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female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417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4210344202"/>
                  </a:ext>
                </a:extLst>
              </a:tr>
              <a:tr h="36051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middle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  male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395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2668368174"/>
                  </a:ext>
                </a:extLst>
              </a:tr>
              <a:tr h="36051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   old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female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4233122345"/>
                  </a:ext>
                </a:extLst>
              </a:tr>
              <a:tr h="36051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    old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   male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3887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1668499836"/>
                  </a:ext>
                </a:extLst>
              </a:tr>
            </a:tbl>
          </a:graphicData>
        </a:graphic>
      </p:graphicFrame>
      <p:sp>
        <p:nvSpPr>
          <p:cNvPr id="4" name="Bildeforklaring formet som et avrundet rektangel 5">
            <a:extLst>
              <a:ext uri="{FF2B5EF4-FFF2-40B4-BE49-F238E27FC236}">
                <a16:creationId xmlns:a16="http://schemas.microsoft.com/office/drawing/2014/main" id="{5860D197-0D87-A793-712E-21E32A794556}"/>
              </a:ext>
            </a:extLst>
          </p:cNvPr>
          <p:cNvSpPr txBox="1">
            <a:spLocks/>
          </p:cNvSpPr>
          <p:nvPr/>
        </p:nvSpPr>
        <p:spPr>
          <a:xfrm>
            <a:off x="6821585" y="4984863"/>
            <a:ext cx="4434435" cy="1005730"/>
          </a:xfrm>
          <a:prstGeom prst="wedgeRoundRectCallout">
            <a:avLst>
              <a:gd name="adj1" fmla="val -143723"/>
              <a:gd name="adj2" fmla="val -25915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00FF"/>
                </a:solidFill>
              </a:rPr>
              <a:t>The value of a single unit is disclosed </a:t>
            </a:r>
          </a:p>
        </p:txBody>
      </p:sp>
      <p:sp>
        <p:nvSpPr>
          <p:cNvPr id="5" name="Bildeforklaring formet som et avrundet rektangel 5">
            <a:extLst>
              <a:ext uri="{FF2B5EF4-FFF2-40B4-BE49-F238E27FC236}">
                <a16:creationId xmlns:a16="http://schemas.microsoft.com/office/drawing/2014/main" id="{A63D9C32-91DC-CD00-281B-E8B9825B6D5E}"/>
              </a:ext>
            </a:extLst>
          </p:cNvPr>
          <p:cNvSpPr txBox="1">
            <a:spLocks/>
          </p:cNvSpPr>
          <p:nvPr/>
        </p:nvSpPr>
        <p:spPr>
          <a:xfrm>
            <a:off x="7647417" y="3532427"/>
            <a:ext cx="4434435" cy="1005730"/>
          </a:xfrm>
          <a:prstGeom prst="wedgeRoundRectCallout">
            <a:avLst>
              <a:gd name="adj1" fmla="val -112336"/>
              <a:gd name="adj2" fmla="val -102257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00FF"/>
                </a:solidFill>
              </a:rPr>
              <a:t>This value can be used to estimate … </a:t>
            </a:r>
          </a:p>
        </p:txBody>
      </p:sp>
    </p:spTree>
    <p:extLst>
      <p:ext uri="{BB962C8B-B14F-4D97-AF65-F5344CB8AC3E}">
        <p14:creationId xmlns:p14="http://schemas.microsoft.com/office/powerpoint/2010/main" val="1471098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F07142-CDF6-DB87-202C-E74274431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 6">
            <a:extLst>
              <a:ext uri="{FF2B5EF4-FFF2-40B4-BE49-F238E27FC236}">
                <a16:creationId xmlns:a16="http://schemas.microsoft.com/office/drawing/2014/main" id="{CB5CE834-2BC3-33F6-36E9-BD24F4975EC4}"/>
              </a:ext>
            </a:extLst>
          </p:cNvPr>
          <p:cNvGraphicFramePr>
            <a:graphicFrameLocks noGrp="1"/>
          </p:cNvGraphicFramePr>
          <p:nvPr/>
        </p:nvGraphicFramePr>
        <p:xfrm>
          <a:off x="445220" y="1658480"/>
          <a:ext cx="5650780" cy="18647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0156">
                  <a:extLst>
                    <a:ext uri="{9D8B030D-6E8A-4147-A177-3AD203B41FA5}">
                      <a16:colId xmlns:a16="http://schemas.microsoft.com/office/drawing/2014/main" val="1484386205"/>
                    </a:ext>
                  </a:extLst>
                </a:gridCol>
                <a:gridCol w="1130156">
                  <a:extLst>
                    <a:ext uri="{9D8B030D-6E8A-4147-A177-3AD203B41FA5}">
                      <a16:colId xmlns:a16="http://schemas.microsoft.com/office/drawing/2014/main" val="3750279034"/>
                    </a:ext>
                  </a:extLst>
                </a:gridCol>
                <a:gridCol w="1130156">
                  <a:extLst>
                    <a:ext uri="{9D8B030D-6E8A-4147-A177-3AD203B41FA5}">
                      <a16:colId xmlns:a16="http://schemas.microsoft.com/office/drawing/2014/main" val="344149402"/>
                    </a:ext>
                  </a:extLst>
                </a:gridCol>
                <a:gridCol w="1130156">
                  <a:extLst>
                    <a:ext uri="{9D8B030D-6E8A-4147-A177-3AD203B41FA5}">
                      <a16:colId xmlns:a16="http://schemas.microsoft.com/office/drawing/2014/main" val="4155274927"/>
                    </a:ext>
                  </a:extLst>
                </a:gridCol>
                <a:gridCol w="1130156">
                  <a:extLst>
                    <a:ext uri="{9D8B030D-6E8A-4147-A177-3AD203B41FA5}">
                      <a16:colId xmlns:a16="http://schemas.microsoft.com/office/drawing/2014/main" val="3872469164"/>
                    </a:ext>
                  </a:extLst>
                </a:gridCol>
              </a:tblGrid>
              <a:tr h="466189"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young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middle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old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>
                    <a:solidFill>
                      <a:srgbClr val="178D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614045"/>
                  </a:ext>
                </a:extLst>
              </a:tr>
              <a:tr h="46618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female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328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417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745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/>
                </a:tc>
                <a:extLst>
                  <a:ext uri="{0D108BD9-81ED-4DB2-BD59-A6C34878D82A}">
                    <a16:rowId xmlns:a16="http://schemas.microsoft.com/office/drawing/2014/main" val="2577828352"/>
                  </a:ext>
                </a:extLst>
              </a:tr>
              <a:tr h="46618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>
                          <a:solidFill>
                            <a:schemeClr val="bg1"/>
                          </a:solidFill>
                          <a:effectLst/>
                        </a:rPr>
                        <a:t>male</a:t>
                      </a:r>
                      <a:endParaRPr lang="en-US" sz="1800" b="1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395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3887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4387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/>
                </a:tc>
                <a:extLst>
                  <a:ext uri="{0D108BD9-81ED-4DB2-BD59-A6C34878D82A}">
                    <a16:rowId xmlns:a16="http://schemas.microsoft.com/office/drawing/2014/main" val="2440075767"/>
                  </a:ext>
                </a:extLst>
              </a:tr>
              <a:tr h="46618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433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812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3887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5132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/>
                </a:tc>
                <a:extLst>
                  <a:ext uri="{0D108BD9-81ED-4DB2-BD59-A6C34878D82A}">
                    <a16:rowId xmlns:a16="http://schemas.microsoft.com/office/drawing/2014/main" val="241245490"/>
                  </a:ext>
                </a:extLst>
              </a:tr>
            </a:tbl>
          </a:graphicData>
        </a:graphic>
      </p:graphicFrame>
      <p:sp>
        <p:nvSpPr>
          <p:cNvPr id="2" name="Tittel 1">
            <a:extLst>
              <a:ext uri="{FF2B5EF4-FFF2-40B4-BE49-F238E27FC236}">
                <a16:creationId xmlns:a16="http://schemas.microsoft.com/office/drawing/2014/main" id="{C034827C-FC29-EA77-262D-3B54681AF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719" y="306232"/>
            <a:ext cx="6379063" cy="1311128"/>
          </a:xfrm>
        </p:spPr>
        <p:txBody>
          <a:bodyPr>
            <a:normAutofit/>
          </a:bodyPr>
          <a:lstStyle/>
          <a:p>
            <a:r>
              <a:rPr lang="en-US" sz="3600" dirty="0"/>
              <a:t>Estimate a value with high accuracy  in a magnitude table</a:t>
            </a:r>
          </a:p>
        </p:txBody>
      </p:sp>
      <p:sp>
        <p:nvSpPr>
          <p:cNvPr id="9" name="Plassholder for innhold 8">
            <a:extLst>
              <a:ext uri="{FF2B5EF4-FFF2-40B4-BE49-F238E27FC236}">
                <a16:creationId xmlns:a16="http://schemas.microsoft.com/office/drawing/2014/main" id="{DCE9EA19-1EB0-E10E-E457-8F2E57A6E74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47717" y="4035292"/>
            <a:ext cx="10434607" cy="222794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/>
              <a:t>Suppose known that a person has a high income 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The estimate, 3887, is only 13% higher than the person’s income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Acceptable?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The person with an income of 251 can subtract their own number 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The estimate, 3887-251 = 3636, is only 5.8% higher than the </a:t>
            </a:r>
            <a:r>
              <a:rPr lang="en-US" sz="2000"/>
              <a:t>person’s income</a:t>
            </a:r>
            <a:endParaRPr lang="en-US" sz="2000" dirty="0"/>
          </a:p>
          <a:p>
            <a:pPr lvl="1">
              <a:lnSpc>
                <a:spcPct val="100000"/>
              </a:lnSpc>
            </a:pPr>
            <a:r>
              <a:rPr lang="en-US" sz="2000" dirty="0"/>
              <a:t>Acceptable?</a:t>
            </a:r>
          </a:p>
          <a:p>
            <a:pPr lvl="1">
              <a:lnSpc>
                <a:spcPct val="100000"/>
              </a:lnSpc>
            </a:pPr>
            <a:endParaRPr lang="en-US" sz="1600" dirty="0"/>
          </a:p>
        </p:txBody>
      </p:sp>
      <p:graphicFrame>
        <p:nvGraphicFramePr>
          <p:cNvPr id="10" name="Tabell 9">
            <a:extLst>
              <a:ext uri="{FF2B5EF4-FFF2-40B4-BE49-F238E27FC236}">
                <a16:creationId xmlns:a16="http://schemas.microsoft.com/office/drawing/2014/main" id="{1A0AB6F9-EDA8-E368-48B9-8951C249165C}"/>
              </a:ext>
            </a:extLst>
          </p:cNvPr>
          <p:cNvGraphicFramePr>
            <a:graphicFrameLocks noGrp="1"/>
          </p:cNvGraphicFramePr>
          <p:nvPr/>
        </p:nvGraphicFramePr>
        <p:xfrm>
          <a:off x="7169327" y="664188"/>
          <a:ext cx="4710224" cy="2560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7556">
                  <a:extLst>
                    <a:ext uri="{9D8B030D-6E8A-4147-A177-3AD203B41FA5}">
                      <a16:colId xmlns:a16="http://schemas.microsoft.com/office/drawing/2014/main" val="675221673"/>
                    </a:ext>
                  </a:extLst>
                </a:gridCol>
                <a:gridCol w="1177556">
                  <a:extLst>
                    <a:ext uri="{9D8B030D-6E8A-4147-A177-3AD203B41FA5}">
                      <a16:colId xmlns:a16="http://schemas.microsoft.com/office/drawing/2014/main" val="3144707851"/>
                    </a:ext>
                  </a:extLst>
                </a:gridCol>
                <a:gridCol w="1177556">
                  <a:extLst>
                    <a:ext uri="{9D8B030D-6E8A-4147-A177-3AD203B41FA5}">
                      <a16:colId xmlns:a16="http://schemas.microsoft.com/office/drawing/2014/main" val="3306489639"/>
                    </a:ext>
                  </a:extLst>
                </a:gridCol>
                <a:gridCol w="1177556">
                  <a:extLst>
                    <a:ext uri="{9D8B030D-6E8A-4147-A177-3AD203B41FA5}">
                      <a16:colId xmlns:a16="http://schemas.microsoft.com/office/drawing/2014/main" val="2611433113"/>
                    </a:ext>
                  </a:extLst>
                </a:gridCol>
              </a:tblGrid>
              <a:tr h="36412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>
                          <a:solidFill>
                            <a:schemeClr val="bg1"/>
                          </a:solidFill>
                          <a:effectLst/>
                        </a:rPr>
                        <a:t>  age</a:t>
                      </a:r>
                      <a:endParaRPr lang="en-US" sz="1800" b="1" i="0" u="none" strike="noStrike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>
                          <a:solidFill>
                            <a:schemeClr val="bg1"/>
                          </a:solidFill>
                          <a:effectLst/>
                        </a:rPr>
                        <a:t> gender</a:t>
                      </a:r>
                      <a:endParaRPr lang="en-US" sz="1800" b="1" i="0" u="none" strike="noStrike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income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freq</a:t>
                      </a:r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 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41305"/>
                  </a:ext>
                </a:extLst>
              </a:tr>
              <a:tr h="36051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 young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female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328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3 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2046885659"/>
                  </a:ext>
                </a:extLst>
              </a:tr>
              <a:tr h="36051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 young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  male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105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4186270912"/>
                  </a:ext>
                </a:extLst>
              </a:tr>
              <a:tr h="36051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middle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female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417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4210344202"/>
                  </a:ext>
                </a:extLst>
              </a:tr>
              <a:tr h="36051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middle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  male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395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2668368174"/>
                  </a:ext>
                </a:extLst>
              </a:tr>
              <a:tr h="36051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   old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 female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4233122345"/>
                  </a:ext>
                </a:extLst>
              </a:tr>
              <a:tr h="36051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    old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   male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3887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1668499836"/>
                  </a:ext>
                </a:extLst>
              </a:tr>
            </a:tbl>
          </a:graphicData>
        </a:graphic>
      </p:graphicFrame>
      <p:sp>
        <p:nvSpPr>
          <p:cNvPr id="5" name="Bildeforklaring formet som et avrundet rektangel 5">
            <a:extLst>
              <a:ext uri="{FF2B5EF4-FFF2-40B4-BE49-F238E27FC236}">
                <a16:creationId xmlns:a16="http://schemas.microsoft.com/office/drawing/2014/main" id="{79ADA96E-D9C9-6745-CCCF-4316B2B24154}"/>
              </a:ext>
            </a:extLst>
          </p:cNvPr>
          <p:cNvSpPr txBox="1">
            <a:spLocks/>
          </p:cNvSpPr>
          <p:nvPr/>
        </p:nvSpPr>
        <p:spPr>
          <a:xfrm>
            <a:off x="7647417" y="3532427"/>
            <a:ext cx="4434435" cy="1005730"/>
          </a:xfrm>
          <a:prstGeom prst="wedgeRoundRectCallout">
            <a:avLst>
              <a:gd name="adj1" fmla="val -112336"/>
              <a:gd name="adj2" fmla="val -102257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00FF"/>
                </a:solidFill>
              </a:rPr>
              <a:t>This value can be used to estimate … </a:t>
            </a:r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84056E73-4DB0-3A29-7027-2E0277486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782" y="-581214"/>
            <a:ext cx="4224338" cy="2686050"/>
          </a:xfrm>
          <a:prstGeom prst="rect">
            <a:avLst/>
          </a:prstGeom>
          <a:effectLst>
            <a:outerShdw blurRad="190500" dist="304800" dir="36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298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-tema">
  <a:themeElements>
    <a:clrScheme name="SSB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A9D49"/>
      </a:accent1>
      <a:accent2>
        <a:srgbClr val="274247"/>
      </a:accent2>
      <a:accent3>
        <a:srgbClr val="9582BB"/>
      </a:accent3>
      <a:accent4>
        <a:srgbClr val="3396D2"/>
      </a:accent4>
      <a:accent5>
        <a:srgbClr val="D2BC2A"/>
      </a:accent5>
      <a:accent6>
        <a:srgbClr val="8CA9AA"/>
      </a:accent6>
      <a:hlink>
        <a:srgbClr val="0563C1"/>
      </a:hlink>
      <a:folHlink>
        <a:srgbClr val="954F72"/>
      </a:folHlink>
    </a:clrScheme>
    <a:fontScheme name="SSB">
      <a:majorFont>
        <a:latin typeface="Roboto Condensed"/>
        <a:ea typeface=""/>
        <a:cs typeface=""/>
      </a:majorFont>
      <a:minorFont>
        <a:latin typeface="Open Sans"/>
        <a:ea typeface=""/>
        <a:cs typeface="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sjon4" id="{2DD2E200-3BA7-4D2C-9A08-4AED2FEA3159}" vid="{DC420E89-A25E-4550-8B73-ED64470173C5}"/>
    </a:ext>
  </a:extLst>
</a:theme>
</file>

<file path=ppt/theme/theme2.xml><?xml version="1.0" encoding="utf-8"?>
<a:theme xmlns:a="http://schemas.openxmlformats.org/drawingml/2006/main" name="1_Office-tema">
  <a:themeElements>
    <a:clrScheme name="SSB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A9D49"/>
      </a:accent1>
      <a:accent2>
        <a:srgbClr val="274247"/>
      </a:accent2>
      <a:accent3>
        <a:srgbClr val="9582BB"/>
      </a:accent3>
      <a:accent4>
        <a:srgbClr val="3396D2"/>
      </a:accent4>
      <a:accent5>
        <a:srgbClr val="D2BC2A"/>
      </a:accent5>
      <a:accent6>
        <a:srgbClr val="8CA9AA"/>
      </a:accent6>
      <a:hlink>
        <a:srgbClr val="0563C1"/>
      </a:hlink>
      <a:folHlink>
        <a:srgbClr val="954F72"/>
      </a:folHlink>
    </a:clrScheme>
    <a:fontScheme name="SSB">
      <a:majorFont>
        <a:latin typeface="Roboto Condensed"/>
        <a:ea typeface=""/>
        <a:cs typeface=""/>
      </a:majorFont>
      <a:minorFont>
        <a:latin typeface="Open Sans"/>
        <a:ea typeface=""/>
        <a:cs typeface="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sbmal_2018.potx" id="{27830765-609B-40A7-BB85-0ABEDBC2E87E}" vid="{F965F0D8-9B15-47DC-9966-C4B99B4DF524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D04352C426FF4EB98157414A31168F" ma:contentTypeVersion="8" ma:contentTypeDescription="Create a new document." ma:contentTypeScope="" ma:versionID="af1d9e22605862fa0ded23ab4b831309">
  <xsd:schema xmlns:xsd="http://www.w3.org/2001/XMLSchema" xmlns:xs="http://www.w3.org/2001/XMLSchema" xmlns:p="http://schemas.microsoft.com/office/2006/metadata/properties" xmlns:ns2="f712c1aa-8c16-4b02-b1f2-f7889ce7c2b4" xmlns:ns3="a7ea6e10-947a-4ba0-9b65-eec85fb93921" targetNamespace="http://schemas.microsoft.com/office/2006/metadata/properties" ma:root="true" ma:fieldsID="6dce54cc796d9e676c67d63588e16785" ns2:_="" ns3:_="">
    <xsd:import namespace="f712c1aa-8c16-4b02-b1f2-f7889ce7c2b4"/>
    <xsd:import namespace="a7ea6e10-947a-4ba0-9b65-eec85fb939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12c1aa-8c16-4b02-b1f2-f7889ce7c2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ea6e10-947a-4ba0-9b65-eec85fb9392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8F42302-2478-43BE-A981-AC65D73AB78A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infopath/2007/PartnerControls"/>
    <ds:schemaRef ds:uri="http://purl.org/dc/terms/"/>
    <ds:schemaRef ds:uri="http://purl.org/dc/dcmitype/"/>
    <ds:schemaRef ds:uri="http://schemas.openxmlformats.org/package/2006/metadata/core-properties"/>
    <ds:schemaRef ds:uri="a7ea6e10-947a-4ba0-9b65-eec85fb93921"/>
    <ds:schemaRef ds:uri="f712c1aa-8c16-4b02-b1f2-f7889ce7c2b4"/>
  </ds:schemaRefs>
</ds:datastoreItem>
</file>

<file path=customXml/itemProps2.xml><?xml version="1.0" encoding="utf-8"?>
<ds:datastoreItem xmlns:ds="http://schemas.openxmlformats.org/officeDocument/2006/customXml" ds:itemID="{7DA7639B-4D2C-45CB-8EFB-A433F7CA227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A8FE4F8-DF18-4C1E-BC1F-E3ED3FF032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12c1aa-8c16-4b02-b1f2-f7889ce7c2b4"/>
    <ds:schemaRef ds:uri="a7ea6e10-947a-4ba0-9b65-eec85fb939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Metoder og programvare for prikking</Template>
  <TotalTime>0</TotalTime>
  <Words>1534</Words>
  <Application>Microsoft Office PowerPoint</Application>
  <PresentationFormat>Widescreen</PresentationFormat>
  <Paragraphs>609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Lysbildetitler</vt:lpstr>
      </vt:variant>
      <vt:variant>
        <vt:i4>18</vt:i4>
      </vt:variant>
    </vt:vector>
  </HeadingPairs>
  <TitlesOfParts>
    <vt:vector size="20" baseType="lpstr">
      <vt:lpstr>Office-tema</vt:lpstr>
      <vt:lpstr>1_Office-tema</vt:lpstr>
      <vt:lpstr>Statistical Disclosure Control (SDC)  day 1, part 2</vt:lpstr>
      <vt:lpstr>Microdata</vt:lpstr>
      <vt:lpstr>Microdata</vt:lpstr>
      <vt:lpstr>Microdata</vt:lpstr>
      <vt:lpstr>Frequency Table</vt:lpstr>
      <vt:lpstr>Magnitude Table</vt:lpstr>
      <vt:lpstr>Disclosure in a Magnitude Table</vt:lpstr>
      <vt:lpstr>Disclosure in a Magnitude Table</vt:lpstr>
      <vt:lpstr>Estimate a value with high accuracy  in a magnitude table</vt:lpstr>
      <vt:lpstr>Sensitive Cells in Magnitude Tables - These are cells that should be primary suppressed</vt:lpstr>
      <vt:lpstr>Few Contributors Rule</vt:lpstr>
      <vt:lpstr>(n, k)-dominance rule</vt:lpstr>
      <vt:lpstr>p% rule</vt:lpstr>
      <vt:lpstr>Disclosure in a Frequency Table</vt:lpstr>
      <vt:lpstr>Disclosure in a Frequency Table</vt:lpstr>
      <vt:lpstr>Disclosure in a Frequency Table</vt:lpstr>
      <vt:lpstr>Any Sensitive Cells in Frequency Tables? - Which cells should be primary suppressed?</vt:lpstr>
      <vt:lpstr>Primary Suppression of Small Counts in Frequency Tables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Disclosure Control (SDC)  day 1, part 2</dc:title>
  <dc:creator/>
  <cp:lastModifiedBy/>
  <cp:revision>3</cp:revision>
  <dcterms:created xsi:type="dcterms:W3CDTF">2020-06-08T07:53:32Z</dcterms:created>
  <dcterms:modified xsi:type="dcterms:W3CDTF">2024-02-26T12:00:47Z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0x010100E1D04352C426FF4EB98157414A31168F</vt:lpwstr>
  </property>
</Properties>
</file>