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46"/>
  </p:notesMasterIdLst>
  <p:sldIdLst>
    <p:sldId id="720" r:id="rId6"/>
    <p:sldId id="665" r:id="rId7"/>
    <p:sldId id="721" r:id="rId8"/>
    <p:sldId id="736" r:id="rId9"/>
    <p:sldId id="278" r:id="rId10"/>
    <p:sldId id="280" r:id="rId11"/>
    <p:sldId id="281" r:id="rId12"/>
    <p:sldId id="283" r:id="rId13"/>
    <p:sldId id="284" r:id="rId14"/>
    <p:sldId id="271" r:id="rId15"/>
    <p:sldId id="275" r:id="rId16"/>
    <p:sldId id="276" r:id="rId17"/>
    <p:sldId id="294" r:id="rId18"/>
    <p:sldId id="286" r:id="rId19"/>
    <p:sldId id="722" r:id="rId20"/>
    <p:sldId id="724" r:id="rId21"/>
    <p:sldId id="737" r:id="rId22"/>
    <p:sldId id="345" r:id="rId23"/>
    <p:sldId id="729" r:id="rId24"/>
    <p:sldId id="727" r:id="rId25"/>
    <p:sldId id="730" r:id="rId26"/>
    <p:sldId id="726" r:id="rId27"/>
    <p:sldId id="732" r:id="rId28"/>
    <p:sldId id="725" r:id="rId29"/>
    <p:sldId id="734" r:id="rId30"/>
    <p:sldId id="738" r:id="rId31"/>
    <p:sldId id="733" r:id="rId32"/>
    <p:sldId id="570" r:id="rId33"/>
    <p:sldId id="569" r:id="rId34"/>
    <p:sldId id="571" r:id="rId35"/>
    <p:sldId id="572" r:id="rId36"/>
    <p:sldId id="573" r:id="rId37"/>
    <p:sldId id="739" r:id="rId38"/>
    <p:sldId id="740" r:id="rId39"/>
    <p:sldId id="597" r:id="rId40"/>
    <p:sldId id="599" r:id="rId41"/>
    <p:sldId id="741" r:id="rId42"/>
    <p:sldId id="742" r:id="rId43"/>
    <p:sldId id="743" r:id="rId44"/>
    <p:sldId id="667" r:id="rId45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211B8-DB6C-4E9C-973B-74FDB72983D7}" v="1320" dt="2024-03-05T13:09:31.185"/>
    <p1510:client id="{E584D0E7-BB3D-4DC5-A09C-3A0624CBB735}" v="2454" dt="2024-03-06T11:45:46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1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42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6ABB-A28E-9AE9-8DA9-D0FC91FC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0839B8E8-846E-01BD-0528-F1A731FB0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6C2BE7EE-CBA3-7120-DFB1-E6DCB8EF8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8041A2D-6EDD-2FA5-9A5F-2CE992DF9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080-A4CD-46D6-946F-59AB649343F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5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FAF-EBB1-007D-18BD-11FAF898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77BA0578-208B-F467-A894-8CE931C3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9C9C5C28-6278-B27E-3767-0CC355EBB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272327-7434-ABFA-7C2D-0CE6C34C4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080-A4CD-46D6-946F-59AB649343F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50B82-5081-04EB-FD3E-732B727F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8A06F356-4862-6E24-0E63-140ED6C49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67B5E99A-EC79-AB3A-E560-8BA6319AE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CD89435-AC33-B854-16AE-288631614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080-A4CD-46D6-946F-59AB649343F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1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DFE99-759E-AA01-2238-30C5C8AF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59A3E19A-BB37-955D-69E7-4FF234067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FE70C7DB-2848-8362-80EC-EBD3764E1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34FD711-87DC-069E-7F1A-65B4DD9AF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080-A4CD-46D6-946F-59AB649343F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2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85A5-1844-7D90-CE75-D2486854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06F3F895-68DE-E8EE-6306-12A4FDC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6B0A97E7-4155-E3AE-9D9C-7E295EA0A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4B1EDD8-093F-D45D-33CF-D2C3009A9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080-A4CD-46D6-946F-59AB649343F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an.r-project.org/web/packages/SmallCountRounding/vignettes/Introduction_to_SmallCountRounding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isticsnorway/kurs-metode-sdc-2024/blob/main/exercises/hierarchies.md" TargetMode="External"/><Relationship Id="rId2" Type="http://schemas.openxmlformats.org/officeDocument/2006/relationships/hyperlink" Target="https://github.com/statisticsnorway/kurs-metode-sdc-2024/blob/main/exercises/.md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829116" y="3159791"/>
            <a:ext cx="4519061" cy="2581520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Background of </a:t>
            </a:r>
            <a:r>
              <a:rPr lang="en-US" sz="2000" dirty="0" err="1">
                <a:latin typeface="Lucida Console" panose="020B0609040504020204" pitchFamily="49" charset="0"/>
              </a:rPr>
              <a:t>SmallCountRounding</a:t>
            </a:r>
            <a:endParaRPr lang="en-US" sz="2000" dirty="0"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The function </a:t>
            </a:r>
            <a:r>
              <a:rPr lang="en-US" sz="2000" dirty="0" err="1">
                <a:latin typeface="Lucida Console" panose="020B0609040504020204" pitchFamily="49" charset="0"/>
              </a:rPr>
              <a:t>PLSrounding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/>
              <a:t>in the R package </a:t>
            </a:r>
            <a:r>
              <a:rPr lang="en-US" sz="2000" dirty="0" err="1">
                <a:latin typeface="Lucida Console" panose="020B0609040504020204" pitchFamily="49" charset="0"/>
              </a:rPr>
              <a:t>SmallCountRounding</a:t>
            </a:r>
            <a:endParaRPr lang="en-US" sz="2000" dirty="0">
              <a:latin typeface="Lucida Console" panose="020B060904050402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Permuting zeros in </a:t>
            </a:r>
            <a:r>
              <a:rPr lang="en-US" sz="2000" dirty="0" err="1">
                <a:latin typeface="Lucida Console" panose="020B0609040504020204" pitchFamily="49" charset="0"/>
              </a:rPr>
              <a:t>SmallCountRounding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6" y="410203"/>
            <a:ext cx="11015529" cy="2315906"/>
          </a:xfrm>
        </p:spPr>
        <p:txBody>
          <a:bodyPr>
            <a:normAutofit/>
          </a:bodyPr>
          <a:lstStyle/>
          <a:p>
            <a:r>
              <a:rPr lang="en-US" sz="4000" dirty="0"/>
              <a:t>Statistical Disclosure Control </a:t>
            </a:r>
            <a:br>
              <a:rPr lang="en-US" sz="4000" dirty="0"/>
            </a:br>
            <a:r>
              <a:rPr lang="en-US" sz="4000" dirty="0"/>
              <a:t>(SDC)</a:t>
            </a:r>
            <a:br>
              <a:rPr lang="en-US" sz="5300" dirty="0"/>
            </a:br>
            <a:r>
              <a:rPr lang="en-US" sz="5300" dirty="0"/>
              <a:t>day 5, part 2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862415"/>
            <a:ext cx="9390018" cy="401648"/>
          </a:xfrm>
        </p:spPr>
        <p:txBody>
          <a:bodyPr/>
          <a:lstStyle/>
          <a:p>
            <a:r>
              <a:rPr lang="en-US" dirty="0"/>
              <a:t>06.03.2024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A436090-73DD-DDE8-8065-85752DE1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53" y="3208073"/>
            <a:ext cx="5826702" cy="18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88228-7C17-B6E6-007B-6C9BEB691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8CEEAF6-0622-1E7B-D30D-71D4BA7D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DD13F1CB-3B85-54BC-9B50-F1A4188C39BD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44C75792-9891-44C5-937A-35C358B7A176}"/>
              </a:ext>
            </a:extLst>
          </p:cNvPr>
          <p:cNvGraphicFramePr>
            <a:graphicFrameLocks noGrp="1"/>
          </p:cNvGraphicFramePr>
          <p:nvPr/>
        </p:nvGraphicFramePr>
        <p:xfrm>
          <a:off x="1317948" y="2438004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3B3AB39B-3C4E-7AA9-11C7-C4FDDC796242}"/>
              </a:ext>
            </a:extLst>
          </p:cNvPr>
          <p:cNvGraphicFramePr>
            <a:graphicFrameLocks noGrp="1"/>
          </p:cNvGraphicFramePr>
          <p:nvPr/>
        </p:nvGraphicFramePr>
        <p:xfrm>
          <a:off x="1319292" y="1348370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414997413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99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9150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10618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2F721AB0-888E-8269-3C58-288BE0C4A277}"/>
              </a:ext>
            </a:extLst>
          </p:cNvPr>
          <p:cNvGraphicFramePr>
            <a:graphicFrameLocks noGrp="1"/>
          </p:cNvGraphicFramePr>
          <p:nvPr/>
        </p:nvGraphicFramePr>
        <p:xfrm>
          <a:off x="2175678" y="1360216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3016139741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9170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7329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56745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98298637-D29D-FBD9-34AE-D9E6B80217AA}"/>
              </a:ext>
            </a:extLst>
          </p:cNvPr>
          <p:cNvGraphicFramePr>
            <a:graphicFrameLocks noGrp="1"/>
          </p:cNvGraphicFramePr>
          <p:nvPr/>
        </p:nvGraphicFramePr>
        <p:xfrm>
          <a:off x="3039014" y="1369008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862196936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3681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2806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342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5EC714C2-2F50-ABE8-1049-5B7F60A0DFEC}"/>
              </a:ext>
            </a:extLst>
          </p:cNvPr>
          <p:cNvGraphicFramePr>
            <a:graphicFrameLocks noGrp="1"/>
          </p:cNvGraphicFramePr>
          <p:nvPr/>
        </p:nvGraphicFramePr>
        <p:xfrm>
          <a:off x="3905594" y="1358689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856344511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692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3103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24807"/>
                  </a:ext>
                </a:extLst>
              </a:tr>
            </a:tbl>
          </a:graphicData>
        </a:graphic>
      </p:graphicFrame>
      <p:graphicFrame>
        <p:nvGraphicFramePr>
          <p:cNvPr id="12" name="Tabell 11">
            <a:extLst>
              <a:ext uri="{FF2B5EF4-FFF2-40B4-BE49-F238E27FC236}">
                <a16:creationId xmlns:a16="http://schemas.microsoft.com/office/drawing/2014/main" id="{7067673E-7D74-DE44-0FE6-CA3A176D4CBD}"/>
              </a:ext>
            </a:extLst>
          </p:cNvPr>
          <p:cNvGraphicFramePr>
            <a:graphicFrameLocks noGrp="1"/>
          </p:cNvGraphicFramePr>
          <p:nvPr/>
        </p:nvGraphicFramePr>
        <p:xfrm>
          <a:off x="4772175" y="1358689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810408028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0343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227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36789"/>
                  </a:ext>
                </a:extLst>
              </a:tr>
            </a:tbl>
          </a:graphicData>
        </a:graphic>
      </p:graphicFrame>
      <p:graphicFrame>
        <p:nvGraphicFramePr>
          <p:cNvPr id="15" name="Tabell 14">
            <a:extLst>
              <a:ext uri="{FF2B5EF4-FFF2-40B4-BE49-F238E27FC236}">
                <a16:creationId xmlns:a16="http://schemas.microsoft.com/office/drawing/2014/main" id="{FA4DF66F-B197-90DC-FF0B-D63E5F8C3584}"/>
              </a:ext>
            </a:extLst>
          </p:cNvPr>
          <p:cNvGraphicFramePr>
            <a:graphicFrameLocks noGrp="1"/>
          </p:cNvGraphicFramePr>
          <p:nvPr/>
        </p:nvGraphicFramePr>
        <p:xfrm>
          <a:off x="2185873" y="2455969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71C3403B-F65A-D009-5FA5-A9EBC2138282}"/>
              </a:ext>
            </a:extLst>
          </p:cNvPr>
          <p:cNvGraphicFramePr>
            <a:graphicFrameLocks noGrp="1"/>
          </p:cNvGraphicFramePr>
          <p:nvPr/>
        </p:nvGraphicFramePr>
        <p:xfrm>
          <a:off x="3043279" y="2459836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60A43615-41D7-D61D-D1ED-D9237456C06F}"/>
              </a:ext>
            </a:extLst>
          </p:cNvPr>
          <p:cNvGraphicFramePr>
            <a:graphicFrameLocks noGrp="1"/>
          </p:cNvGraphicFramePr>
          <p:nvPr/>
        </p:nvGraphicFramePr>
        <p:xfrm>
          <a:off x="3913658" y="2455969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21" name="Tabell 20">
            <a:extLst>
              <a:ext uri="{FF2B5EF4-FFF2-40B4-BE49-F238E27FC236}">
                <a16:creationId xmlns:a16="http://schemas.microsoft.com/office/drawing/2014/main" id="{9ADA5EFA-F04C-A409-D437-7D357B9576A6}"/>
              </a:ext>
            </a:extLst>
          </p:cNvPr>
          <p:cNvGraphicFramePr>
            <a:graphicFrameLocks noGrp="1"/>
          </p:cNvGraphicFramePr>
          <p:nvPr/>
        </p:nvGraphicFramePr>
        <p:xfrm>
          <a:off x="4764111" y="2443532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32032049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1871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76A18403-AF3F-CF0E-827D-1092DBE82D34}"/>
              </a:ext>
            </a:extLst>
          </p:cNvPr>
          <p:cNvGraphicFramePr>
            <a:graphicFrameLocks noGrp="1"/>
          </p:cNvGraphicFramePr>
          <p:nvPr/>
        </p:nvGraphicFramePr>
        <p:xfrm>
          <a:off x="5615677" y="1353530"/>
          <a:ext cx="861205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1992062312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4175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8460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2031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8116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BCDF-2A97-1D57-15C4-182B11A1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5629520C-3365-D346-C2F8-4ECB43D0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CC934476-90A9-15AD-C52C-0B5CF820FBD3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1A3C6804-3094-0CBE-E52F-04B21AD59439}"/>
              </a:ext>
            </a:extLst>
          </p:cNvPr>
          <p:cNvGraphicFramePr>
            <a:graphicFrameLocks noGrp="1"/>
          </p:cNvGraphicFramePr>
          <p:nvPr/>
        </p:nvGraphicFramePr>
        <p:xfrm>
          <a:off x="1585620" y="3425355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5" name="Tabell 14">
            <a:extLst>
              <a:ext uri="{FF2B5EF4-FFF2-40B4-BE49-F238E27FC236}">
                <a16:creationId xmlns:a16="http://schemas.microsoft.com/office/drawing/2014/main" id="{3952C3A2-8198-EDB8-B9F7-358A8BC579F0}"/>
              </a:ext>
            </a:extLst>
          </p:cNvPr>
          <p:cNvGraphicFramePr>
            <a:graphicFrameLocks noGrp="1"/>
          </p:cNvGraphicFramePr>
          <p:nvPr/>
        </p:nvGraphicFramePr>
        <p:xfrm>
          <a:off x="1585620" y="3792554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6A3446EE-60EC-1B78-7BF4-51FC7AE7AA52}"/>
              </a:ext>
            </a:extLst>
          </p:cNvPr>
          <p:cNvGraphicFramePr>
            <a:graphicFrameLocks noGrp="1"/>
          </p:cNvGraphicFramePr>
          <p:nvPr/>
        </p:nvGraphicFramePr>
        <p:xfrm>
          <a:off x="1585617" y="4151098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76483158-A786-A199-EC86-C081969259B1}"/>
              </a:ext>
            </a:extLst>
          </p:cNvPr>
          <p:cNvGraphicFramePr>
            <a:graphicFrameLocks noGrp="1"/>
          </p:cNvGraphicFramePr>
          <p:nvPr/>
        </p:nvGraphicFramePr>
        <p:xfrm>
          <a:off x="1585616" y="4523844"/>
          <a:ext cx="86120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44339288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53737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577A6C16-C368-5D25-BE12-200B53807F0A}"/>
              </a:ext>
            </a:extLst>
          </p:cNvPr>
          <p:cNvGraphicFramePr>
            <a:graphicFrameLocks noGrp="1"/>
          </p:cNvGraphicFramePr>
          <p:nvPr/>
        </p:nvGraphicFramePr>
        <p:xfrm>
          <a:off x="1585618" y="4877190"/>
          <a:ext cx="861205" cy="357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320320497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8</a:t>
                      </a:r>
                    </a:p>
                  </a:txBody>
                  <a:tcPr marT="41564" marB="41564"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1871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AB4E36B8-6302-6065-14AA-D4B5AC1AD5E9}"/>
              </a:ext>
            </a:extLst>
          </p:cNvPr>
          <p:cNvGraphicFramePr>
            <a:graphicFrameLocks noGrp="1"/>
          </p:cNvGraphicFramePr>
          <p:nvPr/>
        </p:nvGraphicFramePr>
        <p:xfrm>
          <a:off x="1585616" y="5209699"/>
          <a:ext cx="861205" cy="14847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1992062312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4175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84602"/>
                  </a:ext>
                </a:extLst>
              </a:tr>
              <a:tr h="38749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2031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5040"/>
                  </a:ext>
                </a:extLst>
              </a:tr>
            </a:tbl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5246B6D9-FBDD-C190-1470-D1BAFC0C5F36}"/>
              </a:ext>
            </a:extLst>
          </p:cNvPr>
          <p:cNvSpPr/>
          <p:nvPr/>
        </p:nvSpPr>
        <p:spPr>
          <a:xfrm>
            <a:off x="1219359" y="3078291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u="sng" dirty="0">
                <a:solidFill>
                  <a:prstClr val="black"/>
                </a:solidFill>
              </a:rPr>
              <a:t>Publishable cells</a:t>
            </a:r>
            <a:endParaRPr lang="en-GB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5B5126F-4F73-D4FE-B552-6484E40DEA0F}"/>
              </a:ext>
            </a:extLst>
          </p:cNvPr>
          <p:cNvSpPr txBox="1"/>
          <p:nvPr/>
        </p:nvSpPr>
        <p:spPr>
          <a:xfrm>
            <a:off x="8579629" y="198000"/>
            <a:ext cx="14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Inner cells</a:t>
            </a:r>
          </a:p>
        </p:txBody>
      </p:sp>
      <p:graphicFrame>
        <p:nvGraphicFramePr>
          <p:cNvPr id="21" name="Tabell 20">
            <a:extLst>
              <a:ext uri="{FF2B5EF4-FFF2-40B4-BE49-F238E27FC236}">
                <a16:creationId xmlns:a16="http://schemas.microsoft.com/office/drawing/2014/main" id="{F1B0A2DD-2C78-7D14-13BC-8D4B4663F315}"/>
              </a:ext>
            </a:extLst>
          </p:cNvPr>
          <p:cNvGraphicFramePr>
            <a:graphicFrameLocks noGrp="1"/>
          </p:cNvGraphicFramePr>
          <p:nvPr/>
        </p:nvGraphicFramePr>
        <p:xfrm>
          <a:off x="4774305" y="1348370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810408028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0343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227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36789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E079B0D3-607C-2253-8C38-056DC0336641}"/>
              </a:ext>
            </a:extLst>
          </p:cNvPr>
          <p:cNvGraphicFramePr>
            <a:graphicFrameLocks noGrp="1"/>
          </p:cNvGraphicFramePr>
          <p:nvPr/>
        </p:nvGraphicFramePr>
        <p:xfrm>
          <a:off x="3905594" y="1358689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856344511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7692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3103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24807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6EDCEBFF-361D-1800-5F78-81D4B5C765B8}"/>
              </a:ext>
            </a:extLst>
          </p:cNvPr>
          <p:cNvGraphicFramePr>
            <a:graphicFrameLocks noGrp="1"/>
          </p:cNvGraphicFramePr>
          <p:nvPr/>
        </p:nvGraphicFramePr>
        <p:xfrm>
          <a:off x="3039014" y="1369008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2862196936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3681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2806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3425"/>
                  </a:ext>
                </a:extLst>
              </a:tr>
            </a:tbl>
          </a:graphicData>
        </a:graphic>
      </p:graphicFrame>
      <p:graphicFrame>
        <p:nvGraphicFramePr>
          <p:cNvPr id="14" name="Tabell 13">
            <a:extLst>
              <a:ext uri="{FF2B5EF4-FFF2-40B4-BE49-F238E27FC236}">
                <a16:creationId xmlns:a16="http://schemas.microsoft.com/office/drawing/2014/main" id="{7A38A724-6B89-DF1F-AB0E-C9AA26FF33A7}"/>
              </a:ext>
            </a:extLst>
          </p:cNvPr>
          <p:cNvGraphicFramePr>
            <a:graphicFrameLocks noGrp="1"/>
          </p:cNvGraphicFramePr>
          <p:nvPr/>
        </p:nvGraphicFramePr>
        <p:xfrm>
          <a:off x="2175678" y="1360216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3016139741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9170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7329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56745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2C80CFB6-D9DE-EF2A-9623-8D91A5E7A41A}"/>
              </a:ext>
            </a:extLst>
          </p:cNvPr>
          <p:cNvGraphicFramePr>
            <a:graphicFrameLocks noGrp="1"/>
          </p:cNvGraphicFramePr>
          <p:nvPr/>
        </p:nvGraphicFramePr>
        <p:xfrm>
          <a:off x="1319292" y="1348370"/>
          <a:ext cx="86120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414997413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99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9150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1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45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61289 -0.1189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38" y="-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54258 0.0324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15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47174 0.186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1" y="932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7.40741E-7 L 0.40156 0.3439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69" y="17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37 L 0.33021 0.5041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D6AE-10A4-74DF-71A5-E97EFBF36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697629D8-C597-49EB-6DED-B81AA4C2EFF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0F92D693-D9A0-E853-9F09-4CC28E50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742150C-1703-6674-B528-877CF940DEBB}"/>
              </a:ext>
            </a:extLst>
          </p:cNvPr>
          <p:cNvGraphicFramePr>
            <a:graphicFrameLocks noGrp="1"/>
          </p:cNvGraphicFramePr>
          <p:nvPr/>
        </p:nvGraphicFramePr>
        <p:xfrm>
          <a:off x="1588133" y="3429000"/>
          <a:ext cx="861205" cy="33135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1992062312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436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3803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4097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1375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901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4175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84602"/>
                  </a:ext>
                </a:extLst>
              </a:tr>
              <a:tr h="38749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2031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5040"/>
                  </a:ext>
                </a:extLst>
              </a:tr>
            </a:tbl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5742B981-E8AF-245E-E464-DE7BED742397}"/>
              </a:ext>
            </a:extLst>
          </p:cNvPr>
          <p:cNvSpPr/>
          <p:nvPr/>
        </p:nvSpPr>
        <p:spPr>
          <a:xfrm>
            <a:off x="1219359" y="3078291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u="sng" dirty="0">
                <a:solidFill>
                  <a:prstClr val="black"/>
                </a:solidFill>
              </a:rPr>
              <a:t>Publishable cells</a:t>
            </a:r>
            <a:endParaRPr lang="en-GB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555550A-FEE5-EA67-4FD6-96CC4EEE1711}"/>
              </a:ext>
            </a:extLst>
          </p:cNvPr>
          <p:cNvSpPr txBox="1"/>
          <p:nvPr/>
        </p:nvSpPr>
        <p:spPr>
          <a:xfrm>
            <a:off x="8579629" y="198000"/>
            <a:ext cx="14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Inner cells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CDEF2431-CCF9-8DAC-1A8F-67C79964A731}"/>
              </a:ext>
            </a:extLst>
          </p:cNvPr>
          <p:cNvGraphicFramePr>
            <a:graphicFrameLocks noGrp="1"/>
          </p:cNvGraphicFramePr>
          <p:nvPr/>
        </p:nvGraphicFramePr>
        <p:xfrm>
          <a:off x="8789184" y="519757"/>
          <a:ext cx="861205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414997413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99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9150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1061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2028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8099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343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0487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847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73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11235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6477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0427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0352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8174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34129"/>
                  </a:ext>
                </a:extLst>
              </a:tr>
            </a:tbl>
          </a:graphicData>
        </a:graphic>
      </p:graphicFrame>
      <p:graphicFrame>
        <p:nvGraphicFramePr>
          <p:cNvPr id="14" name="Plassholder for innhold 1">
            <a:extLst>
              <a:ext uri="{FF2B5EF4-FFF2-40B4-BE49-F238E27FC236}">
                <a16:creationId xmlns:a16="http://schemas.microsoft.com/office/drawing/2014/main" id="{7AF9F605-1F8D-5285-DFF4-01908ECD24B1}"/>
              </a:ext>
            </a:extLst>
          </p:cNvPr>
          <p:cNvGraphicFramePr>
            <a:graphicFrameLocks/>
          </p:cNvGraphicFramePr>
          <p:nvPr/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FF557-9EFB-A1D9-4374-432E4CAA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9B74F3B4-6772-CC02-6458-333A5F9A47C0}"/>
              </a:ext>
            </a:extLst>
          </p:cNvPr>
          <p:cNvSpPr txBox="1">
            <a:spLocks/>
          </p:cNvSpPr>
          <p:nvPr/>
        </p:nvSpPr>
        <p:spPr>
          <a:xfrm>
            <a:off x="495993" y="497900"/>
            <a:ext cx="2549852" cy="2029049"/>
          </a:xfrm>
          <a:prstGeom prst="wedgeRoundRectCallout">
            <a:avLst>
              <a:gd name="adj1" fmla="val -37306"/>
              <a:gd name="adj2" fmla="val -37700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The output cells can be computed from the inner cells by this matrix multiplication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CE28E63-2902-85BE-6DD0-C4CA4EEC29E9}"/>
              </a:ext>
            </a:extLst>
          </p:cNvPr>
          <p:cNvGraphicFramePr>
            <a:graphicFrameLocks noGrp="1"/>
          </p:cNvGraphicFramePr>
          <p:nvPr/>
        </p:nvGraphicFramePr>
        <p:xfrm>
          <a:off x="1588133" y="3429000"/>
          <a:ext cx="861205" cy="33135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1992062312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436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3803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4097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1375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901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4175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84602"/>
                  </a:ext>
                </a:extLst>
              </a:tr>
              <a:tr h="387491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2031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5040"/>
                  </a:ext>
                </a:extLst>
              </a:tr>
            </a:tbl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10BDAA2C-DBE7-60C3-B1D8-368E3F04A830}"/>
              </a:ext>
            </a:extLst>
          </p:cNvPr>
          <p:cNvSpPr/>
          <p:nvPr/>
        </p:nvSpPr>
        <p:spPr>
          <a:xfrm>
            <a:off x="1219359" y="3078291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u="sng" dirty="0">
                <a:solidFill>
                  <a:prstClr val="black"/>
                </a:solidFill>
              </a:rPr>
              <a:t>Publishable cells</a:t>
            </a:r>
            <a:endParaRPr lang="en-GB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6855E8B-0D1C-8A05-1706-099890A0C535}"/>
              </a:ext>
            </a:extLst>
          </p:cNvPr>
          <p:cNvSpPr txBox="1"/>
          <p:nvPr/>
        </p:nvSpPr>
        <p:spPr>
          <a:xfrm>
            <a:off x="8579629" y="198000"/>
            <a:ext cx="14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Inner cells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621B230-AE2A-6931-CA20-1F802332917E}"/>
              </a:ext>
            </a:extLst>
          </p:cNvPr>
          <p:cNvGraphicFramePr>
            <a:graphicFrameLocks noGrp="1"/>
          </p:cNvGraphicFramePr>
          <p:nvPr/>
        </p:nvGraphicFramePr>
        <p:xfrm>
          <a:off x="8789184" y="519757"/>
          <a:ext cx="861205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414997413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996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9150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1061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20286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8099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343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0487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8474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43731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11235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64778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0427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0352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81743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34129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E1C30536-9635-168A-F272-1611AFFB39E8}"/>
              </a:ext>
            </a:extLst>
          </p:cNvPr>
          <p:cNvGraphicFramePr>
            <a:graphicFrameLocks noGrp="1"/>
          </p:cNvGraphicFramePr>
          <p:nvPr/>
        </p:nvGraphicFramePr>
        <p:xfrm>
          <a:off x="3596785" y="509617"/>
          <a:ext cx="4044951" cy="5496540"/>
        </p:xfrm>
        <a:graphic>
          <a:graphicData uri="http://schemas.openxmlformats.org/drawingml/2006/table">
            <a:tbl>
              <a:tblPr/>
              <a:tblGrid>
                <a:gridCol w="449439">
                  <a:extLst>
                    <a:ext uri="{9D8B030D-6E8A-4147-A177-3AD203B41FA5}">
                      <a16:colId xmlns:a16="http://schemas.microsoft.com/office/drawing/2014/main" val="3724850055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2274497205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4210941818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1333397290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1149679276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2397798644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962961413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1384491048"/>
                    </a:ext>
                  </a:extLst>
                </a:gridCol>
                <a:gridCol w="449439">
                  <a:extLst>
                    <a:ext uri="{9D8B030D-6E8A-4147-A177-3AD203B41FA5}">
                      <a16:colId xmlns:a16="http://schemas.microsoft.com/office/drawing/2014/main" val="141209969"/>
                    </a:ext>
                  </a:extLst>
                </a:gridCol>
              </a:tblGrid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03145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33067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02174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28976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44980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12891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78978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99767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18495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91809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07489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93784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63022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96041"/>
                  </a:ext>
                </a:extLst>
              </a:tr>
              <a:tr h="366436"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0" i="0" u="none" strike="noStrike" dirty="0">
                          <a:solidFill>
                            <a:srgbClr val="A6A6A6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 sz="16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01751"/>
                  </a:ext>
                </a:extLst>
              </a:tr>
            </a:tbl>
          </a:graphicData>
        </a:graphic>
      </p:graphicFrame>
      <p:sp>
        <p:nvSpPr>
          <p:cNvPr id="2" name="TekstSylinder 1">
            <a:extLst>
              <a:ext uri="{FF2B5EF4-FFF2-40B4-BE49-F238E27FC236}">
                <a16:creationId xmlns:a16="http://schemas.microsoft.com/office/drawing/2014/main" id="{52175754-21EF-3E4F-F985-EA68343B7318}"/>
              </a:ext>
            </a:extLst>
          </p:cNvPr>
          <p:cNvSpPr txBox="1"/>
          <p:nvPr/>
        </p:nvSpPr>
        <p:spPr>
          <a:xfrm>
            <a:off x="2727369" y="3851607"/>
            <a:ext cx="664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i="1" dirty="0"/>
              <a:t>=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428721DE-CF2F-56FD-7DCA-02A3C9FC9AF3}"/>
              </a:ext>
            </a:extLst>
          </p:cNvPr>
          <p:cNvSpPr txBox="1"/>
          <p:nvPr/>
        </p:nvSpPr>
        <p:spPr>
          <a:xfrm>
            <a:off x="7614744" y="143957"/>
            <a:ext cx="600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T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4F2D8D7-6519-DDE5-AE44-57E207C54BF0}"/>
              </a:ext>
            </a:extLst>
          </p:cNvPr>
          <p:cNvSpPr txBox="1"/>
          <p:nvPr/>
        </p:nvSpPr>
        <p:spPr>
          <a:xfrm>
            <a:off x="7887736" y="2431960"/>
            <a:ext cx="66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i="1" dirty="0"/>
              <a:t>×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CB805A83-3A4F-367B-89DB-7566C09BE1C1}"/>
              </a:ext>
            </a:extLst>
          </p:cNvPr>
          <p:cNvSpPr txBox="1">
            <a:spLocks/>
          </p:cNvSpPr>
          <p:nvPr/>
        </p:nvSpPr>
        <p:spPr>
          <a:xfrm>
            <a:off x="509780" y="509617"/>
            <a:ext cx="2549852" cy="2029049"/>
          </a:xfrm>
          <a:prstGeom prst="wedgeRoundRectCallout">
            <a:avLst>
              <a:gd name="adj1" fmla="val -37306"/>
              <a:gd name="adj2" fmla="val -37700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We have just seen similar computations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As a part of the suppression algorithm  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E07A1898-7630-F6ED-33E0-6CABF57151F6}"/>
              </a:ext>
            </a:extLst>
          </p:cNvPr>
          <p:cNvSpPr/>
          <p:nvPr/>
        </p:nvSpPr>
        <p:spPr>
          <a:xfrm>
            <a:off x="287867" y="382666"/>
            <a:ext cx="2757978" cy="2440457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2800" dirty="0">
              <a:solidFill>
                <a:srgbClr val="0000FF"/>
              </a:solidFill>
              <a:latin typeface="Oswald" panose="02000503000000000000" pitchFamily="2" charset="0"/>
            </a:endParaRPr>
          </a:p>
          <a:p>
            <a:endParaRPr lang="nb-NO" sz="2800" dirty="0">
              <a:solidFill>
                <a:srgbClr val="0000FF"/>
              </a:solidFill>
              <a:latin typeface="Oswald" panose="02000503000000000000" pitchFamily="2" charset="0"/>
            </a:endParaRPr>
          </a:p>
          <a:p>
            <a:pPr algn="ctr"/>
            <a:r>
              <a:rPr lang="nb-NO" sz="2800" dirty="0">
                <a:solidFill>
                  <a:srgbClr val="0000FF"/>
                </a:solidFill>
                <a:latin typeface="Oswald" panose="02000503000000000000" pitchFamily="2" charset="0"/>
              </a:rPr>
              <a:t>In general</a:t>
            </a:r>
          </a:p>
          <a:p>
            <a:pPr algn="ctr"/>
            <a:endParaRPr lang="nb-NO" sz="2800" dirty="0">
              <a:solidFill>
                <a:srgbClr val="0000FF"/>
              </a:solidFill>
              <a:latin typeface="Oswald" panose="02000503000000000000" pitchFamily="2" charset="0"/>
            </a:endParaRPr>
          </a:p>
          <a:p>
            <a:pPr algn="ctr"/>
            <a:r>
              <a:rPr lang="nb-NO" sz="6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nb-NO" sz="6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b-NO" sz="60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nb-NO" sz="6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b-NO" sz="6000" dirty="0">
                <a:solidFill>
                  <a:srgbClr val="0000FF"/>
                </a:solidFill>
                <a:latin typeface="Oswald" panose="02000503000000000000" pitchFamily="2" charset="0"/>
              </a:rPr>
              <a:t> </a:t>
            </a:r>
          </a:p>
          <a:p>
            <a:pPr algn="ctr"/>
            <a:endParaRPr lang="nb-NO" sz="2200" dirty="0">
              <a:solidFill>
                <a:srgbClr val="0000FF"/>
              </a:solidFill>
            </a:endParaRPr>
          </a:p>
          <a:p>
            <a:r>
              <a:rPr lang="nb-NO" sz="2200" dirty="0">
                <a:solidFill>
                  <a:srgbClr val="0000FF"/>
                </a:solidFill>
              </a:rPr>
              <a:t> </a:t>
            </a:r>
          </a:p>
          <a:p>
            <a:endParaRPr lang="nb-NO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4708-F393-D74C-1EBE-E49F71C8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1548729B-4933-7526-D424-D15F97CA81A9}"/>
                  </a:ext>
                </a:extLst>
              </p:cNvPr>
              <p:cNvSpPr txBox="1"/>
              <p:nvPr/>
            </p:nvSpPr>
            <p:spPr>
              <a:xfrm>
                <a:off x="577516" y="4757425"/>
                <a:ext cx="10608380" cy="21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11" lvl="0" indent="-228611" defTabSz="914446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rgbClr val="274247"/>
                    </a:solidFill>
                  </a:rPr>
                  <a:t>The criterion </a:t>
                </a:r>
              </a:p>
              <a:p>
                <a:pPr marL="396079" lvl="1" indent="-144029" defTabSz="914446">
                  <a:spcAft>
                    <a:spcPts val="600"/>
                  </a:spcAft>
                  <a:buSzPct val="100000"/>
                  <a:buFont typeface="Arial" panose="020B0604020202020204" pitchFamily="34" charset="0"/>
                  <a:buChar char="◦"/>
                </a:pPr>
                <a:r>
                  <a:rPr lang="en-GB" sz="1800" dirty="0">
                    <a:solidFill>
                      <a:srgbClr val="274247"/>
                    </a:solidFill>
                  </a:rPr>
                  <a:t>Fill in the element where  </a:t>
                </a:r>
                <a14:m>
                  <m:oMath xmlns:m="http://schemas.openxmlformats.org/officeDocument/2006/math">
                    <m:r>
                      <a:rPr lang="nb-NO" sz="2000" b="1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̃"/>
                        <m:ctrlP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rgbClr val="274247"/>
                    </a:solidFill>
                  </a:rPr>
                  <a:t>  </a:t>
                </a:r>
                <a:r>
                  <a:rPr lang="en-GB" sz="1800" dirty="0">
                    <a:solidFill>
                      <a:srgbClr val="274247"/>
                    </a:solidFill>
                  </a:rPr>
                  <a:t>is maximal      </a:t>
                </a:r>
                <a:r>
                  <a:rPr lang="en-GB" sz="1800" dirty="0">
                    <a:solidFill>
                      <a:srgbClr val="0000FF"/>
                    </a:solidFill>
                  </a:rPr>
                  <a:t>(or remove where minimal)</a:t>
                </a:r>
              </a:p>
              <a:p>
                <a:pPr marL="396079" lvl="1" indent="-144029" defTabSz="914446">
                  <a:spcAft>
                    <a:spcPts val="600"/>
                  </a:spcAft>
                  <a:buSzPct val="100000"/>
                  <a:buFont typeface="Arial" panose="020B0604020202020204" pitchFamily="34" charset="0"/>
                  <a:buChar char="◦"/>
                </a:pPr>
                <a:r>
                  <a:rPr lang="en-GB" sz="1800" dirty="0">
                    <a:solidFill>
                      <a:srgbClr val="274247"/>
                    </a:solidFill>
                  </a:rPr>
                  <a:t>where </a:t>
                </a:r>
                <a:r>
                  <a:rPr lang="en-GB" sz="2000" dirty="0">
                    <a:solidFill>
                      <a:srgbClr val="27424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nb-NO" sz="2000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1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nb-NO" sz="2000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sz="2000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nb-NO" sz="2000" i="1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solidFill>
                      <a:srgbClr val="0000FF"/>
                    </a:solidFill>
                  </a:rPr>
                  <a:t>                  (the difference between true and preliminary rounded values)</a:t>
                </a:r>
              </a:p>
              <a:p>
                <a:pPr marL="396079" lvl="1" indent="-144029" defTabSz="914446">
                  <a:spcAft>
                    <a:spcPts val="600"/>
                  </a:spcAft>
                  <a:buSzPct val="100000"/>
                  <a:buFont typeface="Arial" panose="020B0604020202020204" pitchFamily="34" charset="0"/>
                  <a:buChar char="◦"/>
                </a:pPr>
                <a:r>
                  <a:rPr lang="en-GB" sz="1800" dirty="0">
                    <a:solidFill>
                      <a:srgbClr val="274247"/>
                    </a:solidFill>
                  </a:rPr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i="1">
                            <a:solidFill>
                              <a:srgbClr val="27424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rgbClr val="274247"/>
                    </a:solidFill>
                  </a:rPr>
                  <a:t>   </a:t>
                </a:r>
                <a:r>
                  <a:rPr lang="en-GB" sz="1800" dirty="0">
                    <a:solidFill>
                      <a:srgbClr val="274247"/>
                    </a:solidFill>
                  </a:rPr>
                  <a:t>is the preliminary rounded version of</a:t>
                </a:r>
                <a:r>
                  <a:rPr lang="nb-NO" sz="1800" b="1" dirty="0">
                    <a:solidFill>
                      <a:srgbClr val="27424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solidFill>
                          <a:srgbClr val="274247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GB" sz="1800" dirty="0">
                    <a:solidFill>
                      <a:srgbClr val="274247"/>
                    </a:solidFill>
                  </a:rPr>
                  <a:t>.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40C4A4FF-4227-4884-BCE8-76B66D52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6" y="4757425"/>
                <a:ext cx="10608380" cy="2100575"/>
              </a:xfrm>
              <a:prstGeom prst="rect">
                <a:avLst/>
              </a:prstGeom>
              <a:blipFill>
                <a:blip r:embed="rId2"/>
                <a:stretch>
                  <a:fillRect l="-805" t="-2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tel 1">
            <a:extLst>
              <a:ext uri="{FF2B5EF4-FFF2-40B4-BE49-F238E27FC236}">
                <a16:creationId xmlns:a16="http://schemas.microsoft.com/office/drawing/2014/main" id="{3176C323-29C4-6DC4-40A3-58D3C0D5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2" y="476655"/>
            <a:ext cx="11482137" cy="967134"/>
          </a:xfrm>
        </p:spPr>
        <p:txBody>
          <a:bodyPr>
            <a:normAutofit fontScale="90000"/>
          </a:bodyPr>
          <a:lstStyle/>
          <a:p>
            <a:r>
              <a:rPr lang="en-GB" dirty="0"/>
              <a:t>Algorithm based on a dummy matrix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D450A5-9B20-137B-3AD8-2BFED19B43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7516" y="1443790"/>
            <a:ext cx="12091737" cy="3313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Start by setting inner cells contributing to unsafe publishable cells to 0.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 forward selection part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Fill inn the required number rounding base values </a:t>
            </a:r>
            <a:r>
              <a:rPr lang="en-US" dirty="0"/>
              <a:t>one by one </a:t>
            </a:r>
            <a:r>
              <a:rPr lang="en-GB" dirty="0"/>
              <a:t>according to a criterion  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 iteration part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Improve by setting one of the filled values to zero (according to similar criterion) and fill inn again.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BFD70F01-C647-85BE-C866-BA120F537FE0}"/>
              </a:ext>
            </a:extLst>
          </p:cNvPr>
          <p:cNvSpPr/>
          <p:nvPr/>
        </p:nvSpPr>
        <p:spPr>
          <a:xfrm>
            <a:off x="5755341" y="2009982"/>
            <a:ext cx="6329084" cy="484093"/>
          </a:xfrm>
          <a:prstGeom prst="wedgeRoundRectCallout">
            <a:avLst>
              <a:gd name="adj1" fmla="val -79709"/>
              <a:gd name="adj2" fmla="val 138236"/>
              <a:gd name="adj3" fmla="val 16667"/>
            </a:avLst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</a:rPr>
              <a:t>So that the overall total is as close to the truth as possible</a:t>
            </a:r>
            <a:endParaRPr lang="nb-NO" sz="16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146C831F-F81E-F0CE-5C3C-05451EE86646}"/>
              </a:ext>
            </a:extLst>
          </p:cNvPr>
          <p:cNvSpPr txBox="1">
            <a:spLocks/>
          </p:cNvSpPr>
          <p:nvPr/>
        </p:nvSpPr>
        <p:spPr>
          <a:xfrm>
            <a:off x="1938945" y="1259566"/>
            <a:ext cx="6958596" cy="1984924"/>
          </a:xfrm>
          <a:prstGeom prst="wedgeRoundRectCallout">
            <a:avLst>
              <a:gd name="adj1" fmla="val -36556"/>
              <a:gd name="adj2" fmla="val 12012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The criterion employed is heuristic in nature. However, this criterion facilitates a fast algorithm and, in practice, yields good results.  </a:t>
            </a:r>
          </a:p>
        </p:txBody>
      </p:sp>
    </p:spTree>
    <p:extLst>
      <p:ext uri="{BB962C8B-B14F-4D97-AF65-F5344CB8AC3E}">
        <p14:creationId xmlns:p14="http://schemas.microsoft.com/office/powerpoint/2010/main" val="5822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82118-D63E-ECF6-1641-E0AEB3BF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310F1C7-DB12-E450-CD67-9B89A50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rounding-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3EE72336-7E5E-437B-76DE-1D3CB6A6321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449774A-DD06-2134-7D93-F07F52F272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 (publishable cells)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data 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Obtained by rounding small inner cells</a:t>
            </a:r>
          </a:p>
          <a:p>
            <a:pPr lvl="2">
              <a:lnSpc>
                <a:spcPct val="100000"/>
              </a:lnSpc>
            </a:pPr>
            <a:r>
              <a:rPr lang="en-GB" sz="2400" dirty="0"/>
              <a:t>But not all of them needed to be rounded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The aim is to limit the rounding to necessary cells</a:t>
            </a:r>
          </a:p>
          <a:p>
            <a:pPr marL="414082" lvl="2" indent="0">
              <a:lnSpc>
                <a:spcPct val="100000"/>
              </a:lnSpc>
              <a:buNone/>
            </a:pPr>
            <a:endParaRPr lang="en-GB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237DFE4-4C14-061A-74C3-CA278EC773EC}"/>
              </a:ext>
            </a:extLst>
          </p:cNvPr>
          <p:cNvSpPr/>
          <p:nvPr/>
        </p:nvSpPr>
        <p:spPr>
          <a:xfrm>
            <a:off x="1491175" y="1721164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E6562F7-1BC8-B292-5486-47D1691E558A}"/>
              </a:ext>
            </a:extLst>
          </p:cNvPr>
          <p:cNvSpPr/>
          <p:nvPr/>
        </p:nvSpPr>
        <p:spPr>
          <a:xfrm>
            <a:off x="4935415" y="1380142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448D7F-A216-D394-928B-6E266445B250}"/>
              </a:ext>
            </a:extLst>
          </p:cNvPr>
          <p:cNvSpPr/>
          <p:nvPr/>
        </p:nvSpPr>
        <p:spPr>
          <a:xfrm>
            <a:off x="4935415" y="1715638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9D5EA0E-4627-F213-28C8-F05A8872629B}"/>
              </a:ext>
            </a:extLst>
          </p:cNvPr>
          <p:cNvSpPr txBox="1"/>
          <p:nvPr/>
        </p:nvSpPr>
        <p:spPr>
          <a:xfrm>
            <a:off x="6344433" y="3528698"/>
            <a:ext cx="4705063" cy="1711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BF33F135-BE52-BA58-8EFE-9CADCF980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2157"/>
              </p:ext>
            </p:extLst>
          </p:nvPr>
        </p:nvGraphicFramePr>
        <p:xfrm>
          <a:off x="453489" y="3399017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3DBF08C3-98CE-357C-DC6F-7FB04A72ED9F}"/>
              </a:ext>
            </a:extLst>
          </p:cNvPr>
          <p:cNvSpPr txBox="1">
            <a:spLocks/>
          </p:cNvSpPr>
          <p:nvPr/>
        </p:nvSpPr>
        <p:spPr>
          <a:xfrm>
            <a:off x="7555625" y="3129802"/>
            <a:ext cx="4318754" cy="2083981"/>
          </a:xfrm>
          <a:prstGeom prst="wedgeRoundRectCallout">
            <a:avLst>
              <a:gd name="adj1" fmla="val -66840"/>
              <a:gd name="adj2" fmla="val 196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An alternative is to round all inner cells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Or all small inner cells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</a:rPr>
              <a:t>frequencies  &lt;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7E3A917-BC03-51BE-0B56-1D772E418453}"/>
              </a:ext>
            </a:extLst>
          </p:cNvPr>
          <p:cNvCxnSpPr/>
          <p:nvPr/>
        </p:nvCxnSpPr>
        <p:spPr>
          <a:xfrm>
            <a:off x="797985" y="5571460"/>
            <a:ext cx="83428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136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8B4BA-C83A-11E7-8B4A-D904CD90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CDA2299-F2D0-053D-3310-13E699FF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</a:t>
            </a:r>
            <a:br>
              <a:rPr lang="en-US" dirty="0"/>
            </a:br>
            <a:r>
              <a:rPr lang="en-US" dirty="0" err="1">
                <a:latin typeface="Lucida Console" panose="020B0609040504020204" pitchFamily="49" charset="0"/>
              </a:rPr>
              <a:t>PLSrounding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/>
              <a:t>in the R package</a:t>
            </a:r>
            <a:br>
              <a:rPr lang="en-US" dirty="0"/>
            </a:b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4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3E16-DF19-63D4-FA4D-D6CA984A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647BD3A-87C5-DE69-5DC3-CA8A9199D917}"/>
              </a:ext>
            </a:extLst>
          </p:cNvPr>
          <p:cNvSpPr/>
          <p:nvPr/>
        </p:nvSpPr>
        <p:spPr>
          <a:xfrm>
            <a:off x="438539" y="216579"/>
            <a:ext cx="11672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&lt;-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c("row1", "row2", "row3", "row1", "row2", "row3",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"row1", "row2", "row3", "row1", "row2", "row3",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"row1", "row2", "row3"),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c("col1", "col1", "col1", "col2", "col2", "col2",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"col3", "col3", "col3", "col4", "col4", "col4",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"col5", "col5", "col5"),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c(6, 1, 0, 0, 2, 1, 1, 3, 1, 3, 1, 0, 4, 2, 2)) </a:t>
            </a:r>
          </a:p>
          <a:p>
            <a:endParaRPr lang="nb-NO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nb-NO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row1 col1    6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row2 col1    1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row3 col1    0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row1 col2    0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row2 col2    2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row3 col2    1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row1 col3    1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row2 col3    3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row3 col3    1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row1 col4    3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row2 col4    1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row3 col4    0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row1 col5    4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row2 col5    2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row3 col5    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3341774-04FF-EB1B-2B75-0E222CE6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268" y="4222223"/>
            <a:ext cx="6833117" cy="818170"/>
          </a:xfrm>
        </p:spPr>
        <p:txBody>
          <a:bodyPr>
            <a:normAutofit fontScale="90000"/>
          </a:bodyPr>
          <a:lstStyle/>
          <a:p>
            <a:r>
              <a:rPr lang="en-US" dirty="0"/>
              <a:t> Generate the example data in R 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51774B-8950-AB3A-38E3-1D3AFA8EFA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55070" y="5040393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illustrate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B822D05-AD53-135C-F720-8DA862A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68" y="2211544"/>
            <a:ext cx="5189463" cy="14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A4D0ACEC-CEED-490B-8582-C0BC8593EA0D}"/>
              </a:ext>
            </a:extLst>
          </p:cNvPr>
          <p:cNvSpPr/>
          <p:nvPr/>
        </p:nvSpPr>
        <p:spPr>
          <a:xfrm>
            <a:off x="438539" y="216579"/>
            <a:ext cx="1167259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r>
              <a:rPr lang="nb-NO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b-NO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PLSroundingPublish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dimVar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nb-NO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rndSeed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12345)</a:t>
            </a:r>
          </a:p>
          <a:p>
            <a:endParaRPr lang="nb-NO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b-NO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b-NO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original </a:t>
            </a:r>
            <a:r>
              <a:rPr lang="nb-NO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endParaRPr lang="nb-NO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Total </a:t>
            </a:r>
            <a:r>
              <a:rPr lang="nb-NO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27      26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Total  col1        7       6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Total  col2        3       0         -3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Total  col3        5       5          0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Total  col4        4       5          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Total  col5        8      10          2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row1 Total       14      16          2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row1  col1        6       6          0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row1  col2        0       0          0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row1  col3        1       0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row1  col4        3       5          2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row1  col5        4       5          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 row2 Total        9      10          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 row2  col1        1       0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 row2  col2        2       0         -2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 row2  col3        3       5          2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  row2  col4        1       0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  row2  col5        2       5          3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  row3 Total        4       0         -4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 row3  col1        0       0          0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 row3  col2        1       0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 row3  col3        1       0         -1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  row3  col4        0       0          0</a:t>
            </a:r>
          </a:p>
          <a:p>
            <a:r>
              <a:rPr lang="nb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  row3  col5        2       0         -2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DE53D8B-421E-480B-B200-3F48072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344" y="4408865"/>
            <a:ext cx="6833117" cy="818170"/>
          </a:xfrm>
        </p:spPr>
        <p:txBody>
          <a:bodyPr>
            <a:normAutofit fontScale="90000"/>
          </a:bodyPr>
          <a:lstStyle/>
          <a:p>
            <a:r>
              <a:rPr lang="en-US" dirty="0"/>
              <a:t> All values are to be published 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BBE8D7-1C5A-4056-9709-819D0B451F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3709" y="5125453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Since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dirty="0"/>
              <a:t>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All small inner cells must be rounded anyway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04EABDAF-DC55-10EF-74BD-19734744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24" y="2826118"/>
            <a:ext cx="5100834" cy="1673876"/>
          </a:xfrm>
          <a:prstGeom prst="rect">
            <a:avLst/>
          </a:prstGeom>
        </p:spPr>
      </p:pic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3F781B9F-34F7-8727-764F-11627D33CD19}"/>
              </a:ext>
            </a:extLst>
          </p:cNvPr>
          <p:cNvSpPr txBox="1">
            <a:spLocks/>
          </p:cNvSpPr>
          <p:nvPr/>
        </p:nvSpPr>
        <p:spPr>
          <a:xfrm>
            <a:off x="5103709" y="1414130"/>
            <a:ext cx="6731313" cy="1274697"/>
          </a:xfrm>
          <a:prstGeom prst="wedgeRoundRectCallout">
            <a:avLst>
              <a:gd name="adj1" fmla="val -66638"/>
              <a:gd name="adj2" fmla="val -47160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Input is similar to input from suppression functions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Output is similar to output from suppression functions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</a:rPr>
              <a:t>Now with original and rounded frequencies in output 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Why this function name and why </a:t>
            </a:r>
            <a:r>
              <a:rPr lang="nb-NO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rndSeed</a:t>
            </a:r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will be mentioned later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A13718E7-518C-A079-EA8E-C2896C26FF8A}"/>
              </a:ext>
            </a:extLst>
          </p:cNvPr>
          <p:cNvSpPr txBox="1">
            <a:spLocks/>
          </p:cNvSpPr>
          <p:nvPr/>
        </p:nvSpPr>
        <p:spPr>
          <a:xfrm>
            <a:off x="1197338" y="216579"/>
            <a:ext cx="5501174" cy="392421"/>
          </a:xfrm>
          <a:prstGeom prst="wedgeRoundRectCallout">
            <a:avLst>
              <a:gd name="adj1" fmla="val -46234"/>
              <a:gd name="adj2" fmla="val 13386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Now, we execute a rounding functions with these data as input </a:t>
            </a:r>
          </a:p>
        </p:txBody>
      </p:sp>
    </p:spTree>
    <p:extLst>
      <p:ext uri="{BB962C8B-B14F-4D97-AF65-F5344CB8AC3E}">
        <p14:creationId xmlns:p14="http://schemas.microsoft.com/office/powerpoint/2010/main" val="14894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560E-0E7C-D016-8969-26009FC7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76572F68-803E-ED0C-BE46-AF835E89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24" y="2832001"/>
            <a:ext cx="5060633" cy="1576864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FCA92439-3CD6-2ADE-1DD8-78BDA4B8B20F}"/>
              </a:ext>
            </a:extLst>
          </p:cNvPr>
          <p:cNvSpPr/>
          <p:nvPr/>
        </p:nvSpPr>
        <p:spPr>
          <a:xfrm>
            <a:off x="438539" y="216579"/>
            <a:ext cx="116725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PLSroundingPublish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formula = ~rows + cols,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  <a:endParaRPr lang="nb-NO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b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 cols original rounded difference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  <a:endParaRPr lang="nb-NO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6A40FE-5A63-0909-FA8F-8792946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260" y="4516752"/>
            <a:ext cx="9935894" cy="818170"/>
          </a:xfrm>
        </p:spPr>
        <p:txBody>
          <a:bodyPr>
            <a:normAutofit fontScale="90000"/>
          </a:bodyPr>
          <a:lstStyle/>
          <a:p>
            <a:r>
              <a:rPr lang="en-US" dirty="0"/>
              <a:t>Only row and column totals  are to be published 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9BAF2B-A468-4966-9F15-4EEF977933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80260" y="5334922"/>
            <a:ext cx="7047426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Since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formula = ~rows + cols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Only necessary cells rounded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9D2B6EA9-4560-917A-E2A9-09BE39E5159B}"/>
              </a:ext>
            </a:extLst>
          </p:cNvPr>
          <p:cNvSpPr txBox="1">
            <a:spLocks/>
          </p:cNvSpPr>
          <p:nvPr/>
        </p:nvSpPr>
        <p:spPr>
          <a:xfrm>
            <a:off x="6905430" y="1078574"/>
            <a:ext cx="4023977" cy="769000"/>
          </a:xfrm>
          <a:prstGeom prst="wedgeRoundRectCallout">
            <a:avLst>
              <a:gd name="adj1" fmla="val -97176"/>
              <a:gd name="adj2" fmla="val 2039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But we cannot see these inner cells in output </a:t>
            </a:r>
          </a:p>
        </p:txBody>
      </p:sp>
    </p:spTree>
    <p:extLst>
      <p:ext uri="{BB962C8B-B14F-4D97-AF65-F5344CB8AC3E}">
        <p14:creationId xmlns:p14="http://schemas.microsoft.com/office/powerpoint/2010/main" val="41675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410547"/>
            <a:ext cx="3602431" cy="1446244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4592" y="1549425"/>
            <a:ext cx="8770255" cy="46367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Background of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function </a:t>
            </a:r>
            <a:r>
              <a:rPr lang="en-US" dirty="0" err="1">
                <a:latin typeface="Lucida Console" panose="020B0609040504020204" pitchFamily="49" charset="0"/>
              </a:rPr>
              <a:t>PLSrounding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in the R package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Permuting zeros in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560E-0E7C-D016-8969-26009FC7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CA92439-3CD6-2ADE-1DD8-78BDA4B8B20F}"/>
              </a:ext>
            </a:extLst>
          </p:cNvPr>
          <p:cNvSpPr/>
          <p:nvPr/>
        </p:nvSpPr>
        <p:spPr>
          <a:xfrm>
            <a:off x="438539" y="216579"/>
            <a:ext cx="116725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 &lt;-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formula = ~rows + cols,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output$inner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rows cols original rounded difference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row3 col1        0       0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row1 col2        0       0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row2 col2        2       0         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row3 col2        1       5         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row1 col3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row2 col3        3       5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row3 col3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row1 col4        3       5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row2 col4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row3 col4        0       0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row1 col5        4       4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row2 col5        2       2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row3 col5        2       0         -2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output$publish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rows  cols original rounded difference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6A40FE-5A63-0909-FA8F-8792946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623" y="3769991"/>
            <a:ext cx="5478657" cy="818170"/>
          </a:xfrm>
        </p:spPr>
        <p:txBody>
          <a:bodyPr>
            <a:normAutofit fontScale="90000"/>
          </a:bodyPr>
          <a:lstStyle/>
          <a:p>
            <a:r>
              <a:rPr lang="en-US" dirty="0"/>
              <a:t>Two datasets in output from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en-US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9BAF2B-A468-4966-9F15-4EEF977933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6363" y="5064557"/>
            <a:ext cx="5584274" cy="1021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inner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</a:t>
            </a: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6E620154-9592-4DFE-24A2-FB4A699CBC6A}"/>
              </a:ext>
            </a:extLst>
          </p:cNvPr>
          <p:cNvSpPr txBox="1">
            <a:spLocks/>
          </p:cNvSpPr>
          <p:nvPr/>
        </p:nvSpPr>
        <p:spPr>
          <a:xfrm>
            <a:off x="6684618" y="627321"/>
            <a:ext cx="3970637" cy="898409"/>
          </a:xfrm>
          <a:prstGeom prst="wedgeRoundRectCallout">
            <a:avLst>
              <a:gd name="adj1" fmla="val -89241"/>
              <a:gd name="adj2" fmla="val -924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Now we can see them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We have switched from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PLSroundingPublish</a:t>
            </a:r>
            <a:r>
              <a:rPr lang="en-US" sz="1400" dirty="0">
                <a:solidFill>
                  <a:schemeClr val="tx1"/>
                </a:solidFill>
              </a:rPr>
              <a:t> to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PLSrounding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AF88B25F-B985-3A60-AA30-BDEB0641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23" y="1716731"/>
            <a:ext cx="5060633" cy="1576864"/>
          </a:xfrm>
          <a:prstGeom prst="rect">
            <a:avLst/>
          </a:prstGeom>
        </p:spPr>
      </p:pic>
      <p:sp>
        <p:nvSpPr>
          <p:cNvPr id="14" name="Bildeforklaring formet som et avrundet rektangel 5">
            <a:extLst>
              <a:ext uri="{FF2B5EF4-FFF2-40B4-BE49-F238E27FC236}">
                <a16:creationId xmlns:a16="http://schemas.microsoft.com/office/drawing/2014/main" id="{F2159EE9-FF3D-E20B-6091-7EAB88C7A109}"/>
              </a:ext>
            </a:extLst>
          </p:cNvPr>
          <p:cNvSpPr txBox="1">
            <a:spLocks/>
          </p:cNvSpPr>
          <p:nvPr/>
        </p:nvSpPr>
        <p:spPr>
          <a:xfrm>
            <a:off x="8145421" y="4873556"/>
            <a:ext cx="3255216" cy="1021964"/>
          </a:xfrm>
          <a:prstGeom prst="wedgeRoundRectCallout">
            <a:avLst>
              <a:gd name="adj1" fmla="val -74671"/>
              <a:gd name="adj2" fmla="val 4059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PLSroundingPublish</a:t>
            </a:r>
            <a:r>
              <a:rPr lang="en-US" sz="1400" dirty="0">
                <a:solidFill>
                  <a:schemeClr val="tx1"/>
                </a:solidFill>
              </a:rPr>
              <a:t>, we have only this data frame in output </a:t>
            </a:r>
          </a:p>
        </p:txBody>
      </p:sp>
    </p:spTree>
    <p:extLst>
      <p:ext uri="{BB962C8B-B14F-4D97-AF65-F5344CB8AC3E}">
        <p14:creationId xmlns:p14="http://schemas.microsoft.com/office/powerpoint/2010/main" val="4317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61886-C42D-9784-0CC3-088C2810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EB0B094-0084-EA6D-CE67-6D654D02C3CF}"/>
              </a:ext>
            </a:extLst>
          </p:cNvPr>
          <p:cNvSpPr/>
          <p:nvPr/>
        </p:nvSpPr>
        <p:spPr>
          <a:xfrm>
            <a:off x="438539" y="216579"/>
            <a:ext cx="116725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summary: 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maxdiff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HDutility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meanAbsDiff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rootMeanSquare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2          0.941              1         1.2019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Frequencies of cell frequencies and absolute differences: 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inn.0 inn.1-4 inn.5 inn.6+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inn.all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pub.0 pub.1-4 pub.5 pub.6+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pub.all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     3      11     .      1      15     .       3     1      5      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rounded      8       3     3      1      15     .       .     4      5       9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7       8     .      .      15     2       7     .      .       9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594D108-1FD3-21FD-AE1D-F1BDBB80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3582532"/>
            <a:ext cx="9748572" cy="81817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printing output from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en-US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1802A6F-6150-8E70-9379-4CA0A09AC3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363" y="4607169"/>
            <a:ext cx="10609274" cy="1479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summary information is printed</a:t>
            </a:r>
          </a:p>
          <a:p>
            <a:pPr>
              <a:lnSpc>
                <a:spcPct val="100000"/>
              </a:lnSpc>
            </a:pPr>
            <a:r>
              <a:rPr lang="en-US" dirty="0"/>
              <a:t>Explanation can be found in the vignette 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hlinkClick r:id="rId2"/>
              </a:rPr>
              <a:t>https://cran.r-project.org/web/packages/SmallCountRounding/vignettes/Introduction_to_SmallCountRounding.html</a:t>
            </a:r>
            <a:r>
              <a:rPr lang="en-US" sz="1400" dirty="0"/>
              <a:t> 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7CA04C35-5EC5-A06A-6E8F-9DAA9827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451" y="344771"/>
            <a:ext cx="4231010" cy="13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F0EFCA-912A-D75B-D1F4-59DE4871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513" y="128954"/>
            <a:ext cx="9651619" cy="1172307"/>
          </a:xfrm>
        </p:spPr>
        <p:txBody>
          <a:bodyPr/>
          <a:lstStyle/>
          <a:p>
            <a:r>
              <a:rPr lang="nb-NO" dirty="0"/>
              <a:t>The parameter </a:t>
            </a:r>
            <a:r>
              <a:rPr lang="nb-NO" sz="4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rndSeed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BCFB7D-0A03-DCC6-3758-AB296223DE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728" y="1406769"/>
            <a:ext cx="9651619" cy="49002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</a:rPr>
              <a:t>The current version of this R package consistently produces the same output for identical inputs</a:t>
            </a: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0D0D0D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Other results can be obtained by specifying</a:t>
            </a:r>
            <a:r>
              <a:rPr lang="en-US" dirty="0">
                <a:solidFill>
                  <a:srgbClr val="0D0D0D"/>
                </a:solidFill>
              </a:rPr>
              <a:t> a seed for the random number generator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D0D0D"/>
                </a:solidFill>
              </a:rPr>
              <a:t>Above, </a:t>
            </a:r>
            <a:r>
              <a:rPr lang="nb-NO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rndSeed</a:t>
            </a:r>
            <a:r>
              <a:rPr lang="en-US" dirty="0">
                <a:solidFill>
                  <a:srgbClr val="0D0D0D"/>
                </a:solidFill>
              </a:rPr>
              <a:t> was used to achieve the same result as the example tables created earlier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0D0D0D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D0D0D"/>
                </a:solidFill>
              </a:rPr>
              <a:t>Usually, you don't need to use </a:t>
            </a:r>
            <a:r>
              <a:rPr lang="en-US" dirty="0" err="1">
                <a:solidFill>
                  <a:srgbClr val="0D0D0D"/>
                </a:solidFill>
                <a:latin typeface="Lucida Console" panose="020B0609040504020204" pitchFamily="49" charset="0"/>
              </a:rPr>
              <a:t>rndSeed</a:t>
            </a:r>
            <a:r>
              <a:rPr lang="en-US" dirty="0">
                <a:solidFill>
                  <a:srgbClr val="0D0D0D"/>
                </a:solidFill>
              </a:rPr>
              <a:t>, but it can be nice if you want to try to get other results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8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D289-758F-341E-4608-09E1825D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39D2353-5CBB-00FE-FAAC-4392F56D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rounding-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75E64CDB-2716-2633-6531-CE096263D4F8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C3F60E6-3136-375F-71DF-29E4BBCA84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 (publishable cells)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data 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Obtained by rounding small inner cells</a:t>
            </a:r>
          </a:p>
          <a:p>
            <a:pPr lvl="2">
              <a:lnSpc>
                <a:spcPct val="100000"/>
              </a:lnSpc>
            </a:pPr>
            <a:r>
              <a:rPr lang="en-GB" sz="2400" dirty="0"/>
              <a:t>But not all of them needed to be rounded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The aim is to limit the rounding to necessary cells</a:t>
            </a:r>
          </a:p>
          <a:p>
            <a:pPr marL="414082" lvl="2" indent="0">
              <a:lnSpc>
                <a:spcPct val="100000"/>
              </a:lnSpc>
              <a:buNone/>
            </a:pPr>
            <a:endParaRPr lang="en-GB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B2AC1D-E32B-C068-8853-BE495FDEC488}"/>
              </a:ext>
            </a:extLst>
          </p:cNvPr>
          <p:cNvSpPr/>
          <p:nvPr/>
        </p:nvSpPr>
        <p:spPr>
          <a:xfrm>
            <a:off x="1491175" y="1721164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5AA933D-5870-CA0E-622A-BEA2846226F5}"/>
              </a:ext>
            </a:extLst>
          </p:cNvPr>
          <p:cNvSpPr/>
          <p:nvPr/>
        </p:nvSpPr>
        <p:spPr>
          <a:xfrm>
            <a:off x="4935415" y="1380142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3690627-6E09-154D-E0AB-CFAE9E51E5F1}"/>
              </a:ext>
            </a:extLst>
          </p:cNvPr>
          <p:cNvSpPr/>
          <p:nvPr/>
        </p:nvSpPr>
        <p:spPr>
          <a:xfrm>
            <a:off x="4935415" y="1715638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54075BB-9A3D-C170-3BE5-B6EF715AABF5}"/>
              </a:ext>
            </a:extLst>
          </p:cNvPr>
          <p:cNvSpPr txBox="1"/>
          <p:nvPr/>
        </p:nvSpPr>
        <p:spPr>
          <a:xfrm>
            <a:off x="6344433" y="3528698"/>
            <a:ext cx="4705063" cy="1711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6C037208-BABC-61A2-6FBC-96741CA56148}"/>
              </a:ext>
            </a:extLst>
          </p:cNvPr>
          <p:cNvGraphicFramePr>
            <a:graphicFrameLocks/>
          </p:cNvGraphicFramePr>
          <p:nvPr/>
        </p:nvGraphicFramePr>
        <p:xfrm>
          <a:off x="453489" y="3399017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4D66D2AB-D9A1-F48D-32F5-0BAACC242FE0}"/>
              </a:ext>
            </a:extLst>
          </p:cNvPr>
          <p:cNvSpPr txBox="1">
            <a:spLocks/>
          </p:cNvSpPr>
          <p:nvPr/>
        </p:nvSpPr>
        <p:spPr>
          <a:xfrm>
            <a:off x="7555625" y="3129802"/>
            <a:ext cx="4318754" cy="2083981"/>
          </a:xfrm>
          <a:prstGeom prst="wedgeRoundRectCallout">
            <a:avLst>
              <a:gd name="adj1" fmla="val -66840"/>
              <a:gd name="adj2" fmla="val 196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An alternative is to round all inner cells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Or all small inner cells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</a:rPr>
              <a:t>frequencies  &lt;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" name="Bildeforklaring formet som et avrundet rektangel 5">
            <a:extLst>
              <a:ext uri="{FF2B5EF4-FFF2-40B4-BE49-F238E27FC236}">
                <a16:creationId xmlns:a16="http://schemas.microsoft.com/office/drawing/2014/main" id="{0DEA13FF-8064-93AB-5780-C217A213C64E}"/>
              </a:ext>
            </a:extLst>
          </p:cNvPr>
          <p:cNvSpPr txBox="1">
            <a:spLocks/>
          </p:cNvSpPr>
          <p:nvPr/>
        </p:nvSpPr>
        <p:spPr>
          <a:xfrm>
            <a:off x="312341" y="691116"/>
            <a:ext cx="6310729" cy="2237085"/>
          </a:xfrm>
          <a:prstGeom prst="wedgeRoundRectCallout">
            <a:avLst>
              <a:gd name="adj1" fmla="val 67323"/>
              <a:gd name="adj2" fmla="val 10473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Rounding all inner cells is achieved with the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forceInner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</p:txBody>
      </p:sp>
      <p:sp>
        <p:nvSpPr>
          <p:cNvPr id="13" name="Bildeforklaring formet som et avrundet rektangel 5">
            <a:extLst>
              <a:ext uri="{FF2B5EF4-FFF2-40B4-BE49-F238E27FC236}">
                <a16:creationId xmlns:a16="http://schemas.microsoft.com/office/drawing/2014/main" id="{816C58E6-0E5A-6B73-430C-CC4CCB869A31}"/>
              </a:ext>
            </a:extLst>
          </p:cNvPr>
          <p:cNvSpPr txBox="1">
            <a:spLocks/>
          </p:cNvSpPr>
          <p:nvPr/>
        </p:nvSpPr>
        <p:spPr>
          <a:xfrm>
            <a:off x="6872520" y="721160"/>
            <a:ext cx="4674437" cy="2083981"/>
          </a:xfrm>
          <a:prstGeom prst="wedgeRoundRectCallout">
            <a:avLst>
              <a:gd name="adj1" fmla="val -30233"/>
              <a:gd name="adj2" fmla="val 7484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Rounding all small inner cells is achieved with the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allSmall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5C1C0015-F28A-C203-E99D-E981CD555649}"/>
              </a:ext>
            </a:extLst>
          </p:cNvPr>
          <p:cNvCxnSpPr/>
          <p:nvPr/>
        </p:nvCxnSpPr>
        <p:spPr>
          <a:xfrm>
            <a:off x="797985" y="5571460"/>
            <a:ext cx="83428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264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54D6-D49E-7121-DD76-E27E0E75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BBD48D5-7DF0-328E-DF09-10BE8EA12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Permuting zeros in </a:t>
            </a:r>
            <a:br>
              <a:rPr lang="en-US" dirty="0"/>
            </a:b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83F8-5559-C293-7507-5B26BFD02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0A7A4F5-9C15-A608-BCD5-3AB71C922F50}"/>
              </a:ext>
            </a:extLst>
          </p:cNvPr>
          <p:cNvSpPr/>
          <p:nvPr/>
        </p:nvSpPr>
        <p:spPr>
          <a:xfrm>
            <a:off x="438539" y="216579"/>
            <a:ext cx="116725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output &lt;-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PLSrounding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freqVar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formula = ~rows + cols,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roundBase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output$inner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rows cols original rounded difference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row1 col1        6       6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row2 col1        1       1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row3 col1        0       0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row1 col2        0       0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row2 col2        2       5         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row3 col2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row1 col3        1       5         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row2 col3        3       0         -3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row3 col3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row1 col4        3       0         -3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row2 col4        1       0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row3 col4        0       5          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row1 col5        4       4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row2 col5        2       2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row3 col5        2       0         -2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output$publish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rows  cols original rounded difference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Total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27      28          1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row1 Total       14      15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row2 Total        9       8         -1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row3 Total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Total  col1        7       7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Total  col2        3       5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Total  col3        5       5          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Total  col4        4       5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Total  col5        8       6         -2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D4DC9DF-97AC-48E7-C82F-F5E73DC7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56" y="1329069"/>
            <a:ext cx="6409535" cy="1021964"/>
          </a:xfrm>
        </p:spPr>
        <p:txBody>
          <a:bodyPr>
            <a:noAutofit/>
          </a:bodyPr>
          <a:lstStyle/>
          <a:p>
            <a:r>
              <a:rPr lang="en-US" sz="3600" dirty="0"/>
              <a:t>With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zeroCandidates</a:t>
            </a:r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sz="36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317E41-AE5B-5C80-3FEC-639DFB626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6363" y="2732567"/>
            <a:ext cx="5584274" cy="3353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Zeros in inner cells are allowed to be “rounded up”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Thus, zeros in cells to be published may also be “rounded up”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E9BF6AB7-72A8-2CD6-4DE1-475A25C2F220}"/>
              </a:ext>
            </a:extLst>
          </p:cNvPr>
          <p:cNvSpPr txBox="1">
            <a:spLocks/>
          </p:cNvSpPr>
          <p:nvPr/>
        </p:nvSpPr>
        <p:spPr>
          <a:xfrm>
            <a:off x="5929381" y="5287128"/>
            <a:ext cx="2880642" cy="483605"/>
          </a:xfrm>
          <a:prstGeom prst="wedgeRoundRectCallout">
            <a:avLst>
              <a:gd name="adj1" fmla="val -153747"/>
              <a:gd name="adj2" fmla="val -424954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Here, row3:col4 is rounded up </a:t>
            </a:r>
          </a:p>
        </p:txBody>
      </p:sp>
    </p:spTree>
    <p:extLst>
      <p:ext uri="{BB962C8B-B14F-4D97-AF65-F5344CB8AC3E}">
        <p14:creationId xmlns:p14="http://schemas.microsoft.com/office/powerpoint/2010/main" val="44325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FA3055-3841-9172-9A32-40808A9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Structural Zeros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7B9EB4-CB89-B87D-DA0E-5937D6BB76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286000"/>
            <a:ext cx="9651619" cy="3555038"/>
          </a:xfrm>
        </p:spPr>
        <p:txBody>
          <a:bodyPr/>
          <a:lstStyle/>
          <a:p>
            <a:r>
              <a:rPr lang="en-US" dirty="0"/>
              <a:t>must be taken into account if zeros are to be perturbed</a:t>
            </a:r>
          </a:p>
          <a:p>
            <a:r>
              <a:rPr lang="en-US" dirty="0"/>
              <a:t>must not be included as candidates to be rounded up </a:t>
            </a:r>
          </a:p>
        </p:txBody>
      </p:sp>
    </p:spTree>
    <p:extLst>
      <p:ext uri="{BB962C8B-B14F-4D97-AF65-F5344CB8AC3E}">
        <p14:creationId xmlns:p14="http://schemas.microsoft.com/office/powerpoint/2010/main" val="395730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8621D-A190-B330-BF4F-10BFE1802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2329615-B91B-6643-B3CE-9284F13FC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grid example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0133-AF9A-326E-3F14-02A9192C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804811B-1D58-2798-CA9E-721B56A2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8069"/>
            <a:ext cx="12210756" cy="76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5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E9C6-1587-998E-8E39-FF9D221C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8F27D0D-0AFE-A180-974E-27030B519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49326" y="-1820779"/>
            <a:ext cx="25434756" cy="15896723"/>
          </a:xfrm>
          <a:prstGeom prst="rect">
            <a:avLst/>
          </a:prstGeom>
          <a:noFill/>
        </p:spPr>
      </p:pic>
      <p:sp>
        <p:nvSpPr>
          <p:cNvPr id="2" name="Avrundet rektangel 47">
            <a:extLst>
              <a:ext uri="{FF2B5EF4-FFF2-40B4-BE49-F238E27FC236}">
                <a16:creationId xmlns:a16="http://schemas.microsoft.com/office/drawing/2014/main" id="{883065C6-9CEE-1A95-5097-59DDB932AD6F}"/>
              </a:ext>
            </a:extLst>
          </p:cNvPr>
          <p:cNvSpPr/>
          <p:nvPr/>
        </p:nvSpPr>
        <p:spPr>
          <a:xfrm>
            <a:off x="4487779" y="2021306"/>
            <a:ext cx="1780674" cy="1852862"/>
          </a:xfrm>
          <a:prstGeom prst="round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7E6E5666-BC90-EF07-63D9-BA4580041857}"/>
              </a:ext>
            </a:extLst>
          </p:cNvPr>
          <p:cNvSpPr txBox="1">
            <a:spLocks/>
          </p:cNvSpPr>
          <p:nvPr/>
        </p:nvSpPr>
        <p:spPr>
          <a:xfrm>
            <a:off x="7022795" y="3429000"/>
            <a:ext cx="2669431" cy="1997242"/>
          </a:xfrm>
          <a:prstGeom prst="wedgeRoundRectCallout">
            <a:avLst>
              <a:gd name="adj1" fmla="val -106572"/>
              <a:gd name="adj2" fmla="val -552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00FF"/>
                </a:solidFill>
              </a:rPr>
              <a:t>We will look at data and results from a single km² square.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ABFA295E-5249-AD98-D5B5-AB8D07C63106}"/>
              </a:ext>
            </a:extLst>
          </p:cNvPr>
          <p:cNvSpPr txBox="1">
            <a:spLocks/>
          </p:cNvSpPr>
          <p:nvPr/>
        </p:nvSpPr>
        <p:spPr>
          <a:xfrm>
            <a:off x="1407696" y="3617495"/>
            <a:ext cx="2995072" cy="1997242"/>
          </a:xfrm>
          <a:prstGeom prst="wedgeRoundRectCallout">
            <a:avLst>
              <a:gd name="adj1" fmla="val 82729"/>
              <a:gd name="adj2" fmla="val -594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00FF"/>
                </a:solidFill>
              </a:rPr>
              <a:t>But not real data and not a real km² square.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B40DA98-1BBC-F1EA-3356-D0BD60BADA14}"/>
              </a:ext>
            </a:extLst>
          </p:cNvPr>
          <p:cNvSpPr txBox="1"/>
          <p:nvPr/>
        </p:nvSpPr>
        <p:spPr>
          <a:xfrm>
            <a:off x="4643919" y="2424517"/>
            <a:ext cx="132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rial Narrow" panose="020B0606020202030204" pitchFamily="34" charset="0"/>
              </a:rPr>
              <a:t>my_km²</a:t>
            </a:r>
            <a:endParaRPr lang="en-GB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376B43A-D286-58EB-E01D-AF85D59D3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of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9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0485A-65DF-18F3-0B36-E8C0250C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986A544-8FCC-BA10-FE3B-711FDE5B95FA}"/>
              </a:ext>
            </a:extLst>
          </p:cNvPr>
          <p:cNvSpPr/>
          <p:nvPr/>
        </p:nvSpPr>
        <p:spPr>
          <a:xfrm>
            <a:off x="310553" y="196489"/>
            <a:ext cx="1188144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&gt; z</a:t>
            </a:r>
          </a:p>
          <a:p>
            <a:endParaRPr lang="en-GB" sz="1300" dirty="0">
              <a:latin typeface="Lucida Console" panose="020B0609040504020204" pitchFamily="49" charset="0"/>
            </a:endParaRPr>
          </a:p>
          <a:p>
            <a:r>
              <a:rPr lang="en-GB" sz="1300" dirty="0">
                <a:latin typeface="Lucida Console" panose="020B0609040504020204" pitchFamily="49" charset="0"/>
              </a:rPr>
              <a:t>   Square250m Square1000m Municipality         Age    Sex </a:t>
            </a:r>
            <a:r>
              <a:rPr lang="en-GB" sz="1300" dirty="0" err="1">
                <a:latin typeface="Lucida Console" panose="020B0609040504020204" pitchFamily="49" charset="0"/>
              </a:rPr>
              <a:t>freq</a:t>
            </a:r>
            <a:r>
              <a:rPr lang="en-GB" sz="13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1     500_000      my_km²         Oslo    15_to_65 female    3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2     500_000      my_km²         Oslo    15_to_65   male    2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3     500_000      my_km²         Oslo    under_15   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4     750_250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15_to_65 female    2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5     750_250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15_to_65   male    2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6     750_250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under_15 female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7     750_250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under_15   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8     750_500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65_and_over female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9     750_500      my_km²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65_and_over   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10    750_500      my_km²         Oslo    15_to_65 female    1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:        :    another_km²            :           :      :    :   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:        :           :               :           :      :    :           </a:t>
            </a:r>
          </a:p>
          <a:p>
            <a:endParaRPr lang="en-GB" sz="13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a &lt;-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PLSrounding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(z, "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", formula = ~Sex*Age*Municipality*Square1000m + Square250m)</a:t>
            </a:r>
            <a:endParaRPr lang="en-GB" sz="13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GB" sz="13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a$inner</a:t>
            </a:r>
            <a:endParaRPr lang="en-GB" sz="13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sz="13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300" dirty="0">
                <a:latin typeface="Lucida Console" panose="020B0609040504020204" pitchFamily="49" charset="0"/>
              </a:rPr>
              <a:t>   Square250m Municipality         Age    Sex original rounded difference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1     500_000         Oslo    15_to_65 female        3       3          0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2     500_000         Oslo    15_to_65   male        2       3          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3     500_000         Oslo    under_15   male        1       0         -1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4     750_250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15_to_65 female        2       0         -2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5     750_250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15_to_65   male        2       3          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6     750_250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under_15 female        1       3          2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7     750_250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   under_15   male        1       0         -1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8     750_500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65_and_over female        1       0         -1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9     750_500     </a:t>
            </a:r>
            <a:r>
              <a:rPr lang="en-GB" sz="1300" dirty="0" err="1">
                <a:latin typeface="Lucida Console" panose="020B0609040504020204" pitchFamily="49" charset="0"/>
              </a:rPr>
              <a:t>Nittedal</a:t>
            </a:r>
            <a:r>
              <a:rPr lang="en-GB" sz="1300" dirty="0">
                <a:latin typeface="Lucida Console" panose="020B0609040504020204" pitchFamily="49" charset="0"/>
              </a:rPr>
              <a:t> 65_and_over   male        1       0         -1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10    750_500         Oslo    15_to_65 female        1       0         -1</a:t>
            </a:r>
          </a:p>
          <a:p>
            <a:r>
              <a:rPr lang="en-GB" sz="1300" dirty="0">
                <a:latin typeface="Lucida Console" panose="020B0609040504020204" pitchFamily="49" charset="0"/>
              </a:rPr>
              <a:t> :       :               :           :      :        :       :          :          </a:t>
            </a:r>
          </a:p>
          <a:p>
            <a:endParaRPr lang="en-GB" sz="1300" dirty="0">
              <a:latin typeface="Lucida Console" panose="020B06090405040202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8FD8CC8-2BC3-A16D-EFD9-06A7BB6A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31" y="373769"/>
            <a:ext cx="4026877" cy="1311128"/>
          </a:xfrm>
        </p:spPr>
        <p:txBody>
          <a:bodyPr>
            <a:normAutofit fontScale="90000"/>
          </a:bodyPr>
          <a:lstStyle/>
          <a:p>
            <a:r>
              <a:rPr lang="en-GB" sz="4000" dirty="0" err="1"/>
              <a:t>SmallCountRounding</a:t>
            </a:r>
            <a:br>
              <a:rPr lang="en-GB" sz="4000" dirty="0"/>
            </a:br>
            <a:r>
              <a:rPr lang="en-GB" sz="3600" dirty="0"/>
              <a:t>- grid example  </a:t>
            </a:r>
            <a:endParaRPr lang="nb-NO" sz="3600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FFC73924-0323-50F0-FFA1-D610348331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91280" y="1862177"/>
            <a:ext cx="3005172" cy="8208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3D971653-BB4D-DC3A-7FB5-49EBCE623B3B}"/>
              </a:ext>
            </a:extLst>
          </p:cNvPr>
          <p:cNvSpPr txBox="1">
            <a:spLocks/>
          </p:cNvSpPr>
          <p:nvPr/>
        </p:nvSpPr>
        <p:spPr>
          <a:xfrm>
            <a:off x="1099872" y="158353"/>
            <a:ext cx="4312100" cy="430831"/>
          </a:xfrm>
          <a:prstGeom prst="wedgeRoundRectCallout">
            <a:avLst>
              <a:gd name="adj1" fmla="val -1965"/>
              <a:gd name="adj2" fmla="val 2511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Input data with geographic information and Age and Sex</a:t>
            </a: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72C39D5A-E9DA-C546-8B53-BC78447FA676}"/>
              </a:ext>
            </a:extLst>
          </p:cNvPr>
          <p:cNvSpPr txBox="1">
            <a:spLocks/>
          </p:cNvSpPr>
          <p:nvPr/>
        </p:nvSpPr>
        <p:spPr>
          <a:xfrm>
            <a:off x="8395642" y="3709695"/>
            <a:ext cx="3682944" cy="1830294"/>
          </a:xfrm>
          <a:prstGeom prst="wedgeRoundRectCallout">
            <a:avLst>
              <a:gd name="adj1" fmla="val -61760"/>
              <a:gd name="adj2" fmla="val -2368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Inner cells are similar to input data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But 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Square1000m</a:t>
            </a:r>
            <a:r>
              <a:rPr lang="en-US" sz="1400" dirty="0">
                <a:solidFill>
                  <a:schemeClr val="tx1"/>
                </a:solidFill>
              </a:rPr>
              <a:t> is not needed because of the hierarchical relation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Inner cells contain rounded values</a:t>
            </a:r>
          </a:p>
        </p:txBody>
      </p:sp>
    </p:spTree>
    <p:extLst>
      <p:ext uri="{BB962C8B-B14F-4D97-AF65-F5344CB8AC3E}">
        <p14:creationId xmlns:p14="http://schemas.microsoft.com/office/powerpoint/2010/main" val="37203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7DE55-62DB-6FAD-AA19-A22D0EB5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988D9F5D-2FF9-6DE7-598E-F64E267B8ED3}"/>
              </a:ext>
            </a:extLst>
          </p:cNvPr>
          <p:cNvSpPr/>
          <p:nvPr/>
        </p:nvSpPr>
        <p:spPr>
          <a:xfrm>
            <a:off x="974960" y="1889026"/>
            <a:ext cx="1188144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a$publish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Square250m Municipality         Age    Sex original rounded difference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     500_000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 6       6          0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     750_250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 6       6          0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     750_500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 3       0         -3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4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15_to_65 female        2       0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5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15_to_65   male        2       3       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6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15_to_65  Total        4       3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7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65_and_over female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65_and_over   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 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65_and_over  Total        2       0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   Total female        4       3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11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   Total   male        4       3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   Total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 8       6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13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under_15 female        1       3          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under_15   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     my_km²     </a:t>
            </a:r>
            <a:r>
              <a:rPr lang="en-US" sz="1200" dirty="0" err="1">
                <a:latin typeface="Lucida Console" panose="020B0609040504020204" pitchFamily="49" charset="0"/>
              </a:rPr>
              <a:t>Nittedal</a:t>
            </a:r>
            <a:r>
              <a:rPr lang="en-US" sz="1200" dirty="0">
                <a:latin typeface="Lucida Console" panose="020B0609040504020204" pitchFamily="49" charset="0"/>
              </a:rPr>
              <a:t>    under_15  Total        2       3       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16     my_km²         Oslo    15_to_65 female        4       3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17     my_km²         Oslo    15_to_65   male        2       3       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18     my_km²         Oslo    15_to_65  Total        6       6         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19     my_km²         Oslo       Total female        4       3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20     my_km²         Oslo       Total   male        3       3         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21     my_km²         Oslo       Total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 7       6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22     my_km²         Oslo    under_15   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23     my_km²         Oslo    under_15  Total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24     my_km²        Total    15_to_65 female        6       3         -3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25     my_km²        Total    15_to_65   male        4       6          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26     my_km²        Total    15_to_65  Total       10       9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27     my_km²        Total 65_and_over female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28     my_km²        Total 65_and_over   male        1       0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29     my_km²        Total 65_and_over  Total        2       0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30     my_km²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female        8       6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31     my_km²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male        7       6         -1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32     my_km²        Total     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Total</a:t>
            </a:r>
            <a:r>
              <a:rPr lang="en-US" sz="1200" dirty="0">
                <a:latin typeface="Lucida Console" panose="020B0609040504020204" pitchFamily="49" charset="0"/>
              </a:rPr>
              <a:t>       15      12         -3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33     my_km²        Total    under_15 female        1       3          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34     my_km²        Total    under_15   male        2       0         -2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35     my_km²        Total    under_15  Total        3       3          0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E65DD3B-5D08-F429-34F8-BD8D07AC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0" y="168961"/>
            <a:ext cx="11873610" cy="1720065"/>
          </a:xfrm>
        </p:spPr>
        <p:txBody>
          <a:bodyPr>
            <a:normAutofit/>
          </a:bodyPr>
          <a:lstStyle/>
          <a:p>
            <a:r>
              <a:rPr lang="en-US" sz="2400" dirty="0"/>
              <a:t>    </a:t>
            </a:r>
            <a:r>
              <a:rPr lang="en-US" sz="4800" dirty="0" err="1"/>
              <a:t>SmallCountRounding</a:t>
            </a:r>
            <a:r>
              <a:rPr lang="en-US" sz="4800" dirty="0"/>
              <a:t> results </a:t>
            </a:r>
            <a:b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b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formula = ~Sex*Age*Municipality*Square1000m + Square250m</a:t>
            </a:r>
            <a:endParaRPr lang="en-US" sz="2400" dirty="0"/>
          </a:p>
        </p:txBody>
      </p:sp>
      <p:sp>
        <p:nvSpPr>
          <p:cNvPr id="6" name="Avrundet rektangel 47">
            <a:extLst>
              <a:ext uri="{FF2B5EF4-FFF2-40B4-BE49-F238E27FC236}">
                <a16:creationId xmlns:a16="http://schemas.microsoft.com/office/drawing/2014/main" id="{9EFFBEC7-B928-9EC4-9A06-970957300C08}"/>
              </a:ext>
            </a:extLst>
          </p:cNvPr>
          <p:cNvSpPr/>
          <p:nvPr/>
        </p:nvSpPr>
        <p:spPr>
          <a:xfrm>
            <a:off x="894735" y="2487561"/>
            <a:ext cx="7000568" cy="5997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4BA3C703-DF47-42C0-ED0B-31DDAFCA9751}"/>
              </a:ext>
            </a:extLst>
          </p:cNvPr>
          <p:cNvSpPr txBox="1">
            <a:spLocks/>
          </p:cNvSpPr>
          <p:nvPr/>
        </p:nvSpPr>
        <p:spPr>
          <a:xfrm>
            <a:off x="8620699" y="2863579"/>
            <a:ext cx="2995072" cy="1997242"/>
          </a:xfrm>
          <a:prstGeom prst="wedgeRoundRectCallout">
            <a:avLst>
              <a:gd name="adj1" fmla="val -11487"/>
              <a:gd name="adj2" fmla="val -1076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Not crossed with other variables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</a:rPr>
              <a:t>Only totals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2C580E3A-7698-A7FD-26E0-0C903F31881E}"/>
              </a:ext>
            </a:extLst>
          </p:cNvPr>
          <p:cNvSpPr txBox="1">
            <a:spLocks/>
          </p:cNvSpPr>
          <p:nvPr/>
        </p:nvSpPr>
        <p:spPr>
          <a:xfrm>
            <a:off x="3697119" y="4117010"/>
            <a:ext cx="3682944" cy="1220534"/>
          </a:xfrm>
          <a:prstGeom prst="wedgeRoundRectCallout">
            <a:avLst>
              <a:gd name="adj1" fmla="val -34911"/>
              <a:gd name="adj2" fmla="val -12562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Therefore, only the total number of persons in these 250 meter squares. </a:t>
            </a:r>
          </a:p>
        </p:txBody>
      </p:sp>
    </p:spTree>
    <p:extLst>
      <p:ext uri="{BB962C8B-B14F-4D97-AF65-F5344CB8AC3E}">
        <p14:creationId xmlns:p14="http://schemas.microsoft.com/office/powerpoint/2010/main" val="26604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37EF8-062E-B605-4B88-0B27B8B7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9A0BBCA-BD52-43BA-7D65-EEF401B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2367CB3-24FA-4FDE-8190-46F0D97459E7}"/>
              </a:ext>
            </a:extLst>
          </p:cNvPr>
          <p:cNvSpPr/>
          <p:nvPr/>
        </p:nvSpPr>
        <p:spPr>
          <a:xfrm>
            <a:off x="890739" y="-251639"/>
            <a:ext cx="1188144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a$publish</a:t>
            </a:r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Square250m Municipality         Age    Sex original rounded difference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     500_000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 6       6          0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    750_250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 6       6          0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    750_500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 3       0         -3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15_to_65 female        2       0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15_to_65   male        2       3          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6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15_to_65  Total        4       3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7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65_and_over female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8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65_and_over   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9 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65_and_over  Total        2       0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10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   Total female        4       3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11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   Total   male        4       3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12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   Total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 8       6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13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under_15 female        1       3          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14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under_15   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15     my_km²     </a:t>
            </a:r>
            <a:r>
              <a:rPr lang="en-GB" sz="1200" dirty="0" err="1">
                <a:latin typeface="Lucida Console" panose="020B0609040504020204" pitchFamily="49" charset="0"/>
              </a:rPr>
              <a:t>Nittedal</a:t>
            </a:r>
            <a:r>
              <a:rPr lang="en-GB" sz="1200" dirty="0">
                <a:latin typeface="Lucida Console" panose="020B0609040504020204" pitchFamily="49" charset="0"/>
              </a:rPr>
              <a:t>    under_15  Total        2       3          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16     my_km²         Oslo    15_to_65 female        4       3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17     my_km²         Oslo    15_to_65   male        2       3          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18     my_km²         Oslo    15_to_65  Total        6       6          0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19     my_km²         Oslo       Total female        4       3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20     my_km²         Oslo       Total   male        3       3          0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21     my_km²         Oslo       Total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 7       6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22     my_km²         Oslo    under_15   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23     my_km²         Oslo    under_15  Total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24     my_km²        Total    15_to_65 female        6       3         -3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25     my_km²        Total    15_to_65   male        4       6          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26     my_km²        Total    15_to_65  Total       10       9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27     my_km²        Total 65_and_over female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28     my_km²        Total 65_and_over   male        1       0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29     my_km²        Total 65_and_over  Total        2       0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30     my_km²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female        8       6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31     my_km²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male        7       6         -1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32     my_km²        Total   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    15      12         -3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33     my_km²        Total    under_15 female        1       3          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34     my_km²        Total    under_15   male        2       0         -2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35     my_km²        Total    under_15  Total        3       3          0</a:t>
            </a:r>
          </a:p>
        </p:txBody>
      </p:sp>
    </p:spTree>
    <p:extLst>
      <p:ext uri="{BB962C8B-B14F-4D97-AF65-F5344CB8AC3E}">
        <p14:creationId xmlns:p14="http://schemas.microsoft.com/office/powerpoint/2010/main" val="73650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54884A2-E828-96CF-7178-57012255B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Remarks and Reflections</a:t>
            </a:r>
          </a:p>
        </p:txBody>
      </p:sp>
    </p:spTree>
    <p:extLst>
      <p:ext uri="{BB962C8B-B14F-4D97-AF65-F5344CB8AC3E}">
        <p14:creationId xmlns:p14="http://schemas.microsoft.com/office/powerpoint/2010/main" val="183475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8B272A73-A4C8-570C-5025-3E225B69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with Respect to the Suppression Functions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A3906D9-02BB-0B68-9F95-F43F6DC7A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009552"/>
            <a:ext cx="10316967" cy="3831485"/>
          </a:xfrm>
        </p:spPr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dimVar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formula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hierarchies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preAggregate</a:t>
            </a:r>
            <a:r>
              <a:rPr lang="en-US" dirty="0"/>
              <a:t> are similar</a:t>
            </a:r>
          </a:p>
          <a:p>
            <a:pPr lvl="4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Lucida Console" panose="020B0609040504020204" pitchFamily="49" charset="0"/>
              </a:rPr>
              <a:t>extend0</a:t>
            </a:r>
            <a:r>
              <a:rPr lang="en-US" dirty="0"/>
              <a:t> is not yet a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parameter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Extend0</a:t>
            </a:r>
            <a:r>
              <a:rPr lang="en-US" dirty="0"/>
              <a:t> function in </a:t>
            </a:r>
            <a:r>
              <a:rPr lang="en-US" dirty="0" err="1">
                <a:latin typeface="Lucida Console" panose="020B0609040504020204" pitchFamily="49" charset="0"/>
              </a:rPr>
              <a:t>SSBtools</a:t>
            </a:r>
            <a:r>
              <a:rPr lang="en-US" dirty="0"/>
              <a:t> can be run in advance</a:t>
            </a:r>
          </a:p>
          <a:p>
            <a:pPr lvl="4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Running </a:t>
            </a:r>
            <a:r>
              <a:rPr lang="en-US" dirty="0" err="1">
                <a:latin typeface="Lucida Console" panose="020B0609040504020204" pitchFamily="49" charset="0"/>
              </a:rPr>
              <a:t>FormulaSelection</a:t>
            </a:r>
            <a:r>
              <a:rPr lang="en-US" dirty="0"/>
              <a:t> on 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output is not yet possible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</a:t>
            </a:r>
            <a:r>
              <a:rPr lang="en-US" dirty="0" err="1">
                <a:latin typeface="Lucida Console" panose="020B0609040504020204" pitchFamily="49" charset="0"/>
              </a:rPr>
              <a:t>SmallCountRounding</a:t>
            </a:r>
            <a:r>
              <a:rPr lang="en-US" dirty="0"/>
              <a:t> parameters that are not mentioned in this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056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C7BC-3CC7-F013-168D-73331FBA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6C58C-7526-BC38-7557-15472799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45" y="80416"/>
            <a:ext cx="9651619" cy="846293"/>
          </a:xfrm>
        </p:spPr>
        <p:txBody>
          <a:bodyPr>
            <a:normAutofit/>
          </a:bodyPr>
          <a:lstStyle/>
          <a:p>
            <a:r>
              <a:rPr lang="en-US" sz="3600" dirty="0"/>
              <a:t>Disclosure in a Frequency Table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C8B84928-464A-15A7-0740-9022C870101D}"/>
              </a:ext>
            </a:extLst>
          </p:cNvPr>
          <p:cNvGraphicFramePr>
            <a:graphicFrameLocks noGrp="1"/>
          </p:cNvGraphicFramePr>
          <p:nvPr/>
        </p:nvGraphicFramePr>
        <p:xfrm>
          <a:off x="2178770" y="1147123"/>
          <a:ext cx="565078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156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130156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FDAD8444-BFDD-D783-FC3B-B14B10AEE6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6645" y="3299619"/>
            <a:ext cx="5507905" cy="24112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>
                <a:solidFill>
                  <a:srgbClr val="0D0D0D"/>
                </a:solidFill>
                <a:latin typeface="Söhne"/>
              </a:rPr>
              <a:t>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ender sensitive and age identifying 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Given age is old → The gender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is male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Disclosure is possible due to a cell value of 0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The individual who is young and male knows that all other young individuals are  female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Disclosure is possible due to a cell value of 1 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2">
              <a:lnSpc>
                <a:spcPct val="100000"/>
              </a:lnSpc>
            </a:pP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Plassholder for innhold 8">
            <a:extLst>
              <a:ext uri="{FF2B5EF4-FFF2-40B4-BE49-F238E27FC236}">
                <a16:creationId xmlns:a16="http://schemas.microsoft.com/office/drawing/2014/main" id="{44C9814D-11FE-897F-F117-352FB3A9FFE2}"/>
              </a:ext>
            </a:extLst>
          </p:cNvPr>
          <p:cNvSpPr txBox="1">
            <a:spLocks/>
          </p:cNvSpPr>
          <p:nvPr/>
        </p:nvSpPr>
        <p:spPr>
          <a:xfrm>
            <a:off x="5924550" y="3299619"/>
            <a:ext cx="6038850" cy="241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dirty="0">
                <a:solidFill>
                  <a:srgbClr val="0D0D0D"/>
                </a:solidFill>
                <a:latin typeface="Söhne"/>
              </a:rPr>
              <a:t>Age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sensitive and </a:t>
            </a:r>
            <a:r>
              <a:rPr lang="nb-NO" dirty="0">
                <a:solidFill>
                  <a:srgbClr val="0D0D0D"/>
                </a:solidFill>
                <a:latin typeface="Söhne"/>
              </a:rPr>
              <a:t>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ender identifying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Given gender is female → Age is not old 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Negative disclosure is possible due to a cell value of 0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The individual who is young and male knows that no other male individuals are young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Negative disclosure is possible due to a cell value of 1   </a:t>
            </a:r>
          </a:p>
          <a:p>
            <a:pPr lvl="2">
              <a:lnSpc>
                <a:spcPct val="100000"/>
              </a:lnSpc>
            </a:pPr>
            <a:endParaRPr lang="en-US" sz="16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47F4A09C-2D3D-D016-F9BC-5873CDFA7875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ED271618-E1BB-90DD-41FB-3B1A84CCA14C}"/>
              </a:ext>
            </a:extLst>
          </p:cNvPr>
          <p:cNvSpPr txBox="1">
            <a:spLocks/>
          </p:cNvSpPr>
          <p:nvPr/>
        </p:nvSpPr>
        <p:spPr>
          <a:xfrm>
            <a:off x="8479465" y="913639"/>
            <a:ext cx="3483935" cy="1818113"/>
          </a:xfrm>
          <a:prstGeom prst="wedgeRoundRectCallout">
            <a:avLst>
              <a:gd name="adj1" fmla="val -13259"/>
              <a:gd name="adj2" fmla="val -2980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We saw that zeros and ones led to disclosure</a:t>
            </a:r>
          </a:p>
        </p:txBody>
      </p:sp>
    </p:spTree>
    <p:extLst>
      <p:ext uri="{BB962C8B-B14F-4D97-AF65-F5344CB8AC3E}">
        <p14:creationId xmlns:p14="http://schemas.microsoft.com/office/powerpoint/2010/main" val="28626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BF03-7510-B3E2-C930-FD653362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D22E0D-B776-4D0D-459F-C37BB6A439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1090" y="2793666"/>
            <a:ext cx="9651619" cy="3269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Cells with a frequency less than or equal to a certain threshold are primary suppressed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3D0DD56-7783-3A06-ABB5-58959D0A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16" y="4038527"/>
            <a:ext cx="9651619" cy="175600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EABE4AE-7E87-382B-0DAB-DD1E6339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61567"/>
            <a:ext cx="5295900" cy="2050315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Suppression of Small Counts in </a:t>
            </a:r>
            <a:r>
              <a:rPr lang="en-US" sz="4400" dirty="0"/>
              <a:t>Frequency </a:t>
            </a:r>
            <a:r>
              <a:rPr lang="en-US" dirty="0"/>
              <a:t>Tables</a:t>
            </a:r>
            <a:br>
              <a:rPr lang="en-US" dirty="0"/>
            </a:br>
            <a:endParaRPr lang="en-US" sz="3600" dirty="0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BED668A8-91A9-311A-350B-1FC31485F9DB}"/>
              </a:ext>
            </a:extLst>
          </p:cNvPr>
          <p:cNvGraphicFramePr>
            <a:graphicFrameLocks noGrp="1"/>
          </p:cNvGraphicFramePr>
          <p:nvPr/>
        </p:nvGraphicFramePr>
        <p:xfrm>
          <a:off x="6010118" y="365343"/>
          <a:ext cx="5112470" cy="1864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94">
                  <a:extLst>
                    <a:ext uri="{9D8B030D-6E8A-4147-A177-3AD203B41FA5}">
                      <a16:colId xmlns:a16="http://schemas.microsoft.com/office/drawing/2014/main" val="2050828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416528019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143787643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2847182522"/>
                    </a:ext>
                  </a:extLst>
                </a:gridCol>
                <a:gridCol w="1022494">
                  <a:extLst>
                    <a:ext uri="{9D8B030D-6E8A-4147-A177-3AD203B41FA5}">
                      <a16:colId xmlns:a16="http://schemas.microsoft.com/office/drawing/2014/main" val="3298777311"/>
                    </a:ext>
                  </a:extLst>
                </a:gridCol>
              </a:tblGrid>
              <a:tr h="466189"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000" marR="144000" anchor="b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young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middle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0834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586554911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2023342458"/>
                  </a:ext>
                </a:extLst>
              </a:tr>
              <a:tr h="46618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>
                    <a:solidFill>
                      <a:srgbClr val="178D4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44000" marR="144000" anchor="ctr"/>
                </a:tc>
                <a:extLst>
                  <a:ext uri="{0D108BD9-81ED-4DB2-BD59-A6C34878D82A}">
                    <a16:rowId xmlns:a16="http://schemas.microsoft.com/office/drawing/2014/main" val="3854335152"/>
                  </a:ext>
                </a:extLst>
              </a:tr>
            </a:tbl>
          </a:graphicData>
        </a:graphic>
      </p:graphicFrame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ADFDB192-2A06-89DF-881C-D2040AD4089A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65661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00D767-74CB-ED68-64A4-5B9AEBA9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952823"/>
            <a:ext cx="9651619" cy="757326"/>
          </a:xfrm>
        </p:spPr>
        <p:txBody>
          <a:bodyPr>
            <a:normAutofit/>
          </a:bodyPr>
          <a:lstStyle/>
          <a:p>
            <a:r>
              <a:rPr lang="en-US" dirty="0"/>
              <a:t>Now, Small Count Rounding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2330E9-9336-DB3A-9FED-78167E34AC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3096316"/>
            <a:ext cx="9651619" cy="27447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Easy disclosure based on zeros is no longer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a zero cannot be trusted to be a true zero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Disclosure where a single unit could use information about itself is no longer possible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no ones can be seen </a:t>
            </a:r>
          </a:p>
          <a:p>
            <a:pPr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err="1">
                <a:latin typeface="Lucida Console" panose="020B0609040504020204" pitchFamily="49" charset="0"/>
              </a:rPr>
              <a:t>roundBase</a:t>
            </a:r>
            <a:r>
              <a:rPr lang="en-US" dirty="0">
                <a:latin typeface="Lucida Console" panose="020B0609040504020204" pitchFamily="49" charset="0"/>
              </a:rPr>
              <a:t>&gt;2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better safeguard 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1FE0033-A7B6-0F2E-DAB0-F3315EE7C1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1362578" y="333313"/>
            <a:ext cx="6778887" cy="1233343"/>
          </a:xfrm>
          <a:prstGeom prst="rect">
            <a:avLst/>
          </a:prstGeom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30F30B03-FD6E-DB5A-A4B1-E2485EB26F0E}"/>
              </a:ext>
            </a:extLst>
          </p:cNvPr>
          <p:cNvSpPr txBox="1">
            <a:spLocks/>
          </p:cNvSpPr>
          <p:nvPr/>
        </p:nvSpPr>
        <p:spPr>
          <a:xfrm>
            <a:off x="6552052" y="4504522"/>
            <a:ext cx="4562476" cy="1336516"/>
          </a:xfrm>
          <a:prstGeom prst="wedgeRoundRectCallout">
            <a:avLst>
              <a:gd name="adj1" fmla="val -90428"/>
              <a:gd name="adj2" fmla="val -184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also prevents perceived disclosure, ensuring that individuals cannot identify themselves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73265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335F49-D398-F8B5-D5CC-44C1842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Permuting Zeros </a:t>
            </a:r>
            <a:r>
              <a:rPr lang="en-US"/>
              <a:t>Can be </a:t>
            </a:r>
            <a:r>
              <a:rPr lang="en-US" dirty="0"/>
              <a:t>Important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DC0074-1563-5774-48B0-879D3C7DDB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949986"/>
            <a:ext cx="9651619" cy="38910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Without perturbing zeros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Any non-zero frequency discloses that at least one record has a certain combination of attributes.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Without perturbing zeros in grid statistics</a:t>
            </a:r>
          </a:p>
          <a:p>
            <a:pPr lvl="1"/>
            <a:r>
              <a:rPr lang="en-US" dirty="0"/>
              <a:t>This is about grid cells where it is known that only one person lives.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if the frequency changes from 1 to 3, it will be apparent that these attributes belong to this specific individual.</a:t>
            </a:r>
          </a:p>
        </p:txBody>
      </p:sp>
    </p:spTree>
    <p:extLst>
      <p:ext uri="{BB962C8B-B14F-4D97-AF65-F5344CB8AC3E}">
        <p14:creationId xmlns:p14="http://schemas.microsoft.com/office/powerpoint/2010/main" val="2193503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6D12D-21B5-B2F5-AD92-09DAB8A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61" y="233807"/>
            <a:ext cx="10126666" cy="1311128"/>
          </a:xfrm>
        </p:spPr>
        <p:txBody>
          <a:bodyPr/>
          <a:lstStyle/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frequency tables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(previous presentation)</a:t>
            </a:r>
            <a:endParaRPr lang="en-US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C162C0-F20F-1ED2-09C7-755C9C1409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8060" y="1293008"/>
            <a:ext cx="9651619" cy="1888730"/>
          </a:xfrm>
        </p:spPr>
        <p:txBody>
          <a:bodyPr/>
          <a:lstStyle/>
          <a:p>
            <a:r>
              <a:rPr lang="en-US" dirty="0"/>
              <a:t>exercises/structural_zeros.md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2"/>
              </a:rPr>
              <a:t>https://github.com/statisticsnorway/kurs-metode-sdc-2024/blob/main/exercises/structural_zeros.md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A5F49065-B96B-0432-030B-45376531348F}"/>
              </a:ext>
            </a:extLst>
          </p:cNvPr>
          <p:cNvSpPr txBox="1">
            <a:spLocks/>
          </p:cNvSpPr>
          <p:nvPr/>
        </p:nvSpPr>
        <p:spPr>
          <a:xfrm>
            <a:off x="1098060" y="3181738"/>
            <a:ext cx="10350601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</a:t>
            </a:r>
            <a:r>
              <a:rPr lang="en-US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SmallCountRounding</a:t>
            </a:r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(this presentation) </a:t>
            </a:r>
            <a:endParaRPr lang="en-US" sz="2800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1553C9D-BBAF-FEEA-CC29-103EF6E47903}"/>
              </a:ext>
            </a:extLst>
          </p:cNvPr>
          <p:cNvSpPr txBox="1">
            <a:spLocks/>
          </p:cNvSpPr>
          <p:nvPr/>
        </p:nvSpPr>
        <p:spPr>
          <a:xfrm>
            <a:off x="1098059" y="4492866"/>
            <a:ext cx="9651619" cy="188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exercises/small_count_rounding.md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3"/>
              </a:rPr>
              <a:t>https://github.com/statisticsnorway/kurs-metode-sdc-2024/blob/main/exercises/small_count_rounding.md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F847F47E-8B1C-C17D-8FB6-B8FDABF9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Perturbation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– is an alternative to suppression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F089177-2BDF-9BC2-1CAC-9FAEF79545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099388"/>
            <a:ext cx="9651619" cy="3741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Perturbation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Values are changed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Small Count Rounding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a specific perturbation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method is additive, ensuring all values are consistent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Total number of men + Total number of women = Total number of people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frequencies are avoided</a:t>
            </a:r>
          </a:p>
        </p:txBody>
      </p:sp>
    </p:spTree>
    <p:extLst>
      <p:ext uri="{BB962C8B-B14F-4D97-AF65-F5344CB8AC3E}">
        <p14:creationId xmlns:p14="http://schemas.microsoft.com/office/powerpoint/2010/main" val="227489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DB8F-BAA5-487C-5B2E-12BEB4A1F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14B1DF9F-22E5-4563-8C90-28B4F58A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5F9E657-027F-B592-4F9A-E37F134DBF18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B7597E5B-1B15-E665-65B2-1BADB54A9F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</a:t>
            </a:r>
            <a:r>
              <a:rPr lang="en-GB" dirty="0"/>
              <a:t> </a:t>
            </a:r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9639CDAB-8BCD-E148-DBCF-51CB947A96E5}"/>
              </a:ext>
            </a:extLst>
          </p:cNvPr>
          <p:cNvSpPr txBox="1">
            <a:spLocks/>
          </p:cNvSpPr>
          <p:nvPr/>
        </p:nvSpPr>
        <p:spPr>
          <a:xfrm>
            <a:off x="1191456" y="4863157"/>
            <a:ext cx="5295067" cy="1267055"/>
          </a:xfrm>
          <a:prstGeom prst="wedgeRoundRectCallout">
            <a:avLst>
              <a:gd name="adj1" fmla="val -37306"/>
              <a:gd name="adj2" fmla="val -1930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We will prevent frequencies less than 5 being published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Except that zeros can be published  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C87299C8-C41E-C831-41D2-0C68E3A8B54D}"/>
              </a:ext>
            </a:extLst>
          </p:cNvPr>
          <p:cNvSpPr txBox="1">
            <a:spLocks/>
          </p:cNvSpPr>
          <p:nvPr/>
        </p:nvSpPr>
        <p:spPr>
          <a:xfrm>
            <a:off x="7229231" y="4085042"/>
            <a:ext cx="4291400" cy="1267055"/>
          </a:xfrm>
          <a:prstGeom prst="wedgeRoundRectCallout">
            <a:avLst>
              <a:gd name="adj1" fmla="val -37306"/>
              <a:gd name="adj2" fmla="val -1930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5  as rounding base is used in the examples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In practice, 3 as rounding base is very common  </a:t>
            </a:r>
          </a:p>
        </p:txBody>
      </p:sp>
    </p:spTree>
    <p:extLst>
      <p:ext uri="{BB962C8B-B14F-4D97-AF65-F5344CB8AC3E}">
        <p14:creationId xmlns:p14="http://schemas.microsoft.com/office/powerpoint/2010/main" val="40118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C1ED-5C06-AFF0-80E3-3F174A32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DA6AF43-33A2-493A-86A0-B0E8C6E7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F306363A-1563-E24D-92E8-A4F457B2249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D7674B0-951C-AF03-D34C-ECA40DC7EA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</a:t>
            </a:r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1B2FDE8F-17A5-62C0-B122-1A6801D368E2}"/>
              </a:ext>
            </a:extLst>
          </p:cNvPr>
          <p:cNvGraphicFramePr>
            <a:graphicFrameLocks/>
          </p:cNvGraphicFramePr>
          <p:nvPr/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8372EEBA-3E70-8B8B-38D3-64C481F649B2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B5E7-010B-D044-7446-7E8BD01A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EE747F7-450C-8132-C592-D8B2211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DD4CB6F7-1C71-5D56-DB8F-DB3D1298C88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51BD487B-5607-35BF-ADF6-A7F1FC5EF9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data </a:t>
            </a:r>
            <a:r>
              <a:rPr lang="en-GB" dirty="0"/>
              <a:t> </a:t>
            </a:r>
          </a:p>
        </p:txBody>
      </p:sp>
      <p:graphicFrame>
        <p:nvGraphicFramePr>
          <p:cNvPr id="5" name="Plassholder for innhold 1">
            <a:extLst>
              <a:ext uri="{FF2B5EF4-FFF2-40B4-BE49-F238E27FC236}">
                <a16:creationId xmlns:a16="http://schemas.microsoft.com/office/drawing/2014/main" id="{C124F3FC-1F46-CEE6-F192-C6314E8034BD}"/>
              </a:ext>
            </a:extLst>
          </p:cNvPr>
          <p:cNvGraphicFramePr>
            <a:graphicFrameLocks/>
          </p:cNvGraphicFramePr>
          <p:nvPr/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360A551C-7692-A48E-2DE6-89B44B5A250B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CF03FDAB-C007-26DA-D5FA-09D258E06C54}"/>
              </a:ext>
            </a:extLst>
          </p:cNvPr>
          <p:cNvCxnSpPr>
            <a:cxnSpLocks/>
          </p:cNvCxnSpPr>
          <p:nvPr/>
        </p:nvCxnSpPr>
        <p:spPr>
          <a:xfrm flipV="1">
            <a:off x="3349689" y="2933915"/>
            <a:ext cx="1296956" cy="1112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4836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C0A5-7A47-D42F-2AEA-F66E5D16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8AD9EE39-1317-8138-7CED-19DBDACF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CFCB165-FE32-C6D0-DCD6-F32D013CC1E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CD73626F-6A7C-6610-240D-06AAEA0D44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 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data 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Obtained by rounding small inner cells</a:t>
            </a:r>
          </a:p>
        </p:txBody>
      </p:sp>
      <p:graphicFrame>
        <p:nvGraphicFramePr>
          <p:cNvPr id="6" name="Plassholder for innhold 1">
            <a:extLst>
              <a:ext uri="{FF2B5EF4-FFF2-40B4-BE49-F238E27FC236}">
                <a16:creationId xmlns:a16="http://schemas.microsoft.com/office/drawing/2014/main" id="{C0591EA7-FE1F-4498-9BBB-4233E4A60D5E}"/>
              </a:ext>
            </a:extLst>
          </p:cNvPr>
          <p:cNvGraphicFramePr>
            <a:graphicFrameLocks/>
          </p:cNvGraphicFramePr>
          <p:nvPr/>
        </p:nvGraphicFramePr>
        <p:xfrm>
          <a:off x="458088" y="496099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C0BB357C-F0B5-05B2-9EC9-51B7CF186829}"/>
              </a:ext>
            </a:extLst>
          </p:cNvPr>
          <p:cNvSpPr/>
          <p:nvPr/>
        </p:nvSpPr>
        <p:spPr>
          <a:xfrm>
            <a:off x="6673857" y="5536184"/>
            <a:ext cx="1995135" cy="779229"/>
          </a:xfrm>
          <a:prstGeom prst="wedgeRoundRectCallout">
            <a:avLst>
              <a:gd name="adj1" fmla="val -33367"/>
              <a:gd name="adj2" fmla="val 39201"/>
              <a:gd name="adj3" fmla="val 16667"/>
            </a:avLst>
          </a:prstGeom>
          <a:solidFill>
            <a:srgbClr val="FF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Oswald" panose="02000503000000000000" pitchFamily="2" charset="0"/>
              </a:rPr>
              <a:t>Original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F5E2F381-0F66-54D5-29C7-E3AA169A6B6C}"/>
              </a:ext>
            </a:extLst>
          </p:cNvPr>
          <p:cNvSpPr/>
          <p:nvPr/>
        </p:nvSpPr>
        <p:spPr>
          <a:xfrm>
            <a:off x="6906421" y="-33253"/>
            <a:ext cx="5285579" cy="4515845"/>
          </a:xfrm>
          <a:prstGeom prst="wedgeRoundRectCallout">
            <a:avLst>
              <a:gd name="adj1" fmla="val -55465"/>
              <a:gd name="adj2" fmla="val 45649"/>
              <a:gd name="adj3" fmla="val 16667"/>
            </a:avLst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3200" dirty="0">
                <a:solidFill>
                  <a:srgbClr val="0000FF"/>
                </a:solidFill>
                <a:latin typeface="Oswald" panose="02000503000000000000" pitchFamily="2" charset="0"/>
              </a:rPr>
              <a:t>In general </a:t>
            </a:r>
            <a:r>
              <a:rPr lang="en-US" sz="3200" dirty="0">
                <a:solidFill>
                  <a:srgbClr val="0000FF"/>
                </a:solidFill>
                <a:latin typeface="Oswald" panose="02000503000000000000" pitchFamily="2" charset="0"/>
              </a:rPr>
              <a:t>additivity and consistency are guaranteed</a:t>
            </a:r>
            <a:endParaRPr lang="en-GB" sz="3200" dirty="0">
              <a:solidFill>
                <a:srgbClr val="0000FF"/>
              </a:solidFill>
              <a:latin typeface="Oswald" panose="02000503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Frequencies of the cells to be published are recalculated from the rounded inner cells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Corresponds to changing microdata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Inner cells frequencies are frequencies of the unique combinations in microdata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B28E40F6-7AE2-AF1A-BF54-EFF044E81561}"/>
              </a:ext>
            </a:extLst>
          </p:cNvPr>
          <p:cNvCxnSpPr>
            <a:cxnSpLocks/>
          </p:cNvCxnSpPr>
          <p:nvPr/>
        </p:nvCxnSpPr>
        <p:spPr>
          <a:xfrm flipH="1" flipV="1">
            <a:off x="3732028" y="2009553"/>
            <a:ext cx="1711842" cy="2473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544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0DCAE-26C1-45A5-039F-808EE561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A384FE2-C534-6160-59FB-2294C84C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31" y="391886"/>
            <a:ext cx="4161580" cy="3037114"/>
          </a:xfrm>
        </p:spPr>
        <p:txBody>
          <a:bodyPr/>
          <a:lstStyle/>
          <a:p>
            <a:r>
              <a:rPr lang="en-GB" dirty="0"/>
              <a:t>Small example </a:t>
            </a:r>
            <a:br>
              <a:rPr lang="en-GB" dirty="0"/>
            </a:br>
            <a:r>
              <a:rPr lang="en-GB" b="0" dirty="0"/>
              <a:t>5 as rounding- base</a:t>
            </a:r>
            <a:endParaRPr lang="en-GB" dirty="0"/>
          </a:p>
        </p:txBody>
      </p:sp>
      <p:graphicFrame>
        <p:nvGraphicFramePr>
          <p:cNvPr id="2" name="Plassholder for innhold 1">
            <a:extLst>
              <a:ext uri="{FF2B5EF4-FFF2-40B4-BE49-F238E27FC236}">
                <a16:creationId xmlns:a16="http://schemas.microsoft.com/office/drawing/2014/main" id="{91CDAA29-46C4-78D4-4194-FD4FA0BE5300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8088" y="982610"/>
          <a:ext cx="602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05">
                  <a:extLst>
                    <a:ext uri="{9D8B030D-6E8A-4147-A177-3AD203B41FA5}">
                      <a16:colId xmlns:a16="http://schemas.microsoft.com/office/drawing/2014/main" val="71124525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997486353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976426767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304784447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4005926356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2078168229"/>
                    </a:ext>
                  </a:extLst>
                </a:gridCol>
                <a:gridCol w="861205">
                  <a:extLst>
                    <a:ext uri="{9D8B030D-6E8A-4147-A177-3AD203B41FA5}">
                      <a16:colId xmlns:a16="http://schemas.microsoft.com/office/drawing/2014/main" val="1648115667"/>
                    </a:ext>
                  </a:extLst>
                </a:gridCol>
              </a:tblGrid>
              <a:tr h="34640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2FDD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col1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col2</a:t>
                      </a:r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0F5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05682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row1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405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row2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5695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row3</a:t>
                      </a:r>
                      <a:endParaRPr lang="en-GB" dirty="0"/>
                    </a:p>
                  </a:txBody>
                  <a:tcPr>
                    <a:solidFill>
                      <a:srgbClr val="1A9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44810"/>
                  </a:ext>
                </a:extLst>
              </a:tr>
              <a:tr h="346403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GB" dirty="0"/>
                    </a:p>
                  </a:txBody>
                  <a:tcPr>
                    <a:solidFill>
                      <a:srgbClr val="0F5D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>
                    <a:solidFill>
                      <a:srgbClr val="C9D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00FF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DAD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11373"/>
                  </a:ext>
                </a:extLst>
              </a:tr>
            </a:tbl>
          </a:graphicData>
        </a:graphic>
      </p:graphicFrame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B81662E0-4606-0447-4EE9-6F4E73052C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1978" y="3429000"/>
            <a:ext cx="10784910" cy="2412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Only row and column totals are to be published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data 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sz="2400" dirty="0"/>
              <a:t>Obtained by rounding small inner cells</a:t>
            </a:r>
          </a:p>
          <a:p>
            <a:pPr lvl="2">
              <a:lnSpc>
                <a:spcPct val="100000"/>
              </a:lnSpc>
            </a:pPr>
            <a:r>
              <a:rPr lang="en-GB" sz="2400" dirty="0"/>
              <a:t>But not all of them needed to be rounded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The aim is to limit the rounding to necessary cells</a:t>
            </a:r>
          </a:p>
          <a:p>
            <a:pPr lvl="2">
              <a:lnSpc>
                <a:spcPct val="100000"/>
              </a:lnSpc>
            </a:pPr>
            <a:r>
              <a:rPr lang="en-GB" sz="2400" dirty="0"/>
              <a:t>General algorithm based on dummy variable coding</a:t>
            </a:r>
          </a:p>
          <a:p>
            <a:pPr marL="414082" lvl="2" indent="0">
              <a:lnSpc>
                <a:spcPct val="100000"/>
              </a:lnSpc>
              <a:buNone/>
            </a:pPr>
            <a:endParaRPr lang="en-GB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6127391-9567-46A7-A497-33B9A5F5ADC2}"/>
              </a:ext>
            </a:extLst>
          </p:cNvPr>
          <p:cNvSpPr/>
          <p:nvPr/>
        </p:nvSpPr>
        <p:spPr>
          <a:xfrm>
            <a:off x="1491175" y="1721164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DCEDEF-8C09-86E2-BE4F-3C34F255C7CE}"/>
              </a:ext>
            </a:extLst>
          </p:cNvPr>
          <p:cNvSpPr/>
          <p:nvPr/>
        </p:nvSpPr>
        <p:spPr>
          <a:xfrm>
            <a:off x="4935415" y="1380142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B06ECD-31F1-B5F2-1722-356AFF668AC5}"/>
              </a:ext>
            </a:extLst>
          </p:cNvPr>
          <p:cNvSpPr/>
          <p:nvPr/>
        </p:nvSpPr>
        <p:spPr>
          <a:xfrm>
            <a:off x="4935415" y="1715638"/>
            <a:ext cx="492369" cy="351692"/>
          </a:xfrm>
          <a:prstGeom prst="ellipse">
            <a:avLst/>
          </a:prstGeom>
          <a:noFill/>
          <a:ln w="66675">
            <a:solidFill>
              <a:srgbClr val="41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351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7" ma:contentTypeDescription="Opprett et nytt dokument." ma:contentTypeScope="" ma:versionID="20db9d35da0c05db1956c992d0551881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b450930e4a39e06bc530ce6d229e8283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F42302-2478-43BE-A981-AC65D73AB78A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f712c1aa-8c16-4b02-b1f2-f7889ce7c2b4"/>
    <ds:schemaRef ds:uri="http://schemas.openxmlformats.org/package/2006/metadata/core-properties"/>
    <ds:schemaRef ds:uri="a7ea6e10-947a-4ba0-9b65-eec85fb93921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021CFB9-2885-470A-872C-A0107C3F1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4474</Words>
  <Application>Microsoft Office PowerPoint</Application>
  <PresentationFormat>Widescreen</PresentationFormat>
  <Paragraphs>1251</Paragraphs>
  <Slides>40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13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40</vt:i4>
      </vt:variant>
    </vt:vector>
  </HeadingPairs>
  <TitlesOfParts>
    <vt:vector size="55" baseType="lpstr">
      <vt:lpstr>Aptos Narrow</vt:lpstr>
      <vt:lpstr>Arial</vt:lpstr>
      <vt:lpstr>Arial Narrow</vt:lpstr>
      <vt:lpstr>Calibri</vt:lpstr>
      <vt:lpstr>Cambria Math</vt:lpstr>
      <vt:lpstr>Cascadia Mono Light</vt:lpstr>
      <vt:lpstr>Courier New</vt:lpstr>
      <vt:lpstr>Lucida Console</vt:lpstr>
      <vt:lpstr>Open Sans</vt:lpstr>
      <vt:lpstr>Oswald</vt:lpstr>
      <vt:lpstr>Roboto Condensed</vt:lpstr>
      <vt:lpstr>Söhne</vt:lpstr>
      <vt:lpstr>Times New Roman</vt:lpstr>
      <vt:lpstr>Office-tema</vt:lpstr>
      <vt:lpstr>1_Office-tema</vt:lpstr>
      <vt:lpstr>Statistical Disclosure Control  (SDC) day 5, part 2</vt:lpstr>
      <vt:lpstr>Contents </vt:lpstr>
      <vt:lpstr>Background of SmallCountRounding</vt:lpstr>
      <vt:lpstr>Perturbation  – is an alternative to suppression</vt:lpstr>
      <vt:lpstr>Small example  5 as rounding base</vt:lpstr>
      <vt:lpstr>Small example  5 as rounding base</vt:lpstr>
      <vt:lpstr>Small example  5 as rounding base</vt:lpstr>
      <vt:lpstr>Small example  5 as rounding base</vt:lpstr>
      <vt:lpstr>Small example  5 as rounding- base</vt:lpstr>
      <vt:lpstr>PowerPoint-presentasjon</vt:lpstr>
      <vt:lpstr>PowerPoint-presentasjon</vt:lpstr>
      <vt:lpstr>PowerPoint-presentasjon</vt:lpstr>
      <vt:lpstr>PowerPoint-presentasjon</vt:lpstr>
      <vt:lpstr>Algorithm based on a dummy matrix  </vt:lpstr>
      <vt:lpstr>Small example  5 as rounding- base</vt:lpstr>
      <vt:lpstr>The function  PLSrounding  in the R package SmallCountRounding</vt:lpstr>
      <vt:lpstr> Generate the example data in R  </vt:lpstr>
      <vt:lpstr> All values are to be published  </vt:lpstr>
      <vt:lpstr>Only row and column totals  are to be published  </vt:lpstr>
      <vt:lpstr>Two datasets in output from PLSrounding </vt:lpstr>
      <vt:lpstr>When printing output from PLSrounding </vt:lpstr>
      <vt:lpstr>The parameter rndSeed </vt:lpstr>
      <vt:lpstr>Small example  5 as rounding- base</vt:lpstr>
      <vt:lpstr>Permuting zeros in  SmallCountRounding</vt:lpstr>
      <vt:lpstr>With  zeroCandidates = TRUE</vt:lpstr>
      <vt:lpstr>Structural Zeros</vt:lpstr>
      <vt:lpstr>A grid example</vt:lpstr>
      <vt:lpstr>PowerPoint-presentasjon</vt:lpstr>
      <vt:lpstr>PowerPoint-presentasjon</vt:lpstr>
      <vt:lpstr>SmallCountRounding - grid example  </vt:lpstr>
      <vt:lpstr>    SmallCountRounding results   formula = ~Sex*Age*Municipality*Square1000m + Square250m</vt:lpstr>
      <vt:lpstr>PowerPoint-presentasjon</vt:lpstr>
      <vt:lpstr>Remarks and Reflections</vt:lpstr>
      <vt:lpstr>Similarities and Differences with Respect to the Suppression Functions</vt:lpstr>
      <vt:lpstr>Disclosure in a Frequency Table</vt:lpstr>
      <vt:lpstr>Primary Suppression of Small Counts in Frequency Tables </vt:lpstr>
      <vt:lpstr>Now, Small Count Rounding</vt:lpstr>
      <vt:lpstr>Permuting Zeros Can be Important</vt:lpstr>
      <vt:lpstr>Exercises, frequency tables (previous presentation)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2024-03-06T11:46:20Z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