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8648700" cy="6489700"/>
  <p:notesSz cx="8648700" cy="648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40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999" y="838200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19049">
            <a:solidFill>
              <a:srgbClr val="D1D6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299" y="377825"/>
            <a:ext cx="7156450" cy="42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98257" y="3634232"/>
            <a:ext cx="6058535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0" y="0"/>
                </a:moveTo>
                <a:lnTo>
                  <a:pt x="8648699" y="0"/>
                </a:lnTo>
                <a:lnTo>
                  <a:pt x="864869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005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999" y="1052512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57350" y="1492631"/>
            <a:ext cx="37649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05449" y="361949"/>
            <a:ext cx="2857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999" y="4462462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0" y="0"/>
                </a:moveTo>
                <a:lnTo>
                  <a:pt x="8648699" y="0"/>
                </a:lnTo>
                <a:lnTo>
                  <a:pt x="864869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005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1778000"/>
            <a:ext cx="7156450" cy="83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752" y="1492631"/>
            <a:ext cx="7789545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42717" y="6035421"/>
            <a:ext cx="276961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2752" y="6035421"/>
            <a:ext cx="1990661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18561" y="6127129"/>
            <a:ext cx="452754" cy="24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kclee.github.io/trilobite/" TargetMode="External"/><Relationship Id="rId3" Type="http://schemas.openxmlformats.org/officeDocument/2006/relationships/hyperlink" Target="https://statkclee.github.io/ingest-data/" TargetMode="External"/><Relationship Id="rId7" Type="http://schemas.openxmlformats.org/officeDocument/2006/relationships/hyperlink" Target="https://statkclee.github.io/spati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kclee.github.io/network/" TargetMode="External"/><Relationship Id="rId5" Type="http://schemas.openxmlformats.org/officeDocument/2006/relationships/hyperlink" Target="https://statkclee.github.io/text/" TargetMode="External"/><Relationship Id="rId4" Type="http://schemas.openxmlformats.org/officeDocument/2006/relationships/hyperlink" Target="https://statkclee.github.io/data-science/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kclee.github.io/ai-lab/master-algorith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3787775"/>
            <a:ext cx="2719070" cy="2292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 dirty="0">
                <a:latin typeface="NanumGothic"/>
                <a:cs typeface="NanumGothic"/>
              </a:rPr>
              <a:t>R </a:t>
            </a:r>
            <a:r>
              <a:rPr sz="2600" b="1" spc="10" dirty="0">
                <a:latin typeface="NanumGothic"/>
                <a:cs typeface="NanumGothic"/>
              </a:rPr>
              <a:t>in</a:t>
            </a:r>
            <a:r>
              <a:rPr sz="2600" b="1" spc="-20" dirty="0">
                <a:latin typeface="NanumGothic"/>
                <a:cs typeface="NanumGothic"/>
              </a:rPr>
              <a:t> </a:t>
            </a:r>
            <a:r>
              <a:rPr sz="2600" b="1" spc="10" dirty="0">
                <a:latin typeface="NanumGothic"/>
                <a:cs typeface="NanumGothic"/>
              </a:rPr>
              <a:t>Sports</a:t>
            </a:r>
            <a:endParaRPr sz="2600">
              <a:latin typeface="NanumGothic"/>
              <a:cs typeface="Nanum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NanumGothic"/>
              <a:cs typeface="NanumGothic"/>
            </a:endParaRPr>
          </a:p>
          <a:p>
            <a:pPr marL="12700">
              <a:lnSpc>
                <a:spcPct val="100000"/>
              </a:lnSpc>
            </a:pPr>
            <a:r>
              <a:rPr sz="2600" b="1" spc="20" dirty="0">
                <a:solidFill>
                  <a:srgbClr val="005DB8"/>
                </a:solidFill>
                <a:latin typeface="NanumGothic"/>
                <a:cs typeface="NanumGothic"/>
              </a:rPr>
              <a:t>올림픽 우승팀</a:t>
            </a:r>
            <a:r>
              <a:rPr sz="2600" b="1" spc="-80" dirty="0">
                <a:solidFill>
                  <a:srgbClr val="005DB8"/>
                </a:solidFill>
                <a:latin typeface="NanumGothic"/>
                <a:cs typeface="NanumGothic"/>
              </a:rPr>
              <a:t> </a:t>
            </a:r>
            <a:r>
              <a:rPr sz="2600" b="1" spc="20" dirty="0">
                <a:solidFill>
                  <a:srgbClr val="005DB8"/>
                </a:solidFill>
                <a:latin typeface="NanumGothic"/>
                <a:cs typeface="NanumGothic"/>
              </a:rPr>
              <a:t>예측</a:t>
            </a:r>
            <a:endParaRPr sz="2600">
              <a:latin typeface="NanumGothic"/>
              <a:cs typeface="NanumGothic"/>
            </a:endParaRPr>
          </a:p>
          <a:p>
            <a:pPr marL="12700" marR="1370965">
              <a:lnSpc>
                <a:spcPct val="165500"/>
              </a:lnSpc>
              <a:spcBef>
                <a:spcPts val="300"/>
              </a:spcBef>
            </a:pPr>
            <a:r>
              <a:rPr sz="1850" b="1" spc="15" dirty="0">
                <a:solidFill>
                  <a:srgbClr val="005DB8"/>
                </a:solidFill>
                <a:latin typeface="NanumGothic"/>
                <a:cs typeface="NanumGothic"/>
              </a:rPr>
              <a:t>저자: </a:t>
            </a:r>
            <a:r>
              <a:rPr sz="1850" b="1" spc="20" dirty="0">
                <a:solidFill>
                  <a:srgbClr val="005DB8"/>
                </a:solidFill>
                <a:latin typeface="NanumGothic"/>
                <a:cs typeface="NanumGothic"/>
              </a:rPr>
              <a:t>알사랑  </a:t>
            </a:r>
            <a:r>
              <a:rPr sz="1850" b="1" spc="10" dirty="0">
                <a:solidFill>
                  <a:srgbClr val="005DB8"/>
                </a:solidFill>
                <a:latin typeface="NanumGothic"/>
                <a:cs typeface="NanumGothic"/>
              </a:rPr>
              <a:t>2021-11-19</a:t>
            </a:r>
            <a:endParaRPr sz="1850">
              <a:latin typeface="NanumGothic"/>
              <a:cs typeface="Nanum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50" y="1270794"/>
            <a:ext cx="3373754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NanumMyeongjo"/>
                <a:cs typeface="NanumMyeongjo"/>
              </a:rPr>
              <a:t>디지털 불평등(Digital </a:t>
            </a:r>
            <a:r>
              <a:rPr sz="1500" b="1" spc="-5" dirty="0">
                <a:latin typeface="NanumMyeongjo"/>
                <a:cs typeface="NanumMyeongjo"/>
              </a:rPr>
              <a:t>Divide)</a:t>
            </a:r>
            <a:r>
              <a:rPr sz="1500" spc="-5" dirty="0">
                <a:solidFill>
                  <a:srgbClr val="FFFFFF"/>
                </a:solidFill>
                <a:latin typeface="NanumMyeongjo"/>
                <a:cs typeface="NanumMyeongjo"/>
              </a:rPr>
              <a:t>과 </a:t>
            </a:r>
            <a:r>
              <a:rPr sz="1500" b="1" dirty="0">
                <a:solidFill>
                  <a:srgbClr val="FF0000"/>
                </a:solidFill>
                <a:latin typeface="NanumMyeongjo"/>
                <a:cs typeface="NanumMyeongjo"/>
              </a:rPr>
              <a:t>디지털  경제전환(Digital </a:t>
            </a:r>
            <a:r>
              <a:rPr sz="1500" b="1" spc="-10" dirty="0">
                <a:solidFill>
                  <a:srgbClr val="FF0000"/>
                </a:solidFill>
                <a:latin typeface="NanumMyeongjo"/>
                <a:cs typeface="NanumMyeongjo"/>
              </a:rPr>
              <a:t>Transformation)</a:t>
            </a:r>
            <a:r>
              <a:rPr sz="1500" spc="-10" dirty="0">
                <a:solidFill>
                  <a:srgbClr val="FFFFFF"/>
                </a:solidFill>
                <a:latin typeface="NanumMyeongjo"/>
                <a:cs typeface="NanumMyeongjo"/>
              </a:rPr>
              <a:t>의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가  속화가 코로나19로 보다 명확해진 시대  다. 이러한 변화의 중심에 빅데이터, 기계  학습, 인공지능 등 데이터 기반 기술이 자  리 잡고 있으며 또 집중 관심을 받고</a:t>
            </a:r>
            <a:r>
              <a:rPr sz="1500" spc="-100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있다.  데이터 시대를 맞아 </a:t>
            </a:r>
            <a:r>
              <a:rPr sz="1500" b="1" spc="-5" dirty="0">
                <a:solidFill>
                  <a:schemeClr val="bg1"/>
                </a:solidFill>
                <a:latin typeface="NanumMyeongjo"/>
                <a:cs typeface="NanumMyeongjo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NanumMyeongjo"/>
                <a:cs typeface="NanumMyeongjo"/>
              </a:rPr>
              <a:t>은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통계에 기반한  프로그래밍 언어임에도 불구하고 다른 범  용 프로그래밍 언어와 같은 큰 인기를 얻  고</a:t>
            </a:r>
            <a:r>
              <a:rPr sz="1500" spc="-5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있다.</a:t>
            </a:r>
            <a:endParaRPr sz="1500" dirty="0">
              <a:latin typeface="NanumMyeongjo"/>
              <a:cs typeface="NanumMyeongjo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금번 </a:t>
            </a:r>
            <a:r>
              <a:rPr sz="1500" b="1" dirty="0">
                <a:solidFill>
                  <a:srgbClr val="00B050"/>
                </a:solidFill>
                <a:latin typeface="NanumMyeongjo"/>
                <a:cs typeface="NanumMyeongjo"/>
              </a:rPr>
              <a:t>‘한국 R 컨퍼런스 2021’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은 기존 통  계학 관련 학계, 산업계, 정부 뿐 아니라  데이터 과학계까지 망라해 데이터를 통해  문제를 해결하고 가치를 창출하고자 하는  모든 분이 모여 경험과 지식을 공유하고  네트워킹을 할 수 있는 자리로 기획하였  다. 데이터 활용의 폭과 깊이를 더한 이</a:t>
            </a:r>
            <a:r>
              <a:rPr sz="1500" spc="-100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자  리에서 데이터를 통해 새로운 세상을 열  어가고 함께 하실 수 있는 많은 분을 만나  는 소중한 시간이 되었으면</a:t>
            </a:r>
            <a:r>
              <a:rPr sz="1500" spc="-30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합니다.</a:t>
            </a:r>
            <a:endParaRPr sz="1500" dirty="0">
              <a:latin typeface="NanumMyeongjo"/>
              <a:cs typeface="NanumMyeongj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D929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0150" y="1416050"/>
            <a:ext cx="274320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224790" algn="l"/>
              </a:tabLst>
            </a:pPr>
            <a:r>
              <a:rPr sz="1600" b="1" dirty="0">
                <a:latin typeface="나눔명조" pitchFamily="18" charset="-127"/>
                <a:ea typeface="나눔명조" pitchFamily="18" charset="-127"/>
                <a:cs typeface="NanumMyeongjo"/>
              </a:rPr>
              <a:t>디지털</a:t>
            </a:r>
            <a:r>
              <a:rPr sz="1600" b="1" spc="-10" dirty="0">
                <a:latin typeface="나눔명조" pitchFamily="18" charset="-127"/>
                <a:ea typeface="나눔명조" pitchFamily="18" charset="-127"/>
                <a:cs typeface="NanumMyeongjo"/>
              </a:rPr>
              <a:t> </a:t>
            </a:r>
            <a:r>
              <a:rPr sz="1600" b="1" dirty="0">
                <a:latin typeface="나눔명조" pitchFamily="18" charset="-127"/>
                <a:ea typeface="나눔명조" pitchFamily="18" charset="-127"/>
                <a:cs typeface="NanumMyeongjo"/>
              </a:rPr>
              <a:t>불평등</a:t>
            </a:r>
          </a:p>
          <a:p>
            <a:pPr>
              <a:lnSpc>
                <a:spcPct val="150000"/>
              </a:lnSpc>
              <a:spcBef>
                <a:spcPts val="15"/>
              </a:spcBef>
              <a:buClr>
                <a:srgbClr val="FFFFFF"/>
              </a:buClr>
              <a:buFont typeface="NanumMyeongjo"/>
              <a:buAutoNum type="arabicPeriod"/>
            </a:pPr>
            <a:endParaRPr sz="1400" b="1" dirty="0">
              <a:latin typeface="나눔명조" pitchFamily="18" charset="-127"/>
              <a:ea typeface="나눔명조" pitchFamily="18" charset="-127"/>
              <a:cs typeface="NanumMyeongjo"/>
            </a:endParaRPr>
          </a:p>
          <a:p>
            <a:pPr marL="224154" indent="-212090">
              <a:lnSpc>
                <a:spcPct val="150000"/>
              </a:lnSpc>
              <a:buClr>
                <a:srgbClr val="FFFFFF"/>
              </a:buClr>
              <a:buAutoNum type="arabicPeriod"/>
              <a:tabLst>
                <a:tab pos="224790" algn="l"/>
              </a:tabLst>
            </a:pPr>
            <a:r>
              <a:rPr sz="1600" b="1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디지털</a:t>
            </a:r>
            <a:r>
              <a:rPr sz="1600" b="1" spc="-15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경제전환</a:t>
            </a:r>
          </a:p>
          <a:p>
            <a:pPr>
              <a:lnSpc>
                <a:spcPct val="150000"/>
              </a:lnSpc>
              <a:spcBef>
                <a:spcPts val="15"/>
              </a:spcBef>
              <a:buClr>
                <a:srgbClr val="FFFFFF"/>
              </a:buClr>
              <a:buFont typeface="NanumMyeongjo"/>
              <a:buAutoNum type="arabicPeriod"/>
            </a:pPr>
            <a:endParaRPr sz="1400" b="1" dirty="0">
              <a:latin typeface="나눔명조" pitchFamily="18" charset="-127"/>
              <a:ea typeface="나눔명조" pitchFamily="18" charset="-127"/>
              <a:cs typeface="NanumMyeongjo"/>
            </a:endParaRPr>
          </a:p>
          <a:p>
            <a:pPr marL="224154" indent="-212090">
              <a:lnSpc>
                <a:spcPct val="150000"/>
              </a:lnSpc>
              <a:buClr>
                <a:srgbClr val="FFFFFF"/>
              </a:buClr>
              <a:buAutoNum type="arabicPeriod"/>
              <a:tabLst>
                <a:tab pos="224790" algn="l"/>
              </a:tabLst>
            </a:pPr>
            <a:r>
              <a:rPr sz="1600" b="1" dirty="0">
                <a:solidFill>
                  <a:srgbClr val="00B05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한국 R </a:t>
            </a:r>
            <a:r>
              <a:rPr sz="1600" b="1" dirty="0" err="1">
                <a:solidFill>
                  <a:srgbClr val="00B05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컨퍼런스</a:t>
            </a:r>
            <a:r>
              <a:rPr sz="1600" b="1" spc="-95" dirty="0">
                <a:solidFill>
                  <a:srgbClr val="00B05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 </a:t>
            </a:r>
            <a:r>
              <a:rPr sz="1600" b="1" dirty="0" smtClean="0">
                <a:solidFill>
                  <a:srgbClr val="00B050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2021</a:t>
            </a:r>
            <a:endParaRPr lang="en-US" sz="1600" b="1" dirty="0" smtClean="0">
              <a:solidFill>
                <a:srgbClr val="00B050"/>
              </a:solidFill>
              <a:latin typeface="나눔명조" pitchFamily="18" charset="-127"/>
              <a:ea typeface="나눔명조" pitchFamily="18" charset="-127"/>
              <a:cs typeface="NanumMyeongjo"/>
            </a:endParaRPr>
          </a:p>
          <a:p>
            <a:pPr marL="12064">
              <a:lnSpc>
                <a:spcPct val="150000"/>
              </a:lnSpc>
              <a:buClr>
                <a:srgbClr val="FFFFFF"/>
              </a:buClr>
              <a:tabLst>
                <a:tab pos="224790" algn="l"/>
              </a:tabLst>
            </a:pPr>
            <a:endParaRPr lang="en-US" sz="1600" b="1" dirty="0" smtClean="0">
              <a:solidFill>
                <a:srgbClr val="00B050"/>
              </a:solidFill>
              <a:latin typeface="나눔명조" pitchFamily="18" charset="-127"/>
              <a:ea typeface="나눔명조" pitchFamily="18" charset="-127"/>
              <a:cs typeface="NanumMyeongjo"/>
            </a:endParaRPr>
          </a:p>
          <a:p>
            <a:pPr marL="266700" indent="-255588">
              <a:lnSpc>
                <a:spcPct val="150000"/>
              </a:lnSpc>
              <a:buClr>
                <a:srgbClr val="FFFFFF"/>
              </a:buClr>
              <a:buFont typeface="+mj-lt"/>
              <a:buAutoNum type="arabicPeriod" startAt="4"/>
              <a:tabLst>
                <a:tab pos="224790" algn="l"/>
              </a:tabLst>
            </a:pPr>
            <a:r>
              <a:rPr lang="ko-KR" altLang="en-US" sz="1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NanumMyeongjo"/>
              </a:rPr>
              <a:t>마무리</a:t>
            </a:r>
            <a:endParaRPr lang="ko-KR" altLang="en-US" sz="1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  <a:cs typeface="NanumMyeongjo"/>
            </a:endParaRPr>
          </a:p>
          <a:p>
            <a:pPr marL="224154" indent="-212090">
              <a:lnSpc>
                <a:spcPct val="150000"/>
              </a:lnSpc>
              <a:buClr>
                <a:srgbClr val="FFFFFF"/>
              </a:buClr>
              <a:buAutoNum type="arabicPeriod" startAt="4"/>
              <a:tabLst>
                <a:tab pos="224790" algn="l"/>
              </a:tabLst>
            </a:pPr>
            <a:endParaRPr sz="1600" b="1" dirty="0">
              <a:solidFill>
                <a:srgbClr val="00B050"/>
              </a:solidFill>
              <a:latin typeface="나눔명조" pitchFamily="18" charset="-127"/>
              <a:ea typeface="나눔명조" pitchFamily="18" charset="-127"/>
              <a:cs typeface="NanumMyeongj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9299" y="377825"/>
            <a:ext cx="137223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발표</a:t>
            </a:r>
            <a:r>
              <a:rPr spc="-75" dirty="0"/>
              <a:t> </a:t>
            </a:r>
            <a:r>
              <a:rPr spc="20" dirty="0"/>
              <a:t>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838200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19049">
            <a:solidFill>
              <a:srgbClr val="D1D6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377825"/>
            <a:ext cx="293941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>
                <a:solidFill>
                  <a:srgbClr val="005DB8"/>
                </a:solidFill>
              </a:rPr>
              <a:t>빅데이터와</a:t>
            </a:r>
            <a:r>
              <a:rPr spc="-55" dirty="0">
                <a:solidFill>
                  <a:srgbClr val="005DB8"/>
                </a:solidFill>
              </a:rPr>
              <a:t> </a:t>
            </a:r>
            <a:r>
              <a:rPr spc="20" dirty="0">
                <a:solidFill>
                  <a:srgbClr val="005DB8"/>
                </a:solidFill>
              </a:rPr>
              <a:t>기계학습</a:t>
            </a:r>
          </a:p>
        </p:txBody>
      </p:sp>
      <p:sp>
        <p:nvSpPr>
          <p:cNvPr id="4" name="object 4"/>
          <p:cNvSpPr/>
          <p:nvPr/>
        </p:nvSpPr>
        <p:spPr>
          <a:xfrm>
            <a:off x="1114425" y="1091936"/>
            <a:ext cx="6375835" cy="451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074" y="4362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2074" y="45910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1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1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2074" y="4819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4"/>
                </a:lnTo>
                <a:lnTo>
                  <a:pt x="44603" y="35841"/>
                </a:lnTo>
                <a:lnTo>
                  <a:pt x="23812" y="47624"/>
                </a:lnTo>
                <a:lnTo>
                  <a:pt x="20654" y="47624"/>
                </a:lnTo>
                <a:lnTo>
                  <a:pt x="1812" y="32924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074" y="50482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2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074" y="52768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2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2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074" y="5505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2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074" y="57149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4"/>
                </a:lnTo>
                <a:lnTo>
                  <a:pt x="6974" y="40649"/>
                </a:lnTo>
                <a:lnTo>
                  <a:pt x="4741" y="38416"/>
                </a:lnTo>
                <a:lnTo>
                  <a:pt x="3021" y="35841"/>
                </a:lnTo>
                <a:lnTo>
                  <a:pt x="1812" y="32924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1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2074" y="59054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9207" y="42883"/>
                </a:lnTo>
                <a:lnTo>
                  <a:pt x="6974" y="40650"/>
                </a:lnTo>
                <a:lnTo>
                  <a:pt x="4741" y="38417"/>
                </a:lnTo>
                <a:lnTo>
                  <a:pt x="3021" y="35842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2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0300" y="4227829"/>
            <a:ext cx="1822450" cy="17970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데이터</a:t>
            </a:r>
            <a:r>
              <a:rPr sz="1200" u="heavy" spc="-1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가져오기</a:t>
            </a:r>
            <a:endParaRPr sz="1200" dirty="0"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직사각형</a:t>
            </a:r>
            <a:r>
              <a:rPr sz="1200" u="heavy" spc="-10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데이터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 </a:t>
            </a:r>
            <a:r>
              <a:rPr sz="1200" dirty="0">
                <a:solidFill>
                  <a:srgbClr val="005DB8"/>
                </a:solidFill>
                <a:latin typeface="NanumMyeongjo"/>
                <a:cs typeface="NanumMyeongjo"/>
              </a:rPr>
              <a:t> </a:t>
            </a:r>
            <a:endParaRPr lang="en-US" sz="1200" dirty="0">
              <a:solidFill>
                <a:srgbClr val="005DB8"/>
              </a:solidFill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텍</a:t>
            </a:r>
            <a:r>
              <a:rPr sz="1200" spc="750" dirty="0">
                <a:solidFill>
                  <a:srgbClr val="005DB8"/>
                </a:solidFill>
                <a:latin typeface="NanumMyeongjo"/>
                <a:cs typeface="NanumMyeongjo"/>
                <a:hlinkClick r:id="rId5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5"/>
              </a:rPr>
              <a:t>스트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5"/>
              </a:rPr>
              <a:t>데이터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5"/>
              </a:rPr>
              <a:t> </a:t>
            </a:r>
            <a:r>
              <a:rPr sz="1200" dirty="0">
                <a:solidFill>
                  <a:srgbClr val="005DB8"/>
                </a:solidFill>
                <a:latin typeface="NanumMyeongjo"/>
                <a:cs typeface="NanumMyeongjo"/>
              </a:rPr>
              <a:t> </a:t>
            </a:r>
            <a:endParaRPr lang="en-US" sz="1200" dirty="0">
              <a:solidFill>
                <a:srgbClr val="005DB8"/>
              </a:solidFill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네트워크</a:t>
            </a:r>
            <a:r>
              <a:rPr sz="1200" u="heavy" spc="-10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데이터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 </a:t>
            </a:r>
            <a:endParaRPr lang="en-US" sz="1200" u="heavy" dirty="0">
              <a:solidFill>
                <a:srgbClr val="005DB8"/>
              </a:solidFill>
              <a:uFill>
                <a:solidFill>
                  <a:srgbClr val="005DB8"/>
                </a:solidFill>
              </a:uFill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지</a:t>
            </a:r>
            <a:r>
              <a:rPr sz="1200" spc="720" dirty="0">
                <a:solidFill>
                  <a:srgbClr val="005DB8"/>
                </a:solidFill>
                <a:latin typeface="NanumMyeongjo"/>
                <a:cs typeface="NanumMyeongjo"/>
                <a:hlinkClick r:id="rId7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7"/>
              </a:rPr>
              <a:t>리정보</a:t>
            </a:r>
            <a:r>
              <a:rPr sz="1200" u="heavy" spc="-2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7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7"/>
              </a:rPr>
              <a:t>데이터</a:t>
            </a:r>
            <a:endParaRPr lang="en-US" sz="1200" u="heavy" dirty="0">
              <a:solidFill>
                <a:srgbClr val="005DB8"/>
              </a:solidFill>
              <a:uFill>
                <a:solidFill>
                  <a:srgbClr val="005DB8"/>
                </a:solidFill>
              </a:uFill>
              <a:latin typeface="NanumMyeongjo"/>
              <a:cs typeface="NanumMyeongjo"/>
              <a:hlinkClick r:id="rId7"/>
            </a:endParaRPr>
          </a:p>
          <a:p>
            <a:pPr marL="393065" marR="215900">
              <a:lnSpc>
                <a:spcPct val="125000"/>
              </a:lnSpc>
            </a:pPr>
            <a:r>
              <a:rPr lang="ko-KR" altLang="en-US"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이</a:t>
            </a:r>
            <a:r>
              <a:rPr lang="ko-KR" altLang="en-US" sz="1200" spc="750" dirty="0">
                <a:solidFill>
                  <a:srgbClr val="005DB8"/>
                </a:solidFill>
                <a:latin typeface="NanumMyeongjo"/>
                <a:cs typeface="NanumMyeongjo"/>
                <a:hlinkClick r:id="rId8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8"/>
              </a:rPr>
              <a:t>미지</a:t>
            </a:r>
            <a:r>
              <a:rPr sz="1200" u="heavy" spc="-1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8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8"/>
              </a:rPr>
              <a:t>데이터</a:t>
            </a:r>
            <a:endParaRPr sz="1200" dirty="0">
              <a:latin typeface="NanumMyeongjo"/>
              <a:cs typeface="NanumMyeongjo"/>
            </a:endParaRPr>
          </a:p>
          <a:p>
            <a:pPr marL="393065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NanumMyeongjo"/>
                <a:cs typeface="NanumMyeongjo"/>
              </a:rPr>
              <a:t>오디오/소리</a:t>
            </a:r>
            <a:r>
              <a:rPr sz="1200" spc="-80" dirty="0">
                <a:latin typeface="NanumMyeongjo"/>
                <a:cs typeface="NanumMyeongjo"/>
              </a:rPr>
              <a:t> </a:t>
            </a:r>
            <a:r>
              <a:rPr sz="1200" dirty="0">
                <a:latin typeface="NanumMyeongjo"/>
                <a:cs typeface="NanumMyeongjo"/>
              </a:rPr>
              <a:t>데이터</a:t>
            </a:r>
          </a:p>
          <a:p>
            <a:pPr marL="39306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NanumMyeongjo"/>
                <a:cs typeface="NanumMyeongjo"/>
              </a:rPr>
              <a:t>...</a:t>
            </a:r>
          </a:p>
        </p:txBody>
      </p:sp>
      <p:sp>
        <p:nvSpPr>
          <p:cNvPr id="14" name="object 14"/>
          <p:cNvSpPr/>
          <p:nvPr/>
        </p:nvSpPr>
        <p:spPr>
          <a:xfrm>
            <a:off x="7410450" y="190500"/>
            <a:ext cx="1047749" cy="1047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377825"/>
            <a:ext cx="310261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20" dirty="0">
                <a:solidFill>
                  <a:srgbClr val="005DB8"/>
                </a:solidFill>
                <a:latin typeface="NanumGothic"/>
                <a:cs typeface="NanumGothic"/>
              </a:rPr>
              <a:t>소프트웨어 </a:t>
            </a:r>
            <a:r>
              <a:rPr sz="2600" b="1" spc="15" dirty="0">
                <a:solidFill>
                  <a:srgbClr val="005DB8"/>
                </a:solidFill>
                <a:latin typeface="NanumGothic"/>
                <a:cs typeface="NanumGothic"/>
              </a:rPr>
              <a:t>1.0과</a:t>
            </a:r>
            <a:r>
              <a:rPr sz="2600" b="1" spc="-80" dirty="0">
                <a:solidFill>
                  <a:srgbClr val="005DB8"/>
                </a:solidFill>
                <a:latin typeface="NanumGothic"/>
                <a:cs typeface="NanumGothic"/>
              </a:rPr>
              <a:t> </a:t>
            </a:r>
            <a:r>
              <a:rPr sz="2600" b="1" spc="10" dirty="0">
                <a:solidFill>
                  <a:srgbClr val="005DB8"/>
                </a:solidFill>
                <a:latin typeface="NanumGothic"/>
                <a:cs typeface="NanumGothic"/>
              </a:rPr>
              <a:t>2.0</a:t>
            </a:r>
            <a:endParaRPr sz="2600">
              <a:latin typeface="NanumGothic"/>
              <a:cs typeface="Nanum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2024" y="115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024" y="1381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035050"/>
            <a:ext cx="66344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NanumMyeongjo"/>
                <a:cs typeface="NanumMyeongjo"/>
              </a:rPr>
              <a:t>소프트웨어 1.0: 사람이 직접 규칙(Rule)을 작성하여 똑똑한 시스템 개발  소프트웨어 2.0: 데이터에서 딥러닝 알고리즘을 활용 기계가</a:t>
            </a:r>
            <a:r>
              <a:rPr sz="1500" spc="-100" dirty="0">
                <a:latin typeface="NanumMyeongjo"/>
                <a:cs typeface="NanumMyeongjo"/>
              </a:rPr>
              <a:t> </a:t>
            </a:r>
            <a:r>
              <a:rPr sz="1500" dirty="0">
                <a:latin typeface="NanumMyeongjo"/>
                <a:cs typeface="NanumMyeongjo"/>
              </a:rPr>
              <a:t>알고리즘(Algorithm)  제작</a:t>
            </a:r>
            <a:endParaRPr sz="1500">
              <a:latin typeface="NanumMyeongjo"/>
              <a:cs typeface="NanumMyeongj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356" y="2028700"/>
            <a:ext cx="5151768" cy="3431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299" y="5797549"/>
            <a:ext cx="3058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궁</a:t>
            </a:r>
            <a:r>
              <a:rPr sz="1200" spc="750" dirty="0">
                <a:solidFill>
                  <a:srgbClr val="005DB8"/>
                </a:solidFill>
                <a:latin typeface="NanumMyeongjo"/>
                <a:cs typeface="NanumMyeongjo"/>
                <a:hlinkClick r:id="rId3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극의 주인이 될 알고리즘(Master</a:t>
            </a:r>
            <a:r>
              <a:rPr sz="1200" u="heavy" spc="-5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Algorithm)</a:t>
            </a:r>
            <a:endParaRPr sz="1200">
              <a:latin typeface="NanumMyeongjo"/>
              <a:cs typeface="NanumMyeongj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0450" y="190500"/>
            <a:ext cx="1047749" cy="1047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0" y="0"/>
                </a:moveTo>
                <a:lnTo>
                  <a:pt x="8648699" y="0"/>
                </a:lnTo>
                <a:lnTo>
                  <a:pt x="864869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005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1778000"/>
            <a:ext cx="1998980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15"/>
              </a:spcBef>
            </a:pPr>
            <a:r>
              <a:rPr spc="20" dirty="0"/>
              <a:t>경청해</a:t>
            </a:r>
            <a:r>
              <a:rPr spc="-75" dirty="0"/>
              <a:t> </a:t>
            </a:r>
            <a:r>
              <a:rPr spc="20" dirty="0"/>
              <a:t>주셔서  감사합니다.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9299" y="3292475"/>
            <a:ext cx="157988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 dirty="0">
                <a:solidFill>
                  <a:srgbClr val="FFFFFF"/>
                </a:solidFill>
                <a:latin typeface="NanumGothic"/>
                <a:cs typeface="NanumGothic"/>
              </a:rPr>
              <a:t>R</a:t>
            </a:r>
            <a:r>
              <a:rPr sz="2600" b="1" spc="-70" dirty="0">
                <a:solidFill>
                  <a:srgbClr val="FFFFFF"/>
                </a:solidFill>
                <a:latin typeface="NanumGothic"/>
                <a:cs typeface="NanumGothic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NanumGothic"/>
                <a:cs typeface="NanumGothic"/>
              </a:rPr>
              <a:t>사용자회</a:t>
            </a:r>
            <a:endParaRPr sz="2600">
              <a:latin typeface="NanumGothic"/>
              <a:cs typeface="Nanum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1793875"/>
            <a:ext cx="2857499" cy="28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DB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240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발표 개요</vt:lpstr>
      <vt:lpstr>빅데이터와 기계학습</vt:lpstr>
      <vt:lpstr>PowerPoint 프레젠테이션</vt:lpstr>
      <vt:lpstr>경청해 주셔서  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statkclee</cp:lastModifiedBy>
  <cp:revision>2</cp:revision>
  <dcterms:created xsi:type="dcterms:W3CDTF">2021-07-26T04:51:56Z</dcterms:created>
  <dcterms:modified xsi:type="dcterms:W3CDTF">2021-07-26T09:58:20Z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2021-07-26T00:00:00Z</vt:filetime>
  </property>
</Properties>
</file>