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89"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408" r:id="rId1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8000"/>
    <a:srgbClr val="FD690C"/>
    <a:srgbClr val="FD6108"/>
    <a:srgbClr val="EA6A09"/>
    <a:srgbClr val="F7A654"/>
    <a:srgbClr val="50AB06"/>
    <a:srgbClr val="AA28BA"/>
    <a:srgbClr val="713CD1"/>
    <a:srgbClr val="535353"/>
    <a:srgbClr val="C2C2C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699" autoAdjust="0"/>
    <p:restoredTop sz="96341" autoAdjust="0"/>
  </p:normalViewPr>
  <p:slideViewPr>
    <p:cSldViewPr snapToGrid="0" snapToObjects="1">
      <p:cViewPr>
        <p:scale>
          <a:sx n="75" d="100"/>
          <a:sy n="75" d="100"/>
        </p:scale>
        <p:origin x="-2304" y="264"/>
      </p:cViewPr>
      <p:guideLst>
        <p:guide orient="horz" pos="3168"/>
        <p:guide pos="2448"/>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2CCAD9-BB83-0444-8C69-F32F4446E89C}" type="datetimeFigureOut">
              <a:rPr lang="en-US" smtClean="0"/>
              <a:pPr/>
              <a:t>9/13/2014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19EE94-8227-7646-92D8-0B67D6AF6714}" type="slidenum">
              <a:rPr lang="en-US" smtClean="0"/>
              <a:pPr/>
              <a:t>‹#›</a:t>
            </a:fld>
            <a:endParaRPr lang="en-US"/>
          </a:p>
        </p:txBody>
      </p:sp>
    </p:spTree>
    <p:extLst>
      <p:ext uri="{BB962C8B-B14F-4D97-AF65-F5344CB8AC3E}">
        <p14:creationId xmlns:p14="http://schemas.microsoft.com/office/powerpoint/2010/main" xmlns="" val="29092823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D45E53-28CB-FB4F-A14C-CBBB4CC2EA41}" type="datetimeFigureOut">
              <a:rPr lang="en-US" smtClean="0"/>
              <a:pPr/>
              <a:t>9/13/2014</a:t>
            </a:fld>
            <a:endParaRPr lang="en-US"/>
          </a:p>
        </p:txBody>
      </p:sp>
      <p:sp>
        <p:nvSpPr>
          <p:cNvPr id="4" name="Slide Image Placeholder 3"/>
          <p:cNvSpPr>
            <a:spLocks noGrp="1" noRot="1" noChangeAspect="1"/>
          </p:cNvSpPr>
          <p:nvPr>
            <p:ph type="sldImg" idx="2"/>
          </p:nvPr>
        </p:nvSpPr>
        <p:spPr>
          <a:xfrm>
            <a:off x="2103438" y="685800"/>
            <a:ext cx="2651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E0AB20-9E67-8042-83F7-F0B95B9FBA2C}" type="slidenum">
              <a:rPr lang="en-US" smtClean="0"/>
              <a:pPr/>
              <a:t>‹#›</a:t>
            </a:fld>
            <a:endParaRPr lang="en-US"/>
          </a:p>
        </p:txBody>
      </p:sp>
    </p:spTree>
    <p:extLst>
      <p:ext uri="{BB962C8B-B14F-4D97-AF65-F5344CB8AC3E}">
        <p14:creationId xmlns:p14="http://schemas.microsoft.com/office/powerpoint/2010/main" xmlns="" val="3507351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E0AB20-9E67-8042-83F7-F0B95B9FBA2C}" type="slidenum">
              <a:rPr lang="en-US" smtClean="0"/>
              <a:pPr/>
              <a:t>1</a:t>
            </a:fld>
            <a:endParaRPr lang="en-US"/>
          </a:p>
        </p:txBody>
      </p:sp>
    </p:spTree>
    <p:extLst>
      <p:ext uri="{BB962C8B-B14F-4D97-AF65-F5344CB8AC3E}">
        <p14:creationId xmlns:p14="http://schemas.microsoft.com/office/powerpoint/2010/main" xmlns="" val="280620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pPr/>
              <a:t>11</a:t>
            </a:fld>
            <a:endParaRPr lang="en-US"/>
          </a:p>
        </p:txBody>
      </p:sp>
    </p:spTree>
    <p:extLst>
      <p:ext uri="{BB962C8B-B14F-4D97-AF65-F5344CB8AC3E}">
        <p14:creationId xmlns:p14="http://schemas.microsoft.com/office/powerpoint/2010/main" xmlns="" val="1847227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pPr/>
              <a:t>12</a:t>
            </a:fld>
            <a:endParaRPr lang="en-US"/>
          </a:p>
        </p:txBody>
      </p:sp>
    </p:spTree>
    <p:extLst>
      <p:ext uri="{BB962C8B-B14F-4D97-AF65-F5344CB8AC3E}">
        <p14:creationId xmlns:p14="http://schemas.microsoft.com/office/powerpoint/2010/main" xmlns="" val="2776330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pPr/>
              <a:t>13</a:t>
            </a:fld>
            <a:endParaRPr lang="en-US"/>
          </a:p>
        </p:txBody>
      </p:sp>
    </p:spTree>
    <p:extLst>
      <p:ext uri="{BB962C8B-B14F-4D97-AF65-F5344CB8AC3E}">
        <p14:creationId xmlns:p14="http://schemas.microsoft.com/office/powerpoint/2010/main" xmlns="" val="1847227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BE0AB20-9E67-8042-83F7-F0B95B9FBA2C}" type="slidenum">
              <a:rPr lang="en-US" smtClean="0"/>
              <a:pPr/>
              <a:t>14</a:t>
            </a:fld>
            <a:endParaRPr lang="en-US"/>
          </a:p>
        </p:txBody>
      </p:sp>
    </p:spTree>
    <p:extLst>
      <p:ext uri="{BB962C8B-B14F-4D97-AF65-F5344CB8AC3E}">
        <p14:creationId xmlns:p14="http://schemas.microsoft.com/office/powerpoint/2010/main" xmlns="" val="2028875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pPr/>
              <a:t>15</a:t>
            </a:fld>
            <a:endParaRPr lang="en-US"/>
          </a:p>
        </p:txBody>
      </p:sp>
    </p:spTree>
    <p:extLst>
      <p:ext uri="{BB962C8B-B14F-4D97-AF65-F5344CB8AC3E}">
        <p14:creationId xmlns:p14="http://schemas.microsoft.com/office/powerpoint/2010/main" xmlns="" val="73017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BE0AB20-9E67-8042-83F7-F0B95B9FBA2C}" type="slidenum">
              <a:rPr lang="en-US" smtClean="0"/>
              <a:pPr/>
              <a:t>2</a:t>
            </a:fld>
            <a:endParaRPr lang="en-US"/>
          </a:p>
        </p:txBody>
      </p:sp>
    </p:spTree>
    <p:extLst>
      <p:ext uri="{BB962C8B-B14F-4D97-AF65-F5344CB8AC3E}">
        <p14:creationId xmlns:p14="http://schemas.microsoft.com/office/powerpoint/2010/main" xmlns="" val="111334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pPr/>
              <a:t>4</a:t>
            </a:fld>
            <a:endParaRPr lang="en-US"/>
          </a:p>
        </p:txBody>
      </p:sp>
    </p:spTree>
    <p:extLst>
      <p:ext uri="{BB962C8B-B14F-4D97-AF65-F5344CB8AC3E}">
        <p14:creationId xmlns:p14="http://schemas.microsoft.com/office/powerpoint/2010/main" xmlns="" val="309636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pPr/>
              <a:t>5</a:t>
            </a:fld>
            <a:endParaRPr lang="en-US"/>
          </a:p>
        </p:txBody>
      </p:sp>
    </p:spTree>
    <p:extLst>
      <p:ext uri="{BB962C8B-B14F-4D97-AF65-F5344CB8AC3E}">
        <p14:creationId xmlns:p14="http://schemas.microsoft.com/office/powerpoint/2010/main" xmlns="" val="309636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pPr/>
              <a:t>6</a:t>
            </a:fld>
            <a:endParaRPr lang="en-US"/>
          </a:p>
        </p:txBody>
      </p:sp>
    </p:spTree>
    <p:extLst>
      <p:ext uri="{BB962C8B-B14F-4D97-AF65-F5344CB8AC3E}">
        <p14:creationId xmlns:p14="http://schemas.microsoft.com/office/powerpoint/2010/main" xmlns="" val="1641782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pPr/>
              <a:t>7</a:t>
            </a:fld>
            <a:endParaRPr lang="en-US"/>
          </a:p>
        </p:txBody>
      </p:sp>
    </p:spTree>
    <p:extLst>
      <p:ext uri="{BB962C8B-B14F-4D97-AF65-F5344CB8AC3E}">
        <p14:creationId xmlns:p14="http://schemas.microsoft.com/office/powerpoint/2010/main" xmlns="" val="1847227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pPr/>
              <a:t>8</a:t>
            </a:fld>
            <a:endParaRPr lang="en-US"/>
          </a:p>
        </p:txBody>
      </p:sp>
    </p:spTree>
    <p:extLst>
      <p:ext uri="{BB962C8B-B14F-4D97-AF65-F5344CB8AC3E}">
        <p14:creationId xmlns:p14="http://schemas.microsoft.com/office/powerpoint/2010/main" xmlns="" val="98047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pPr/>
              <a:t>9</a:t>
            </a:fld>
            <a:endParaRPr lang="en-US"/>
          </a:p>
        </p:txBody>
      </p:sp>
    </p:spTree>
    <p:extLst>
      <p:ext uri="{BB962C8B-B14F-4D97-AF65-F5344CB8AC3E}">
        <p14:creationId xmlns:p14="http://schemas.microsoft.com/office/powerpoint/2010/main" xmlns="" val="923264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pPr/>
              <a:t>10</a:t>
            </a:fld>
            <a:endParaRPr lang="en-US"/>
          </a:p>
        </p:txBody>
      </p:sp>
    </p:spTree>
    <p:extLst>
      <p:ext uri="{BB962C8B-B14F-4D97-AF65-F5344CB8AC3E}">
        <p14:creationId xmlns:p14="http://schemas.microsoft.com/office/powerpoint/2010/main" xmlns="" val="139061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1A40B6E2-7838-AC42-BA21-126CD01F7BEE}" type="datetime1">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287513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1DDAAA31-91F0-9B44-9BE2-B5CF6DDFE25F}" type="datetime1">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126112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90281" y="591397"/>
            <a:ext cx="1485662" cy="125869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598" y="591397"/>
            <a:ext cx="4330144" cy="125869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40E18998-D65D-D045-B12E-E0E20EFD07DC}" type="datetime1">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198453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9A3B2CC5-B3BD-5F47-A39D-3DD485F56013}" type="datetime1">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421073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86C1C89E-2D10-5F4B-8F49-A2D872A924FD}" type="datetime1">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1733111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597" y="3441277"/>
            <a:ext cx="2907903"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68040" y="3441277"/>
            <a:ext cx="2907904"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70346" y="9322647"/>
            <a:ext cx="1813560" cy="535517"/>
          </a:xfrm>
          <a:prstGeom prst="rect">
            <a:avLst/>
          </a:prstGeom>
        </p:spPr>
        <p:txBody>
          <a:bodyPr/>
          <a:lstStyle/>
          <a:p>
            <a:fld id="{5AC37FBE-A4B5-0243-ADEE-299CF7996309}" type="datetime1">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66042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70346" y="9322647"/>
            <a:ext cx="1813560" cy="535517"/>
          </a:xfrm>
          <a:prstGeom prst="rect">
            <a:avLst/>
          </a:prstGeom>
        </p:spPr>
        <p:txBody>
          <a:bodyPr/>
          <a:lstStyle/>
          <a:p>
            <a:fld id="{0682DC10-6879-4E45-9EED-B27E68669CC2}" type="datetime1">
              <a:rPr lang="en-US" smtClean="0"/>
              <a:pPr/>
              <a:t>9/13/2014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411709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370346" y="9322647"/>
            <a:ext cx="1813560" cy="535517"/>
          </a:xfrm>
          <a:prstGeom prst="rect">
            <a:avLst/>
          </a:prstGeom>
        </p:spPr>
        <p:txBody>
          <a:bodyPr/>
          <a:lstStyle/>
          <a:p>
            <a:fld id="{C9EB08F2-3B78-C148-A78D-D833C2651234}" type="datetime1">
              <a:rPr lang="en-US" smtClean="0"/>
              <a:pPr/>
              <a:t>9/13/2014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354519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70346" y="9322647"/>
            <a:ext cx="1813560" cy="535517"/>
          </a:xfrm>
          <a:prstGeom prst="rect">
            <a:avLst/>
          </a:prstGeom>
        </p:spPr>
        <p:txBody>
          <a:bodyPr/>
          <a:lstStyle/>
          <a:p>
            <a:fld id="{194FCA9B-C694-1043-B1EC-5969949C7C4B}" type="datetime1">
              <a:rPr lang="en-US" smtClean="0"/>
              <a:pPr/>
              <a:t>9/13/2014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334641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70346" y="9322647"/>
            <a:ext cx="1813560" cy="535517"/>
          </a:xfrm>
          <a:prstGeom prst="rect">
            <a:avLst/>
          </a:prstGeom>
        </p:spPr>
        <p:txBody>
          <a:bodyPr/>
          <a:lstStyle/>
          <a:p>
            <a:fld id="{11900D4F-30E5-444F-BBEB-5EB2222B5556}" type="datetime1">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66691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70346" y="9322647"/>
            <a:ext cx="1813560" cy="535517"/>
          </a:xfrm>
          <a:prstGeom prst="rect">
            <a:avLst/>
          </a:prstGeom>
        </p:spPr>
        <p:txBody>
          <a:bodyPr/>
          <a:lstStyle/>
          <a:p>
            <a:fld id="{B1FF9982-5B9B-6A41-A6D9-1A48DF1FC8B5}" type="datetime1">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7D604-7237-AC46-B361-5A1F89385890}" type="slidenum">
              <a:rPr lang="en-US" smtClean="0"/>
              <a:pPr/>
              <a:t>‹#›</a:t>
            </a:fld>
            <a:endParaRPr lang="en-US"/>
          </a:p>
        </p:txBody>
      </p:sp>
    </p:spTree>
    <p:extLst>
      <p:ext uri="{BB962C8B-B14F-4D97-AF65-F5344CB8AC3E}">
        <p14:creationId xmlns:p14="http://schemas.microsoft.com/office/powerpoint/2010/main" xmlns="" val="122263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2398" y="9519711"/>
            <a:ext cx="1813560" cy="535517"/>
          </a:xfrm>
          <a:prstGeom prst="rect">
            <a:avLst/>
          </a:prstGeom>
        </p:spPr>
        <p:txBody>
          <a:bodyPr vert="horz" lIns="91440" tIns="45720" rIns="91440" bIns="45720" rtlCol="0" anchor="ctr"/>
          <a:lstStyle>
            <a:lvl1pPr algn="l">
              <a:defRPr sz="1200" b="0" i="0">
                <a:solidFill>
                  <a:schemeClr val="tx1">
                    <a:tint val="75000"/>
                  </a:schemeClr>
                </a:solidFill>
                <a:latin typeface="Futura Condensed"/>
                <a:cs typeface="Futura Condensed"/>
              </a:defRPr>
            </a:lvl1pPr>
          </a:lstStyle>
          <a:p>
            <a:fld id="{6A77D604-7237-AC46-B361-5A1F89385890}" type="slidenum">
              <a:rPr lang="en-US" smtClean="0"/>
              <a:pPr/>
              <a:t>‹#›</a:t>
            </a:fld>
            <a:endParaRPr lang="en-US" dirty="0"/>
          </a:p>
        </p:txBody>
      </p:sp>
    </p:spTree>
    <p:extLst>
      <p:ext uri="{BB962C8B-B14F-4D97-AF65-F5344CB8AC3E}">
        <p14:creationId xmlns:p14="http://schemas.microsoft.com/office/powerpoint/2010/main" xmlns="" val="3854689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7.wdp"/></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12.wdp"/><Relationship Id="rId3" Type="http://schemas.openxmlformats.org/officeDocument/2006/relationships/image" Target="../media/image2.png"/><Relationship Id="rId7" Type="http://schemas.openxmlformats.org/officeDocument/2006/relationships/image" Target="../media/image23.png"/><Relationship Id="rId12" Type="http://schemas.openxmlformats.org/officeDocument/2006/relationships/image" Target="../media/image13.png"/><Relationship Id="rId17" Type="http://schemas.microsoft.com/office/2007/relationships/hdphoto" Target="../media/hdphoto13.wdp"/><Relationship Id="rId2" Type="http://schemas.openxmlformats.org/officeDocument/2006/relationships/notesSlide" Target="../notesSlides/notesSlide14.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22.png"/><Relationship Id="rId11" Type="http://schemas.microsoft.com/office/2007/relationships/hdphoto" Target="../media/hdphoto11.wdp"/><Relationship Id="rId5" Type="http://schemas.microsoft.com/office/2007/relationships/hdphoto" Target="../media/hdphoto15.wdp"/><Relationship Id="rId15" Type="http://schemas.microsoft.com/office/2007/relationships/hdphoto" Target="../media/hdphoto9.wdp"/><Relationship Id="rId10" Type="http://schemas.openxmlformats.org/officeDocument/2006/relationships/image" Target="../media/image12.png"/><Relationship Id="rId4" Type="http://schemas.openxmlformats.org/officeDocument/2006/relationships/image" Target="../media/image21.png"/><Relationship Id="rId9" Type="http://schemas.microsoft.com/office/2007/relationships/hdphoto" Target="../media/hdphoto10.wdp"/><Relationship Id="rId1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microsoft.com/office/2007/relationships/hdphoto" Target="../media/hdphoto11.wdp"/><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microsoft.com/office/2007/relationships/hdphoto" Target="../media/hdphoto13.wdp"/><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0.wdp"/><Relationship Id="rId11" Type="http://schemas.openxmlformats.org/officeDocument/2006/relationships/image" Target="../media/image14.png"/><Relationship Id="rId5" Type="http://schemas.openxmlformats.org/officeDocument/2006/relationships/image" Target="../media/image11.png"/><Relationship Id="rId10" Type="http://schemas.microsoft.com/office/2007/relationships/hdphoto" Target="../media/hdphoto12.wdp"/><Relationship Id="rId4" Type="http://schemas.microsoft.com/office/2007/relationships/hdphoto" Target="../media/hdphoto9.wdp"/><Relationship Id="rId9" Type="http://schemas.openxmlformats.org/officeDocument/2006/relationships/image" Target="../media/image13.png"/><Relationship Id="rId14" Type="http://schemas.microsoft.com/office/2007/relationships/hdphoto" Target="../media/hdphoto1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 y="0"/>
            <a:ext cx="7772401" cy="10058400"/>
          </a:xfrm>
          <a:prstGeom prst="rect">
            <a:avLst/>
          </a:prstGeom>
          <a:solidFill>
            <a:schemeClr val="bg1">
              <a:lumMod val="75000"/>
              <a:alpha val="3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pic>
        <p:nvPicPr>
          <p:cNvPr id="81" name="Picture 80" descr="Screen Shot 2014-05-21 at 4.02.57 PM.png"/>
          <p:cNvPicPr>
            <a:picLocks noChangeAspect="1"/>
          </p:cNvPicPr>
          <p:nvPr/>
        </p:nvPicPr>
        <p:blipFill>
          <a:blip r:embed="rId3">
            <a:extLst>
              <a:ext uri="{BEBA8EAE-BF5A-486C-A8C5-ECC9F3942E4B}">
                <a14:imgProps xmlns:a14="http://schemas.microsoft.com/office/drawing/2010/main" xmlns="">
                  <a14:imgLayer r:embed="rId4">
                    <a14:imgEffect>
                      <a14:backgroundRemoval t="9615" b="89560" l="6720" r="95027"/>
                    </a14:imgEffect>
                  </a14:imgLayer>
                </a14:imgProps>
              </a:ext>
              <a:ext uri="{28A0092B-C50C-407E-A947-70E740481C1C}">
                <a14:useLocalDpi xmlns:a14="http://schemas.microsoft.com/office/drawing/2010/main" xmlns="" val="0"/>
              </a:ext>
            </a:extLst>
          </a:blip>
          <a:stretch>
            <a:fillRect/>
          </a:stretch>
        </p:blipFill>
        <p:spPr>
          <a:xfrm>
            <a:off x="135464" y="3283974"/>
            <a:ext cx="7399865" cy="3620364"/>
          </a:xfrm>
          <a:prstGeom prst="rect">
            <a:avLst/>
          </a:prstGeom>
        </p:spPr>
      </p:pic>
      <p:sp>
        <p:nvSpPr>
          <p:cNvPr id="8" name="TextBox 7"/>
          <p:cNvSpPr txBox="1"/>
          <p:nvPr/>
        </p:nvSpPr>
        <p:spPr>
          <a:xfrm>
            <a:off x="4732867" y="8276920"/>
            <a:ext cx="2514173" cy="1200329"/>
          </a:xfrm>
          <a:prstGeom prst="rect">
            <a:avLst/>
          </a:prstGeom>
          <a:noFill/>
          <a:ln>
            <a:noFill/>
            <a:prstDash val="dash"/>
          </a:ln>
        </p:spPr>
        <p:txBody>
          <a:bodyPr wrap="square" rtlCol="0">
            <a:spAutoFit/>
          </a:bodyPr>
          <a:lstStyle/>
          <a:p>
            <a:r>
              <a:rPr lang="en-US" sz="1200" dirty="0" smtClean="0">
                <a:latin typeface="Futura-Condensed-Normal" pitchFamily="2" charset="0"/>
                <a:cs typeface="Futura Condensed"/>
              </a:rPr>
              <a:t>PROGRAMMED TO DANCE</a:t>
            </a:r>
            <a:r>
              <a:rPr lang="en-US" sz="1200" dirty="0">
                <a:latin typeface="Futura-Condensed-Normal" pitchFamily="2" charset="0"/>
                <a:cs typeface="Futura Condensed"/>
              </a:rPr>
              <a:t>	      	</a:t>
            </a:r>
            <a:r>
              <a:rPr lang="en-US" sz="1200" dirty="0" smtClean="0">
                <a:latin typeface="Futura-Condensed-Normal" pitchFamily="2" charset="0"/>
                <a:cs typeface="Futura Condensed"/>
              </a:rPr>
              <a:t>   26</a:t>
            </a:r>
            <a:endParaRPr lang="en-US" sz="1200" dirty="0">
              <a:latin typeface="Futura-Condensed-Normal" pitchFamily="2" charset="0"/>
              <a:cs typeface="Futura Condensed"/>
            </a:endParaRPr>
          </a:p>
          <a:p>
            <a:r>
              <a:rPr lang="en-US" sz="1200" dirty="0" smtClean="0">
                <a:latin typeface="Futura-Condensed-Normal" pitchFamily="2" charset="0"/>
                <a:cs typeface="Futura Condensed"/>
              </a:rPr>
              <a:t>STEP-BY-STEP	      		   28</a:t>
            </a:r>
          </a:p>
          <a:p>
            <a:r>
              <a:rPr lang="en-US" sz="1200" dirty="0" smtClean="0">
                <a:latin typeface="Futura-Condensed-Normal" pitchFamily="2" charset="0"/>
                <a:cs typeface="Futura Condensed"/>
              </a:rPr>
              <a:t>10 BLOCKS   			   30</a:t>
            </a:r>
          </a:p>
          <a:p>
            <a:r>
              <a:rPr lang="en-US" sz="1200" dirty="0" smtClean="0">
                <a:latin typeface="Futura-Condensed-Normal" pitchFamily="2" charset="0"/>
                <a:cs typeface="Futura Condensed"/>
              </a:rPr>
              <a:t>MY STUDIO			   32</a:t>
            </a:r>
          </a:p>
          <a:p>
            <a:r>
              <a:rPr lang="en-US" sz="1200" dirty="0" smtClean="0">
                <a:latin typeface="Futura-Condensed-Normal" pitchFamily="2" charset="0"/>
                <a:cs typeface="Futura Condensed"/>
              </a:rPr>
              <a:t>DEBUG IT!	      		   34</a:t>
            </a:r>
          </a:p>
          <a:p>
            <a:r>
              <a:rPr lang="en-US" sz="1200" dirty="0" smtClean="0">
                <a:latin typeface="Futura-Condensed-Normal" pitchFamily="2" charset="0"/>
                <a:cs typeface="Futura Condensed"/>
              </a:rPr>
              <a:t>ABOUT ME			   36</a:t>
            </a:r>
          </a:p>
        </p:txBody>
      </p:sp>
      <p:grpSp>
        <p:nvGrpSpPr>
          <p:cNvPr id="2" name="Group 1"/>
          <p:cNvGrpSpPr/>
          <p:nvPr/>
        </p:nvGrpSpPr>
        <p:grpSpPr>
          <a:xfrm>
            <a:off x="-1" y="7559351"/>
            <a:ext cx="7772401" cy="650551"/>
            <a:chOff x="-1" y="7378700"/>
            <a:chExt cx="7772401" cy="650551"/>
          </a:xfrm>
        </p:grpSpPr>
        <p:sp>
          <p:nvSpPr>
            <p:cNvPr id="65" name="Rectangle 64"/>
            <p:cNvSpPr/>
            <p:nvPr/>
          </p:nvSpPr>
          <p:spPr>
            <a:xfrm>
              <a:off x="-1" y="7406951"/>
              <a:ext cx="7772401" cy="479582"/>
            </a:xfrm>
            <a:prstGeom prst="rect">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66" name="Diamond 65"/>
            <p:cNvSpPr/>
            <p:nvPr/>
          </p:nvSpPr>
          <p:spPr>
            <a:xfrm>
              <a:off x="2108219" y="7648251"/>
              <a:ext cx="381000" cy="381000"/>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67" name="Diamond 66"/>
            <p:cNvSpPr/>
            <p:nvPr/>
          </p:nvSpPr>
          <p:spPr>
            <a:xfrm>
              <a:off x="5681688" y="7648251"/>
              <a:ext cx="384162" cy="381000"/>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7" name="TextBox 6"/>
            <p:cNvSpPr txBox="1"/>
            <p:nvPr/>
          </p:nvSpPr>
          <p:spPr>
            <a:xfrm>
              <a:off x="4279937" y="7378700"/>
              <a:ext cx="3187664" cy="523220"/>
            </a:xfrm>
            <a:prstGeom prst="rect">
              <a:avLst/>
            </a:prstGeom>
            <a:noFill/>
          </p:spPr>
          <p:txBody>
            <a:bodyPr wrap="square" rtlCol="0" anchor="ctr" anchorCtr="0">
              <a:spAutoFit/>
            </a:bodyPr>
            <a:lstStyle/>
            <a:p>
              <a:pPr algn="ctr"/>
              <a:r>
                <a:rPr lang="en-US" sz="2800" dirty="0" smtClean="0">
                  <a:solidFill>
                    <a:schemeClr val="bg1"/>
                  </a:solidFill>
                  <a:latin typeface="Futura-Condensed-Normal" pitchFamily="2" charset="0"/>
                  <a:cs typeface="Futura Condensed"/>
                </a:rPr>
                <a:t>WHAT’S INCLUDED</a:t>
              </a:r>
              <a:endParaRPr lang="en-US" sz="2800" dirty="0">
                <a:solidFill>
                  <a:schemeClr val="bg1"/>
                </a:solidFill>
                <a:latin typeface="Futura-Condensed-Normal" pitchFamily="2" charset="0"/>
                <a:cs typeface="Futura Condensed"/>
              </a:endParaRPr>
            </a:p>
          </p:txBody>
        </p:sp>
        <p:sp>
          <p:nvSpPr>
            <p:cNvPr id="11" name="TextBox 10"/>
            <p:cNvSpPr txBox="1"/>
            <p:nvPr/>
          </p:nvSpPr>
          <p:spPr>
            <a:xfrm>
              <a:off x="317500" y="7378700"/>
              <a:ext cx="3962438" cy="523220"/>
            </a:xfrm>
            <a:prstGeom prst="rect">
              <a:avLst/>
            </a:prstGeom>
            <a:noFill/>
          </p:spPr>
          <p:txBody>
            <a:bodyPr wrap="square" rtlCol="0" anchor="ctr" anchorCtr="0">
              <a:spAutoFit/>
            </a:bodyPr>
            <a:lstStyle/>
            <a:p>
              <a:pPr algn="ctr"/>
              <a:r>
                <a:rPr lang="en-US" sz="2800" dirty="0" smtClean="0">
                  <a:solidFill>
                    <a:schemeClr val="bg1"/>
                  </a:solidFill>
                  <a:latin typeface="Futura-Condensed-Normal" pitchFamily="2" charset="0"/>
                  <a:cs typeface="Futura Condensed"/>
                </a:rPr>
                <a:t>YOU ARE HERE</a:t>
              </a:r>
              <a:endParaRPr lang="en-US" sz="2800" dirty="0">
                <a:solidFill>
                  <a:schemeClr val="bg1"/>
                </a:solidFill>
                <a:latin typeface="Futura-Condensed-Normal" pitchFamily="2" charset="0"/>
                <a:cs typeface="Futura Condensed"/>
              </a:endParaRPr>
            </a:p>
          </p:txBody>
        </p:sp>
      </p:grpSp>
      <p:grpSp>
        <p:nvGrpSpPr>
          <p:cNvPr id="4" name="Group 3"/>
          <p:cNvGrpSpPr/>
          <p:nvPr/>
        </p:nvGrpSpPr>
        <p:grpSpPr>
          <a:xfrm>
            <a:off x="605328" y="8452442"/>
            <a:ext cx="3674608" cy="756953"/>
            <a:chOff x="634075" y="8363909"/>
            <a:chExt cx="3674608" cy="756953"/>
          </a:xfrm>
        </p:grpSpPr>
        <p:grpSp>
          <p:nvGrpSpPr>
            <p:cNvPr id="3" name="Group 2"/>
            <p:cNvGrpSpPr/>
            <p:nvPr/>
          </p:nvGrpSpPr>
          <p:grpSpPr>
            <a:xfrm>
              <a:off x="634075" y="8363909"/>
              <a:ext cx="3674608" cy="756953"/>
              <a:chOff x="634075" y="8448025"/>
              <a:chExt cx="3674608" cy="756953"/>
            </a:xfrm>
          </p:grpSpPr>
          <p:grpSp>
            <p:nvGrpSpPr>
              <p:cNvPr id="62" name="Group 61"/>
              <p:cNvGrpSpPr/>
              <p:nvPr/>
            </p:nvGrpSpPr>
            <p:grpSpPr>
              <a:xfrm>
                <a:off x="853841" y="8748598"/>
                <a:ext cx="3218710" cy="456380"/>
                <a:chOff x="1699218" y="4842934"/>
                <a:chExt cx="3218710" cy="456380"/>
              </a:xfrm>
              <a:effectLst/>
            </p:grpSpPr>
            <p:cxnSp>
              <p:nvCxnSpPr>
                <p:cNvPr id="46" name="Straight Connector 45"/>
                <p:cNvCxnSpPr/>
                <p:nvPr/>
              </p:nvCxnSpPr>
              <p:spPr>
                <a:xfrm>
                  <a:off x="1699218" y="4849283"/>
                  <a:ext cx="0" cy="450031"/>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699218" y="5292964"/>
                  <a:ext cx="3218710" cy="0"/>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2248625" y="4845458"/>
                  <a:ext cx="0" cy="450031"/>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2777846" y="4845458"/>
                  <a:ext cx="0" cy="450031"/>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328397" y="4842934"/>
                  <a:ext cx="0" cy="450031"/>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3850843" y="4842934"/>
                  <a:ext cx="0" cy="450031"/>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4394979" y="4845458"/>
                  <a:ext cx="0" cy="450031"/>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4917928" y="4846108"/>
                  <a:ext cx="0" cy="452556"/>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634075" y="8448025"/>
                <a:ext cx="3674608" cy="623127"/>
                <a:chOff x="1998752" y="6415095"/>
                <a:chExt cx="3674608" cy="623127"/>
              </a:xfrm>
            </p:grpSpPr>
            <p:sp>
              <p:nvSpPr>
                <p:cNvPr id="36" name="Oval 35"/>
                <p:cNvSpPr/>
                <p:nvPr/>
              </p:nvSpPr>
              <p:spPr>
                <a:xfrm>
                  <a:off x="1998752" y="6567823"/>
                  <a:ext cx="470399" cy="470399"/>
                </a:xfrm>
                <a:prstGeom prst="ellipse">
                  <a:avLst/>
                </a:prstGeom>
                <a:solidFill>
                  <a:schemeClr val="bg1">
                    <a:lumMod val="65000"/>
                  </a:schemeClr>
                </a:solidFill>
                <a:ln w="12700" cmpd="sng">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en-US" sz="1100" dirty="0">
                      <a:solidFill>
                        <a:schemeClr val="bg1">
                          <a:lumMod val="95000"/>
                        </a:schemeClr>
                      </a:solidFill>
                      <a:latin typeface="Futura-Condensed-Normal" pitchFamily="2" charset="0"/>
                      <a:cs typeface="Futura Condensed"/>
                    </a:rPr>
                    <a:t>0</a:t>
                  </a:r>
                </a:p>
              </p:txBody>
            </p:sp>
            <p:sp>
              <p:nvSpPr>
                <p:cNvPr id="34" name="Teardrop 33"/>
                <p:cNvSpPr/>
                <p:nvPr/>
              </p:nvSpPr>
              <p:spPr>
                <a:xfrm rot="8075815">
                  <a:off x="2508322" y="6415095"/>
                  <a:ext cx="516223" cy="516223"/>
                </a:xfrm>
                <a:prstGeom prst="teardrop">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utura-Condensed-Normal" pitchFamily="2" charset="0"/>
                  </a:endParaRPr>
                </a:p>
              </p:txBody>
            </p:sp>
            <p:sp>
              <p:nvSpPr>
                <p:cNvPr id="37" name="Oval 36"/>
                <p:cNvSpPr/>
                <p:nvPr/>
              </p:nvSpPr>
              <p:spPr>
                <a:xfrm>
                  <a:off x="3061508" y="6567823"/>
                  <a:ext cx="470399" cy="470399"/>
                </a:xfrm>
                <a:prstGeom prst="ellipse">
                  <a:avLst/>
                </a:prstGeom>
                <a:solidFill>
                  <a:schemeClr val="bg1">
                    <a:lumMod val="65000"/>
                  </a:schemeClr>
                </a:solidFill>
                <a:ln w="12700" cmpd="sng">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lumMod val="95000"/>
                        </a:schemeClr>
                      </a:solidFill>
                      <a:latin typeface="Futura-Condensed-Normal" pitchFamily="2" charset="0"/>
                      <a:cs typeface="Futura Condensed"/>
                    </a:rPr>
                    <a:t>2</a:t>
                  </a:r>
                </a:p>
              </p:txBody>
            </p:sp>
            <p:sp>
              <p:nvSpPr>
                <p:cNvPr id="38" name="Oval 37"/>
                <p:cNvSpPr/>
                <p:nvPr/>
              </p:nvSpPr>
              <p:spPr>
                <a:xfrm>
                  <a:off x="3596453" y="6567823"/>
                  <a:ext cx="470399" cy="470399"/>
                </a:xfrm>
                <a:prstGeom prst="ellipse">
                  <a:avLst/>
                </a:prstGeom>
                <a:solidFill>
                  <a:schemeClr val="bg1">
                    <a:lumMod val="65000"/>
                  </a:schemeClr>
                </a:solidFill>
                <a:ln w="12700" cmpd="sng">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lumMod val="95000"/>
                        </a:schemeClr>
                      </a:solidFill>
                      <a:latin typeface="Futura-Condensed-Normal" pitchFamily="2" charset="0"/>
                      <a:cs typeface="Futura Condensed"/>
                    </a:rPr>
                    <a:t>3</a:t>
                  </a:r>
                </a:p>
              </p:txBody>
            </p:sp>
            <p:sp>
              <p:nvSpPr>
                <p:cNvPr id="39" name="Oval 38"/>
                <p:cNvSpPr/>
                <p:nvPr/>
              </p:nvSpPr>
              <p:spPr>
                <a:xfrm>
                  <a:off x="4131784" y="6567823"/>
                  <a:ext cx="470399" cy="470399"/>
                </a:xfrm>
                <a:prstGeom prst="ellipse">
                  <a:avLst/>
                </a:prstGeom>
                <a:solidFill>
                  <a:schemeClr val="bg1">
                    <a:lumMod val="65000"/>
                  </a:schemeClr>
                </a:solidFill>
                <a:ln w="12700" cmpd="sng">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lumMod val="95000"/>
                        </a:schemeClr>
                      </a:solidFill>
                      <a:latin typeface="Futura-Condensed-Normal" pitchFamily="2" charset="0"/>
                      <a:cs typeface="Futura Condensed"/>
                    </a:rPr>
                    <a:t>4</a:t>
                  </a:r>
                </a:p>
              </p:txBody>
            </p:sp>
            <p:sp>
              <p:nvSpPr>
                <p:cNvPr id="40" name="Oval 39"/>
                <p:cNvSpPr/>
                <p:nvPr/>
              </p:nvSpPr>
              <p:spPr>
                <a:xfrm>
                  <a:off x="4666729" y="6567823"/>
                  <a:ext cx="470399" cy="470399"/>
                </a:xfrm>
                <a:prstGeom prst="ellipse">
                  <a:avLst/>
                </a:prstGeom>
                <a:solidFill>
                  <a:schemeClr val="bg1">
                    <a:lumMod val="65000"/>
                  </a:schemeClr>
                </a:solidFill>
                <a:ln w="12700" cmpd="sng">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95000"/>
                        </a:schemeClr>
                      </a:solidFill>
                      <a:latin typeface="Futura-Condensed-Normal" pitchFamily="2" charset="0"/>
                      <a:cs typeface="Futura Condensed"/>
                    </a:rPr>
                    <a:t>5</a:t>
                  </a:r>
                  <a:endParaRPr lang="en-US" sz="1100" dirty="0">
                    <a:solidFill>
                      <a:schemeClr val="bg1">
                        <a:lumMod val="95000"/>
                      </a:schemeClr>
                    </a:solidFill>
                    <a:latin typeface="Futura-Condensed-Normal" pitchFamily="2" charset="0"/>
                    <a:cs typeface="Futura Condensed"/>
                  </a:endParaRPr>
                </a:p>
              </p:txBody>
            </p:sp>
            <p:sp>
              <p:nvSpPr>
                <p:cNvPr id="41" name="Oval 40"/>
                <p:cNvSpPr/>
                <p:nvPr/>
              </p:nvSpPr>
              <p:spPr>
                <a:xfrm>
                  <a:off x="5202961" y="6567823"/>
                  <a:ext cx="470399" cy="470399"/>
                </a:xfrm>
                <a:prstGeom prst="ellipse">
                  <a:avLst/>
                </a:prstGeom>
                <a:solidFill>
                  <a:schemeClr val="bg1">
                    <a:lumMod val="65000"/>
                  </a:schemeClr>
                </a:solidFill>
                <a:ln w="12700" cmpd="sng">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95000"/>
                        </a:schemeClr>
                      </a:solidFill>
                      <a:latin typeface="Futura-Condensed-Normal" pitchFamily="2" charset="0"/>
                      <a:cs typeface="Futura Condensed"/>
                    </a:rPr>
                    <a:t>6</a:t>
                  </a:r>
                  <a:endParaRPr lang="en-US" sz="1100" dirty="0">
                    <a:solidFill>
                      <a:schemeClr val="bg1">
                        <a:lumMod val="95000"/>
                      </a:schemeClr>
                    </a:solidFill>
                    <a:latin typeface="Futura-Condensed-Normal" pitchFamily="2" charset="0"/>
                    <a:cs typeface="Futura Condensed"/>
                  </a:endParaRPr>
                </a:p>
              </p:txBody>
            </p:sp>
          </p:grpSp>
        </p:grpSp>
        <p:sp>
          <p:nvSpPr>
            <p:cNvPr id="74" name="Rectangle 73"/>
            <p:cNvSpPr/>
            <p:nvPr/>
          </p:nvSpPr>
          <p:spPr>
            <a:xfrm>
              <a:off x="1212748" y="8422066"/>
              <a:ext cx="381002" cy="400110"/>
            </a:xfrm>
            <a:prstGeom prst="rect">
              <a:avLst/>
            </a:prstGeom>
          </p:spPr>
          <p:txBody>
            <a:bodyPr wrap="square">
              <a:spAutoFit/>
            </a:bodyPr>
            <a:lstStyle/>
            <a:p>
              <a:pPr algn="ctr"/>
              <a:r>
                <a:rPr lang="en-US" sz="2000" dirty="0" smtClean="0">
                  <a:solidFill>
                    <a:schemeClr val="bg1"/>
                  </a:solidFill>
                  <a:latin typeface="Futura-Condensed-Normal" pitchFamily="2" charset="0"/>
                  <a:cs typeface="Futura Condensed"/>
                </a:rPr>
                <a:t>1</a:t>
              </a:r>
              <a:endParaRPr lang="en-US" sz="4400" dirty="0">
                <a:solidFill>
                  <a:schemeClr val="bg1"/>
                </a:solidFill>
                <a:latin typeface="Futura-Condensed-Normal" pitchFamily="2" charset="0"/>
                <a:cs typeface="Futura Condensed"/>
              </a:endParaRPr>
            </a:p>
          </p:txBody>
        </p:sp>
      </p:grpSp>
      <p:sp>
        <p:nvSpPr>
          <p:cNvPr id="35" name="TextBox 34"/>
          <p:cNvSpPr txBox="1"/>
          <p:nvPr/>
        </p:nvSpPr>
        <p:spPr>
          <a:xfrm>
            <a:off x="457200" y="464006"/>
            <a:ext cx="3586604" cy="1723549"/>
          </a:xfrm>
          <a:prstGeom prst="rect">
            <a:avLst/>
          </a:prstGeom>
          <a:noFill/>
        </p:spPr>
        <p:txBody>
          <a:bodyPr wrap="square" rtlCol="0">
            <a:spAutoFit/>
          </a:bodyPr>
          <a:lstStyle/>
          <a:p>
            <a:r>
              <a:rPr lang="en-US" sz="5300" dirty="0" smtClean="0">
                <a:latin typeface="Futura-Condensed-Normal" pitchFamily="2" charset="0"/>
                <a:cs typeface="Futura Condensed"/>
              </a:rPr>
              <a:t>UNIT 1</a:t>
            </a:r>
          </a:p>
          <a:p>
            <a:r>
              <a:rPr lang="en-US" sz="5300" dirty="0" smtClean="0">
                <a:latin typeface="Futura-Condensed-Normal" pitchFamily="2" charset="0"/>
                <a:cs typeface="Futura Condensed"/>
              </a:rPr>
              <a:t>EXPLORING</a:t>
            </a:r>
            <a:endParaRPr lang="en-US" sz="5300" dirty="0">
              <a:latin typeface="Futura-Condensed-Normal" pitchFamily="2" charset="0"/>
              <a:cs typeface="Futura Condensed"/>
            </a:endParaRPr>
          </a:p>
        </p:txBody>
      </p:sp>
      <p:sp>
        <p:nvSpPr>
          <p:cNvPr id="33" name="Slide Number Placeholder 2"/>
          <p:cNvSpPr txBox="1">
            <a:spLocks/>
          </p:cNvSpPr>
          <p:nvPr/>
        </p:nvSpPr>
        <p:spPr>
          <a:xfrm>
            <a:off x="3887162" y="9517906"/>
            <a:ext cx="3744764" cy="535517"/>
          </a:xfrm>
          <a:prstGeom prst="rect">
            <a:avLst/>
          </a:prstGeom>
        </p:spPr>
        <p:txBody>
          <a:bodyPr vert="horz" lIns="91440" tIns="45720" rIns="91440" bIns="45720" rtlCol="0" anchor="ctr"/>
          <a:lstStyle>
            <a:defPPr>
              <a:defRPr lang="en-US"/>
            </a:defPPr>
            <a:lvl1pPr marL="0" algn="l" defTabSz="457200" rtl="0" eaLnBrk="1" latinLnBrk="0" hangingPunct="1">
              <a:defRPr sz="1200" b="0" i="0" kern="1200">
                <a:solidFill>
                  <a:schemeClr val="tx1">
                    <a:tint val="75000"/>
                  </a:schemeClr>
                </a:solidFill>
                <a:latin typeface="Futura Condensed"/>
                <a:ea typeface="+mn-ea"/>
                <a:cs typeface="Futura 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latin typeface="Futura-Condensed-Normal" pitchFamily="2" charset="0"/>
              </a:rPr>
              <a:t>23</a:t>
            </a:r>
            <a:endParaRPr lang="en-US" dirty="0">
              <a:latin typeface="Futura-Condensed-Normal" pitchFamily="2" charset="0"/>
            </a:endParaRPr>
          </a:p>
        </p:txBody>
      </p:sp>
    </p:spTree>
    <p:extLst>
      <p:ext uri="{BB962C8B-B14F-4D97-AF65-F5344CB8AC3E}">
        <p14:creationId xmlns:p14="http://schemas.microsoft.com/office/powerpoint/2010/main" xmlns="" val="1563362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007796" y="2830659"/>
            <a:ext cx="3307404" cy="1698273"/>
            <a:chOff x="3992282" y="2830659"/>
            <a:chExt cx="3307404" cy="1698273"/>
          </a:xfrm>
        </p:grpSpPr>
        <p:sp>
          <p:nvSpPr>
            <p:cNvPr id="18" name="TextBox 17"/>
            <p:cNvSpPr txBox="1"/>
            <p:nvPr/>
          </p:nvSpPr>
          <p:spPr>
            <a:xfrm>
              <a:off x="4089400" y="3328603"/>
              <a:ext cx="3117152" cy="1200329"/>
            </a:xfrm>
            <a:prstGeom prst="rect">
              <a:avLst/>
            </a:prstGeom>
            <a:noFill/>
            <a:ln w="6350" cmpd="sng">
              <a:solidFill>
                <a:schemeClr val="tx1"/>
              </a:solidFill>
              <a:prstDash val="dash"/>
            </a:ln>
          </p:spPr>
          <p:txBody>
            <a:bodyPr wrap="square" rtlCol="0">
              <a:spAutoFit/>
            </a:bodyPr>
            <a:lstStyle/>
            <a:p>
              <a:pPr marL="171450" indent="-171450">
                <a:buFont typeface="Wingdings" charset="2"/>
                <a:buChar char="q"/>
              </a:pPr>
              <a:r>
                <a:rPr lang="en-US" sz="1200" dirty="0" smtClean="0">
                  <a:latin typeface="Futura-Condensed-Normal" pitchFamily="2" charset="0"/>
                  <a:cs typeface="Futura Condensed"/>
                </a:rPr>
                <a:t>My Studio handout</a:t>
              </a:r>
            </a:p>
            <a:p>
              <a:pPr marL="171450" indent="-171450">
                <a:buFont typeface="Wingdings" charset="2"/>
                <a:buChar char="q"/>
              </a:pPr>
              <a:r>
                <a:rPr lang="en-US" sz="1200" dirty="0">
                  <a:latin typeface="Futura-Condensed-Normal" pitchFamily="2" charset="0"/>
                  <a:cs typeface="Futura Condensed"/>
                </a:rPr>
                <a:t>e</a:t>
              </a:r>
              <a:r>
                <a:rPr lang="en-US" sz="1200" dirty="0" smtClean="0">
                  <a:latin typeface="Futura-Condensed-Normal" pitchFamily="2" charset="0"/>
                  <a:cs typeface="Futura Condensed"/>
                </a:rPr>
                <a:t>xample studios</a:t>
              </a:r>
              <a:br>
                <a:rPr lang="en-US" sz="1200" dirty="0" smtClean="0">
                  <a:latin typeface="Futura-Condensed-Normal" pitchFamily="2" charset="0"/>
                  <a:cs typeface="Futura Condensed"/>
                </a:rPr>
              </a:br>
              <a:r>
                <a:rPr lang="en-US" sz="1200" dirty="0" smtClean="0">
                  <a:latin typeface="Futura-Condensed-Normal" pitchFamily="2" charset="0"/>
                  <a:cs typeface="Futura Condensed"/>
                </a:rPr>
                <a:t>http</a:t>
              </a:r>
              <a:r>
                <a:rPr lang="en-US" sz="1200" dirty="0">
                  <a:latin typeface="Futura-Condensed-Normal" pitchFamily="2" charset="0"/>
                  <a:cs typeface="Futura Condensed"/>
                </a:rPr>
                <a:t>://</a:t>
              </a:r>
              <a:r>
                <a:rPr lang="en-US" sz="1200" dirty="0" err="1">
                  <a:latin typeface="Futura-Condensed-Normal" pitchFamily="2" charset="0"/>
                  <a:cs typeface="Futura Condensed"/>
                </a:rPr>
                <a:t>scratch.mit.edu</a:t>
              </a:r>
              <a:r>
                <a:rPr lang="en-US" sz="1200" dirty="0">
                  <a:latin typeface="Futura-Condensed-Normal" pitchFamily="2" charset="0"/>
                  <a:cs typeface="Futura Condensed"/>
                </a:rPr>
                <a:t>/studios/</a:t>
              </a:r>
              <a:r>
                <a:rPr lang="en-US" sz="1200" dirty="0" smtClean="0">
                  <a:latin typeface="Futura-Condensed-Normal" pitchFamily="2" charset="0"/>
                  <a:cs typeface="Futura Condensed"/>
                </a:rPr>
                <a:t>211580</a:t>
              </a:r>
              <a:br>
                <a:rPr lang="en-US" sz="1200" dirty="0" smtClean="0">
                  <a:latin typeface="Futura-Condensed-Normal" pitchFamily="2" charset="0"/>
                  <a:cs typeface="Futura Condensed"/>
                </a:rPr>
              </a:br>
              <a:r>
                <a:rPr lang="en-US" sz="1200" dirty="0" smtClean="0">
                  <a:latin typeface="Futura-Condensed-Normal" pitchFamily="2" charset="0"/>
                  <a:cs typeface="Futura Condensed"/>
                </a:rPr>
                <a:t>http</a:t>
              </a:r>
              <a:r>
                <a:rPr lang="en-US" sz="1200" dirty="0">
                  <a:latin typeface="Futura-Condensed-Normal" pitchFamily="2" charset="0"/>
                  <a:cs typeface="Futura Condensed"/>
                </a:rPr>
                <a:t>://</a:t>
              </a:r>
              <a:r>
                <a:rPr lang="en-US" sz="1200" dirty="0" err="1">
                  <a:latin typeface="Futura-Condensed-Normal" pitchFamily="2" charset="0"/>
                  <a:cs typeface="Futura Condensed"/>
                </a:rPr>
                <a:t>scratch.mit.edu</a:t>
              </a:r>
              <a:r>
                <a:rPr lang="en-US" sz="1200" dirty="0">
                  <a:latin typeface="Futura-Condensed-Normal" pitchFamily="2" charset="0"/>
                  <a:cs typeface="Futura Condensed"/>
                </a:rPr>
                <a:t>/studios/</a:t>
              </a:r>
              <a:r>
                <a:rPr lang="en-US" sz="1200" dirty="0" smtClean="0">
                  <a:latin typeface="Futura-Condensed-Normal" pitchFamily="2" charset="0"/>
                  <a:cs typeface="Futura Condensed"/>
                </a:rPr>
                <a:t>138296</a:t>
              </a:r>
              <a:br>
                <a:rPr lang="en-US" sz="1200" dirty="0" smtClean="0">
                  <a:latin typeface="Futura-Condensed-Normal" pitchFamily="2" charset="0"/>
                  <a:cs typeface="Futura Condensed"/>
                </a:rPr>
              </a:br>
              <a:r>
                <a:rPr lang="en-US" sz="1200" dirty="0" smtClean="0">
                  <a:latin typeface="Futura-Condensed-Normal" pitchFamily="2" charset="0"/>
                  <a:cs typeface="Futura Condensed"/>
                </a:rPr>
                <a:t>http</a:t>
              </a:r>
              <a:r>
                <a:rPr lang="en-US" sz="1200" dirty="0">
                  <a:latin typeface="Futura-Condensed-Normal" pitchFamily="2" charset="0"/>
                  <a:cs typeface="Futura Condensed"/>
                </a:rPr>
                <a:t>://</a:t>
              </a:r>
              <a:r>
                <a:rPr lang="en-US" sz="1200" dirty="0" err="1">
                  <a:latin typeface="Futura-Condensed-Normal" pitchFamily="2" charset="0"/>
                  <a:cs typeface="Futura Condensed"/>
                </a:rPr>
                <a:t>scratch.mit.edu</a:t>
              </a:r>
              <a:r>
                <a:rPr lang="en-US" sz="1200" dirty="0">
                  <a:latin typeface="Futura-Condensed-Normal" pitchFamily="2" charset="0"/>
                  <a:cs typeface="Futura Condensed"/>
                </a:rPr>
                <a:t>/studios/</a:t>
              </a:r>
              <a:r>
                <a:rPr lang="en-US" sz="1200" dirty="0" smtClean="0">
                  <a:latin typeface="Futura-Condensed-Normal" pitchFamily="2" charset="0"/>
                  <a:cs typeface="Futura Condensed"/>
                </a:rPr>
                <a:t>138297</a:t>
              </a:r>
              <a:br>
                <a:rPr lang="en-US" sz="1200" dirty="0" smtClean="0">
                  <a:latin typeface="Futura-Condensed-Normal" pitchFamily="2" charset="0"/>
                  <a:cs typeface="Futura Condensed"/>
                </a:rPr>
              </a:br>
              <a:r>
                <a:rPr lang="en-US" sz="1200" dirty="0" smtClean="0">
                  <a:latin typeface="Futura-Condensed-Normal" pitchFamily="2" charset="0"/>
                  <a:cs typeface="Futura Condensed"/>
                </a:rPr>
                <a:t>http</a:t>
              </a:r>
              <a:r>
                <a:rPr lang="en-US" sz="1200" dirty="0">
                  <a:latin typeface="Futura-Condensed-Normal" pitchFamily="2" charset="0"/>
                  <a:cs typeface="Futura Condensed"/>
                </a:rPr>
                <a:t>://</a:t>
              </a:r>
              <a:r>
                <a:rPr lang="en-US" sz="1200" dirty="0" err="1">
                  <a:latin typeface="Futura-Condensed-Normal" pitchFamily="2" charset="0"/>
                  <a:cs typeface="Futura Condensed"/>
                </a:rPr>
                <a:t>scratch.mit.edu</a:t>
              </a:r>
              <a:r>
                <a:rPr lang="en-US" sz="1200" dirty="0">
                  <a:latin typeface="Futura-Condensed-Normal" pitchFamily="2" charset="0"/>
                  <a:cs typeface="Futura Condensed"/>
                </a:rPr>
                <a:t>/studios/138298</a:t>
              </a:r>
            </a:p>
          </p:txBody>
        </p:sp>
        <p:sp>
          <p:nvSpPr>
            <p:cNvPr id="19" name="TextBox 18"/>
            <p:cNvSpPr txBox="1"/>
            <p:nvPr/>
          </p:nvSpPr>
          <p:spPr>
            <a:xfrm>
              <a:off x="3992282" y="2830659"/>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RESOURCES</a:t>
              </a:r>
              <a:endParaRPr lang="en-US" sz="1600" dirty="0">
                <a:latin typeface="Futura-Condensed-Normal" pitchFamily="2" charset="0"/>
                <a:cs typeface="Futura Condensed"/>
              </a:endParaRPr>
            </a:p>
          </p:txBody>
        </p:sp>
        <p:cxnSp>
          <p:nvCxnSpPr>
            <p:cNvPr id="20" name="Straight Connector 19"/>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457995" y="2830659"/>
            <a:ext cx="3324338" cy="3914263"/>
            <a:chOff x="422410" y="2830659"/>
            <a:chExt cx="3324338" cy="3914263"/>
          </a:xfrm>
        </p:grpSpPr>
        <p:sp>
          <p:nvSpPr>
            <p:cNvPr id="14" name="TextBox 13"/>
            <p:cNvSpPr txBox="1"/>
            <p:nvPr/>
          </p:nvSpPr>
          <p:spPr>
            <a:xfrm>
              <a:off x="515544" y="3328603"/>
              <a:ext cx="3231204" cy="3416319"/>
            </a:xfrm>
            <a:prstGeom prst="rect">
              <a:avLst/>
            </a:prstGeom>
            <a:noFill/>
            <a:ln w="6350" cmpd="sng">
              <a:solidFill>
                <a:schemeClr val="tx1"/>
              </a:solidFill>
              <a:prstDash val="dash"/>
            </a:ln>
          </p:spPr>
          <p:txBody>
            <a:bodyPr wrap="square" rtlCol="0">
              <a:spAutoFit/>
            </a:bodyPr>
            <a:lstStyle/>
            <a:p>
              <a:pPr marL="171450" indent="-171450">
                <a:buFont typeface="Wingdings" charset="2"/>
                <a:buChar char="q"/>
              </a:pPr>
              <a:r>
                <a:rPr lang="en-US" sz="1200" spc="-20" dirty="0" smtClean="0">
                  <a:latin typeface="Futura-Condensed-Normal" pitchFamily="2" charset="0"/>
                  <a:cs typeface="Futura Condensed"/>
                </a:rPr>
                <a:t>Optionally, demonstrate how to create a new studio or have the My Studio handout available to guide students.</a:t>
              </a:r>
            </a:p>
            <a:p>
              <a:pPr marL="171450" indent="-171450">
                <a:buFont typeface="Wingdings" charset="2"/>
                <a:buChar char="q"/>
              </a:pPr>
              <a:endParaRPr lang="en-US" sz="600" dirty="0" smtClean="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Optionally</a:t>
              </a:r>
              <a:r>
                <a:rPr lang="en-US" sz="1200" dirty="0">
                  <a:latin typeface="Futura-Condensed-Normal" pitchFamily="2" charset="0"/>
                  <a:cs typeface="Futura Condensed"/>
                </a:rPr>
                <a:t>, </a:t>
              </a:r>
              <a:r>
                <a:rPr lang="en-US" sz="1200" spc="-20" dirty="0">
                  <a:latin typeface="Futura-Condensed-Normal" pitchFamily="2" charset="0"/>
                  <a:cs typeface="Futura Condensed"/>
                </a:rPr>
                <a:t>show example inspiration studios using the links </a:t>
              </a:r>
              <a:r>
                <a:rPr lang="en-US" sz="1200" spc="-20" dirty="0" smtClean="0">
                  <a:latin typeface="Futura-Condensed-Normal" pitchFamily="2" charset="0"/>
                  <a:cs typeface="Futura Condensed"/>
                </a:rPr>
                <a:t>provided. </a:t>
              </a:r>
              <a:r>
                <a:rPr lang="en-US" sz="1200" dirty="0" smtClean="0">
                  <a:latin typeface="Futura-Condensed-Normal" pitchFamily="2" charset="0"/>
                  <a:cs typeface="Futura Condensed"/>
                </a:rPr>
                <a:t>Give students 10 minutes to browse existing Scratch projects </a:t>
              </a:r>
              <a:r>
                <a:rPr lang="en-US" sz="1200" dirty="0">
                  <a:latin typeface="Futura-Condensed-Normal" pitchFamily="2" charset="0"/>
                  <a:cs typeface="Futura Condensed"/>
                </a:rPr>
                <a:t>on the </a:t>
              </a:r>
              <a:r>
                <a:rPr lang="en-US" sz="1200" dirty="0" smtClean="0">
                  <a:latin typeface="Futura-Condensed-Normal" pitchFamily="2" charset="0"/>
                  <a:cs typeface="Futura Condensed"/>
                </a:rPr>
                <a:t>Scratch homepage and search for interesting programs using the Explore page. </a:t>
              </a:r>
            </a:p>
            <a:p>
              <a:endParaRPr lang="en-US" sz="600" dirty="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Ask </a:t>
              </a:r>
              <a:r>
                <a:rPr lang="en-US" sz="1200" dirty="0">
                  <a:latin typeface="Futura-Condensed-Normal" pitchFamily="2" charset="0"/>
                  <a:cs typeface="Futura Condensed"/>
                </a:rPr>
                <a:t>students to identify three or more Scratch projects that can be used to inform and inspire a project of their </a:t>
              </a:r>
              <a:r>
                <a:rPr lang="en-US" sz="1200" dirty="0" smtClean="0">
                  <a:latin typeface="Futura-Condensed-Normal" pitchFamily="2" charset="0"/>
                  <a:cs typeface="Futura Condensed"/>
                </a:rPr>
                <a:t>own. Help students create a </a:t>
              </a:r>
              <a:r>
                <a:rPr lang="en-US" sz="1200" dirty="0">
                  <a:latin typeface="Futura-Condensed-Normal" pitchFamily="2" charset="0"/>
                  <a:cs typeface="Futura Condensed"/>
                </a:rPr>
                <a:t>new studio from </a:t>
              </a:r>
              <a:r>
                <a:rPr lang="en-US" sz="1200" dirty="0" smtClean="0">
                  <a:latin typeface="Futura-Condensed-Normal" pitchFamily="2" charset="0"/>
                  <a:cs typeface="Futura Condensed"/>
                </a:rPr>
                <a:t>their My Stuff </a:t>
              </a:r>
              <a:r>
                <a:rPr lang="en-US" sz="1200" dirty="0">
                  <a:latin typeface="Futura-Condensed-Normal" pitchFamily="2" charset="0"/>
                  <a:cs typeface="Futura Condensed"/>
                </a:rPr>
                <a:t>page and </a:t>
              </a:r>
              <a:r>
                <a:rPr lang="en-US" sz="1200" dirty="0" smtClean="0">
                  <a:latin typeface="Futura-Condensed-Normal" pitchFamily="2" charset="0"/>
                  <a:cs typeface="Futura Condensed"/>
                </a:rPr>
                <a:t>add the inspirational projects </a:t>
              </a:r>
              <a:r>
                <a:rPr lang="en-US" sz="1200" dirty="0">
                  <a:latin typeface="Futura-Condensed-Normal" pitchFamily="2" charset="0"/>
                  <a:cs typeface="Futura Condensed"/>
                </a:rPr>
                <a:t>to </a:t>
              </a:r>
              <a:r>
                <a:rPr lang="en-US" sz="1200" dirty="0" smtClean="0">
                  <a:latin typeface="Futura-Condensed-Normal" pitchFamily="2" charset="0"/>
                  <a:cs typeface="Futura Condensed"/>
                </a:rPr>
                <a:t>the studio. </a:t>
              </a:r>
            </a:p>
            <a:p>
              <a:endParaRPr lang="en-US" sz="600" dirty="0" smtClean="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Invite students to share their approaches for finding inspirational programs. </a:t>
              </a:r>
              <a:r>
                <a:rPr lang="en-US" sz="1200" spc="-10" dirty="0">
                  <a:latin typeface="Futura-Condensed-Normal" pitchFamily="2" charset="0"/>
                  <a:cs typeface="Futura Condensed"/>
                </a:rPr>
                <a:t>We suggest </a:t>
              </a:r>
              <a:r>
                <a:rPr lang="en-US" sz="1200" spc="-10" dirty="0" smtClean="0">
                  <a:latin typeface="Futura-Condensed-Normal" pitchFamily="2" charset="0"/>
                  <a:cs typeface="Futura Condensed"/>
                </a:rPr>
                <a:t>pair-share</a:t>
              </a:r>
              <a:r>
                <a:rPr lang="en-US" sz="1200" spc="-10" dirty="0">
                  <a:latin typeface="Futura-Condensed-Normal" pitchFamily="2" charset="0"/>
                  <a:cs typeface="Futura Condensed"/>
                </a:rPr>
                <a:t>: have students share </a:t>
              </a:r>
              <a:r>
                <a:rPr lang="en-US" sz="1200" spc="-10" dirty="0" smtClean="0">
                  <a:latin typeface="Futura-Condensed-Normal" pitchFamily="2" charset="0"/>
                  <a:cs typeface="Futura Condensed"/>
                </a:rPr>
                <a:t>studios and discuss search strategies in pairs</a:t>
              </a:r>
              <a:r>
                <a:rPr lang="en-US" sz="1200" spc="-10" dirty="0">
                  <a:latin typeface="Futura-Condensed-Normal" pitchFamily="2" charset="0"/>
                  <a:cs typeface="Futura Condensed"/>
                </a:rPr>
                <a:t>.</a:t>
              </a:r>
              <a:endParaRPr lang="en-US" sz="1200" dirty="0" smtClean="0">
                <a:latin typeface="Futura-Condensed-Normal" pitchFamily="2" charset="0"/>
                <a:cs typeface="Futura Condensed"/>
              </a:endParaRPr>
            </a:p>
            <a:p>
              <a:pPr marL="171450" indent="-171450">
                <a:buFont typeface="Wingdings" charset="2"/>
                <a:buChar char="q"/>
              </a:pPr>
              <a:endParaRPr lang="en-US" sz="600" dirty="0" smtClean="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Ask students </a:t>
              </a:r>
              <a:r>
                <a:rPr lang="en-US" sz="1200" dirty="0">
                  <a:latin typeface="Futura-Condensed-Normal" pitchFamily="2" charset="0"/>
                  <a:cs typeface="Futura Condensed"/>
                </a:rPr>
                <a:t>to think back on the </a:t>
              </a:r>
              <a:r>
                <a:rPr lang="en-US" sz="1200" dirty="0" smtClean="0">
                  <a:latin typeface="Futura-Condensed-Normal" pitchFamily="2" charset="0"/>
                  <a:cs typeface="Futura Condensed"/>
                </a:rPr>
                <a:t>process of discovery by </a:t>
              </a:r>
              <a:r>
                <a:rPr lang="en-US" sz="1200" dirty="0">
                  <a:latin typeface="Futura-Condensed-Normal" pitchFamily="2" charset="0"/>
                  <a:cs typeface="Futura Condensed"/>
                </a:rPr>
                <a:t>responding to the reflection prompts in their design </a:t>
              </a:r>
              <a:r>
                <a:rPr lang="en-US" sz="1200" dirty="0" smtClean="0">
                  <a:latin typeface="Futura-Condensed-Normal" pitchFamily="2" charset="0"/>
                  <a:cs typeface="Futura Condensed"/>
                </a:rPr>
                <a:t>journals or in a group discussion.</a:t>
              </a:r>
              <a:endParaRPr lang="en-US" sz="1200" dirty="0">
                <a:latin typeface="Futura-Condensed-Normal" pitchFamily="2" charset="0"/>
                <a:cs typeface="Futura Condensed"/>
              </a:endParaRPr>
            </a:p>
          </p:txBody>
        </p:sp>
        <p:sp>
          <p:nvSpPr>
            <p:cNvPr id="75" name="TextBox 74"/>
            <p:cNvSpPr txBox="1"/>
            <p:nvPr/>
          </p:nvSpPr>
          <p:spPr>
            <a:xfrm>
              <a:off x="422410" y="2830659"/>
              <a:ext cx="3307404" cy="338554"/>
            </a:xfrm>
            <a:prstGeom prst="rect">
              <a:avLst/>
            </a:prstGeom>
            <a:noFill/>
          </p:spPr>
          <p:txBody>
            <a:bodyPr wrap="square" rtlCol="0">
              <a:spAutoFit/>
            </a:bodyPr>
            <a:lstStyle/>
            <a:p>
              <a:r>
                <a:rPr lang="en-US" sz="1600" dirty="0">
                  <a:latin typeface="Futura-Condensed-Normal" pitchFamily="2" charset="0"/>
                  <a:cs typeface="Futura Condensed"/>
                </a:rPr>
                <a:t>ACTIVITY DESCRIPTION</a:t>
              </a:r>
            </a:p>
          </p:txBody>
        </p:sp>
        <p:cxnSp>
          <p:nvCxnSpPr>
            <p:cNvPr id="76" name="Straight Connector 75"/>
            <p:cNvCxnSpPr/>
            <p:nvPr/>
          </p:nvCxnSpPr>
          <p:spPr>
            <a:xfrm flipV="1">
              <a:off x="515544" y="3163625"/>
              <a:ext cx="3231204" cy="838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p:nvGrpSpPr>
        <p:grpSpPr>
          <a:xfrm>
            <a:off x="4007796" y="4644646"/>
            <a:ext cx="3307404" cy="1511490"/>
            <a:chOff x="3992282" y="2832776"/>
            <a:chExt cx="3307404" cy="1511490"/>
          </a:xfrm>
        </p:grpSpPr>
        <p:sp>
          <p:nvSpPr>
            <p:cNvPr id="79" name="TextBox 78"/>
            <p:cNvSpPr txBox="1"/>
            <p:nvPr/>
          </p:nvSpPr>
          <p:spPr>
            <a:xfrm>
              <a:off x="4089400" y="3328603"/>
              <a:ext cx="3117152" cy="1015663"/>
            </a:xfrm>
            <a:prstGeom prst="rect">
              <a:avLst/>
            </a:prstGeom>
            <a:noFill/>
            <a:ln w="6350" cmpd="sng">
              <a:solidFill>
                <a:schemeClr val="tx1"/>
              </a:solidFill>
              <a:prstDash val="dash"/>
            </a:ln>
          </p:spPr>
          <p:txBody>
            <a:bodyPr wrap="square" rtlCol="0">
              <a:spAutoFit/>
            </a:bodyPr>
            <a:lstStyle/>
            <a:p>
              <a:pPr marL="171450" indent="-171450">
                <a:buFont typeface="Lucida Grande"/>
                <a:buChar char="+"/>
              </a:pPr>
              <a:r>
                <a:rPr lang="en-US" sz="1200" dirty="0">
                  <a:latin typeface="Futura-Condensed-Normal" pitchFamily="2" charset="0"/>
                  <a:cs typeface="Futura Condensed"/>
                </a:rPr>
                <a:t>What </a:t>
              </a:r>
              <a:r>
                <a:rPr lang="en-US" sz="1200" dirty="0" smtClean="0">
                  <a:latin typeface="Futura-Condensed-Normal" pitchFamily="2" charset="0"/>
                  <a:cs typeface="Futura Condensed"/>
                </a:rPr>
                <a:t>search </a:t>
              </a:r>
              <a:r>
                <a:rPr lang="en-US" sz="1200" dirty="0">
                  <a:latin typeface="Futura-Condensed-Normal" pitchFamily="2" charset="0"/>
                  <a:cs typeface="Futura Condensed"/>
                </a:rPr>
                <a:t>strategies did </a:t>
              </a:r>
              <a:r>
                <a:rPr lang="en-US" sz="1200" dirty="0" smtClean="0">
                  <a:latin typeface="Futura-Condensed-Normal" pitchFamily="2" charset="0"/>
                  <a:cs typeface="Futura Condensed"/>
                </a:rPr>
                <a:t>you use </a:t>
              </a:r>
              <a:r>
                <a:rPr lang="en-US" sz="1200" dirty="0">
                  <a:latin typeface="Futura-Condensed-Normal" pitchFamily="2" charset="0"/>
                  <a:cs typeface="Futura Condensed"/>
                </a:rPr>
                <a:t>to find </a:t>
              </a:r>
              <a:r>
                <a:rPr lang="en-US" sz="1200" dirty="0" smtClean="0">
                  <a:latin typeface="Futura-Condensed-Normal" pitchFamily="2" charset="0"/>
                  <a:cs typeface="Futura Condensed"/>
                </a:rPr>
                <a:t>interesting projects?</a:t>
              </a:r>
              <a:endParaRPr lang="en-US" sz="1200" dirty="0">
                <a:latin typeface="Futura-Condensed-Normal" pitchFamily="2" charset="0"/>
                <a:cs typeface="Futura Condensed"/>
              </a:endParaRPr>
            </a:p>
            <a:p>
              <a:pPr marL="171450" indent="-171450">
                <a:buFont typeface="Lucida Grande"/>
                <a:buChar char="+"/>
              </a:pPr>
              <a:r>
                <a:rPr lang="en-US" sz="1200" dirty="0">
                  <a:latin typeface="Futura-Condensed-Normal" pitchFamily="2" charset="0"/>
                  <a:cs typeface="Futura Condensed"/>
                </a:rPr>
                <a:t>How might each </a:t>
              </a:r>
              <a:r>
                <a:rPr lang="en-US" sz="1200" dirty="0" smtClean="0">
                  <a:latin typeface="Futura-Condensed-Normal" pitchFamily="2" charset="0"/>
                  <a:cs typeface="Futura Condensed"/>
                </a:rPr>
                <a:t>example project help with future work?</a:t>
              </a:r>
              <a:endParaRPr lang="en-US" sz="1200" dirty="0">
                <a:latin typeface="Futura-Condensed-Normal" pitchFamily="2" charset="0"/>
                <a:cs typeface="Futura Condensed"/>
              </a:endParaRPr>
            </a:p>
            <a:p>
              <a:pPr marL="171450" indent="-171450">
                <a:buFont typeface="Lucida Grande"/>
                <a:buChar char="+"/>
              </a:pPr>
              <a:r>
                <a:rPr lang="en-US" sz="1200" dirty="0" smtClean="0">
                  <a:latin typeface="Futura-Condensed-Normal" pitchFamily="2" charset="0"/>
                  <a:cs typeface="Futura Condensed"/>
                </a:rPr>
                <a:t>It’s important to give credit to sources of inspiration. How can you give </a:t>
              </a:r>
              <a:r>
                <a:rPr lang="en-US" sz="1200" dirty="0">
                  <a:latin typeface="Futura-Condensed-Normal" pitchFamily="2" charset="0"/>
                  <a:cs typeface="Futura Condensed"/>
                </a:rPr>
                <a:t>credit for </a:t>
              </a:r>
              <a:r>
                <a:rPr lang="en-US" sz="1200" dirty="0" smtClean="0">
                  <a:latin typeface="Futura-Condensed-Normal" pitchFamily="2" charset="0"/>
                  <a:cs typeface="Futura Condensed"/>
                </a:rPr>
                <a:t>inspiration from these projects?</a:t>
              </a:r>
              <a:endParaRPr lang="en-US" sz="1200" dirty="0">
                <a:latin typeface="Futura-Condensed-Normal" pitchFamily="2" charset="0"/>
                <a:cs typeface="Futura Condensed"/>
              </a:endParaRPr>
            </a:p>
          </p:txBody>
        </p:sp>
        <p:sp>
          <p:nvSpPr>
            <p:cNvPr id="80" name="TextBox 79"/>
            <p:cNvSpPr txBox="1"/>
            <p:nvPr/>
          </p:nvSpPr>
          <p:spPr>
            <a:xfrm>
              <a:off x="3992282" y="2832776"/>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REFLECTION PROMPTS</a:t>
              </a:r>
              <a:endParaRPr lang="en-US" sz="1600" dirty="0">
                <a:latin typeface="Futura-Condensed-Normal" pitchFamily="2" charset="0"/>
                <a:cs typeface="Futura Condensed"/>
              </a:endParaRPr>
            </a:p>
          </p:txBody>
        </p:sp>
        <p:cxnSp>
          <p:nvCxnSpPr>
            <p:cNvPr id="81" name="Straight Connector 80"/>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4007796" y="6267931"/>
            <a:ext cx="3307404" cy="1142158"/>
            <a:chOff x="3992282" y="2832776"/>
            <a:chExt cx="3307404" cy="1142158"/>
          </a:xfrm>
        </p:grpSpPr>
        <p:sp>
          <p:nvSpPr>
            <p:cNvPr id="83" name="TextBox 82"/>
            <p:cNvSpPr txBox="1"/>
            <p:nvPr/>
          </p:nvSpPr>
          <p:spPr>
            <a:xfrm>
              <a:off x="4089400" y="3328603"/>
              <a:ext cx="3117152" cy="646331"/>
            </a:xfrm>
            <a:prstGeom prst="rect">
              <a:avLst/>
            </a:prstGeom>
            <a:noFill/>
            <a:ln w="6350" cmpd="sng">
              <a:solidFill>
                <a:schemeClr val="tx1"/>
              </a:solidFill>
              <a:prstDash val="dash"/>
            </a:ln>
          </p:spPr>
          <p:txBody>
            <a:bodyPr wrap="square" rtlCol="0">
              <a:spAutoFit/>
            </a:bodyPr>
            <a:lstStyle/>
            <a:p>
              <a:pPr marL="171450" indent="-171450">
                <a:buFont typeface="Lucida Grande"/>
                <a:buChar char="+"/>
              </a:pPr>
              <a:r>
                <a:rPr lang="en-US" sz="1200" dirty="0" smtClean="0">
                  <a:latin typeface="Futura-Condensed-Normal" pitchFamily="2" charset="0"/>
                  <a:cs typeface="Futura Condensed"/>
                </a:rPr>
                <a:t>Are there three or more projects in the studio?</a:t>
              </a:r>
            </a:p>
            <a:p>
              <a:pPr marL="171450" indent="-171450">
                <a:buFont typeface="Lucida Grande"/>
                <a:buChar char="+"/>
              </a:pPr>
              <a:r>
                <a:rPr lang="en-US" sz="1200" dirty="0" smtClean="0">
                  <a:latin typeface="Futura-Condensed-Normal" pitchFamily="2" charset="0"/>
                  <a:cs typeface="Futura Condensed"/>
                </a:rPr>
                <a:t>What do these projects tell you about your students’ design interests?</a:t>
              </a:r>
              <a:endParaRPr lang="en-US" sz="1200" dirty="0">
                <a:latin typeface="Futura-Condensed-Normal" pitchFamily="2" charset="0"/>
                <a:cs typeface="Futura Condensed"/>
              </a:endParaRPr>
            </a:p>
          </p:txBody>
        </p:sp>
        <p:sp>
          <p:nvSpPr>
            <p:cNvPr id="84" name="TextBox 83"/>
            <p:cNvSpPr txBox="1"/>
            <p:nvPr/>
          </p:nvSpPr>
          <p:spPr>
            <a:xfrm>
              <a:off x="3992282" y="2832776"/>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REVIEWING STUDENT WORK</a:t>
              </a:r>
              <a:endParaRPr lang="en-US" sz="1600" dirty="0">
                <a:latin typeface="Futura-Condensed-Normal" pitchFamily="2" charset="0"/>
                <a:cs typeface="Futura Condensed"/>
              </a:endParaRPr>
            </a:p>
          </p:txBody>
        </p:sp>
        <p:cxnSp>
          <p:nvCxnSpPr>
            <p:cNvPr id="85" name="Straight Connector 84"/>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457995" y="7630731"/>
            <a:ext cx="6857205" cy="352518"/>
            <a:chOff x="457995" y="7630731"/>
            <a:chExt cx="6857205" cy="352518"/>
          </a:xfrm>
        </p:grpSpPr>
        <p:sp>
          <p:nvSpPr>
            <p:cNvPr id="48" name="TextBox 47"/>
            <p:cNvSpPr txBox="1"/>
            <p:nvPr/>
          </p:nvSpPr>
          <p:spPr>
            <a:xfrm>
              <a:off x="457995" y="7641903"/>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NOTES</a:t>
              </a:r>
              <a:endParaRPr lang="en-US" sz="1600" dirty="0">
                <a:latin typeface="Futura-Condensed-Normal" pitchFamily="2" charset="0"/>
                <a:cs typeface="Futura Condensed"/>
              </a:endParaRPr>
            </a:p>
          </p:txBody>
        </p:sp>
        <p:cxnSp>
          <p:nvCxnSpPr>
            <p:cNvPr id="49" name="Straight Connector 48"/>
            <p:cNvCxnSpPr/>
            <p:nvPr/>
          </p:nvCxnSpPr>
          <p:spPr>
            <a:xfrm flipV="1">
              <a:off x="551129" y="7969285"/>
              <a:ext cx="6670937" cy="1396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007796" y="7630731"/>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NOTES TO SELF</a:t>
              </a:r>
              <a:endParaRPr lang="en-US" sz="1600" dirty="0">
                <a:latin typeface="Futura-Condensed-Normal" pitchFamily="2" charset="0"/>
                <a:cs typeface="Futura Condensed"/>
              </a:endParaRPr>
            </a:p>
          </p:txBody>
        </p:sp>
      </p:grpSp>
      <p:cxnSp>
        <p:nvCxnSpPr>
          <p:cNvPr id="58" name="Straight Connector 57"/>
          <p:cNvCxnSpPr/>
          <p:nvPr/>
        </p:nvCxnSpPr>
        <p:spPr>
          <a:xfrm>
            <a:off x="3857013" y="8086975"/>
            <a:ext cx="0" cy="1805476"/>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4104914" y="8217641"/>
            <a:ext cx="3117152" cy="1158779"/>
            <a:chOff x="3746748" y="8217641"/>
            <a:chExt cx="3475318" cy="1158779"/>
          </a:xfrm>
        </p:grpSpPr>
        <p:sp>
          <p:nvSpPr>
            <p:cNvPr id="60" name="TextBox 59"/>
            <p:cNvSpPr txBox="1"/>
            <p:nvPr/>
          </p:nvSpPr>
          <p:spPr>
            <a:xfrm>
              <a:off x="3746748" y="8217641"/>
              <a:ext cx="3466853" cy="1158779"/>
            </a:xfrm>
            <a:prstGeom prst="rect">
              <a:avLst/>
            </a:prstGeom>
            <a:noFill/>
            <a:ln w="6350" cmpd="sng">
              <a:noFill/>
              <a:prstDash val="dash"/>
            </a:ln>
          </p:spPr>
          <p:txBody>
            <a:bodyPr wrap="square" rtlCol="0">
              <a:spAutoFit/>
            </a:bodyPr>
            <a:lstStyle/>
            <a:p>
              <a:pPr marL="171450" indent="-171450">
                <a:lnSpc>
                  <a:spcPct val="70000"/>
                </a:lnSpc>
                <a:buFont typeface="Wingdings" charset="2"/>
                <a:buChar char="q"/>
              </a:pPr>
              <a:r>
                <a:rPr lang="en-US" sz="1400" dirty="0" smtClean="0">
                  <a:latin typeface="Futura-Condensed-Normal" pitchFamily="2" charset="0"/>
                  <a:cs typeface="Futura Condensed"/>
                </a:rPr>
                <a:t> </a:t>
              </a: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endParaRPr lang="en-US" sz="1400" dirty="0" smtClean="0">
                <a:latin typeface="Futura-Condensed-Normal" pitchFamily="2" charset="0"/>
                <a:cs typeface="Futura Condensed"/>
              </a:endParaRP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endParaRPr lang="en-US" sz="1400" dirty="0" smtClean="0">
                <a:latin typeface="Futura-Condensed-Normal" pitchFamily="2" charset="0"/>
                <a:cs typeface="Futura Condensed"/>
              </a:endParaRP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r>
                <a:rPr lang="en-US" sz="1400" dirty="0" smtClean="0">
                  <a:latin typeface="Futura-Condensed-Normal" pitchFamily="2" charset="0"/>
                  <a:cs typeface="Futura Condensed"/>
                </a:rPr>
                <a:t> </a:t>
              </a:r>
              <a:endParaRPr lang="en-US" sz="1400" dirty="0">
                <a:latin typeface="Futura-Condensed-Normal" pitchFamily="2" charset="0"/>
                <a:cs typeface="Futura Condensed"/>
              </a:endParaRPr>
            </a:p>
          </p:txBody>
        </p:sp>
        <p:grpSp>
          <p:nvGrpSpPr>
            <p:cNvPr id="61" name="Group 60"/>
            <p:cNvGrpSpPr/>
            <p:nvPr/>
          </p:nvGrpSpPr>
          <p:grpSpPr>
            <a:xfrm>
              <a:off x="4076948" y="8385986"/>
              <a:ext cx="3145118" cy="883399"/>
              <a:chOff x="3891832" y="8385983"/>
              <a:chExt cx="3321768" cy="883398"/>
            </a:xfrm>
          </p:grpSpPr>
          <p:cxnSp>
            <p:nvCxnSpPr>
              <p:cNvPr id="62" name="Straight Connector 61"/>
              <p:cNvCxnSpPr/>
              <p:nvPr/>
            </p:nvCxnSpPr>
            <p:spPr>
              <a:xfrm flipH="1">
                <a:off x="3891832" y="8385983"/>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3891832" y="8679505"/>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H="1">
                <a:off x="3891832" y="8975859"/>
                <a:ext cx="3321768"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3891832" y="9269381"/>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sp>
        <p:nvSpPr>
          <p:cNvPr id="69" name="TextBox 68"/>
          <p:cNvSpPr txBox="1"/>
          <p:nvPr/>
        </p:nvSpPr>
        <p:spPr>
          <a:xfrm>
            <a:off x="551129" y="8142739"/>
            <a:ext cx="3231204" cy="1200329"/>
          </a:xfrm>
          <a:prstGeom prst="rect">
            <a:avLst/>
          </a:prstGeom>
          <a:noFill/>
          <a:ln w="6350" cmpd="sng">
            <a:noFill/>
            <a:prstDash val="dash"/>
          </a:ln>
        </p:spPr>
        <p:txBody>
          <a:bodyPr wrap="square" rtlCol="0">
            <a:spAutoFit/>
          </a:bodyPr>
          <a:lstStyle/>
          <a:p>
            <a:pPr marL="171450" indent="-171450">
              <a:buFont typeface="Lucida Grande"/>
              <a:buChar char="+"/>
            </a:pPr>
            <a:r>
              <a:rPr lang="en-US" sz="1200" dirty="0">
                <a:latin typeface="Futura-Condensed-Normal" pitchFamily="2" charset="0"/>
                <a:cs typeface="Futura Condensed"/>
              </a:rPr>
              <a:t>If students don’t have individual Scratch accounts, create a class studio that students can </a:t>
            </a:r>
            <a:r>
              <a:rPr lang="en-US" sz="1200" dirty="0" smtClean="0">
                <a:latin typeface="Futura-Condensed-Normal" pitchFamily="2" charset="0"/>
                <a:cs typeface="Futura Condensed"/>
              </a:rPr>
              <a:t>curate.</a:t>
            </a:r>
            <a:endParaRPr lang="en-US" sz="1200" dirty="0">
              <a:latin typeface="Futura-Condensed-Normal" pitchFamily="2" charset="0"/>
              <a:cs typeface="Futura Condensed"/>
            </a:endParaRPr>
          </a:p>
          <a:p>
            <a:pPr marL="171450" indent="-171450">
              <a:buFont typeface="Lucida Grande"/>
              <a:buChar char="+"/>
            </a:pPr>
            <a:r>
              <a:rPr lang="en-US" sz="1200" dirty="0">
                <a:latin typeface="Futura-Condensed-Normal" pitchFamily="2" charset="0"/>
                <a:cs typeface="Futura Condensed"/>
              </a:rPr>
              <a:t>A variety of studios can be created - students could collect Scratch projects that are similar in theme or topic to what they want to create or gather programs that include techniques or assets </a:t>
            </a:r>
            <a:r>
              <a:rPr lang="en-US" sz="1200" dirty="0" smtClean="0">
                <a:latin typeface="Futura-Condensed-Normal" pitchFamily="2" charset="0"/>
                <a:cs typeface="Futura Condensed"/>
              </a:rPr>
              <a:t>to </a:t>
            </a:r>
            <a:r>
              <a:rPr lang="en-US" sz="1200" dirty="0">
                <a:latin typeface="Futura-Condensed-Normal" pitchFamily="2" charset="0"/>
                <a:cs typeface="Futura Condensed"/>
              </a:rPr>
              <a:t>incorporate in a </a:t>
            </a:r>
            <a:r>
              <a:rPr lang="en-US" sz="1200" dirty="0" smtClean="0">
                <a:latin typeface="Futura-Condensed-Normal" pitchFamily="2" charset="0"/>
                <a:cs typeface="Futura Condensed"/>
              </a:rPr>
              <a:t>future creation.</a:t>
            </a:r>
            <a:endParaRPr lang="en-US" sz="1200" dirty="0">
              <a:latin typeface="Futura-Condensed-Normal" pitchFamily="2" charset="0"/>
              <a:cs typeface="Futura Condensed"/>
            </a:endParaRPr>
          </a:p>
        </p:txBody>
      </p:sp>
      <p:grpSp>
        <p:nvGrpSpPr>
          <p:cNvPr id="2" name="Group 1"/>
          <p:cNvGrpSpPr/>
          <p:nvPr/>
        </p:nvGrpSpPr>
        <p:grpSpPr>
          <a:xfrm>
            <a:off x="1302435" y="595839"/>
            <a:ext cx="5913646" cy="1615338"/>
            <a:chOff x="457995" y="595839"/>
            <a:chExt cx="5913646" cy="1615338"/>
          </a:xfrm>
        </p:grpSpPr>
        <p:sp>
          <p:nvSpPr>
            <p:cNvPr id="10" name="TextBox 9"/>
            <p:cNvSpPr txBox="1"/>
            <p:nvPr/>
          </p:nvSpPr>
          <p:spPr>
            <a:xfrm>
              <a:off x="3371794" y="795405"/>
              <a:ext cx="2999847" cy="1415772"/>
            </a:xfrm>
            <a:prstGeom prst="rect">
              <a:avLst/>
            </a:prstGeom>
            <a:noFill/>
            <a:ln w="6350" cmpd="sng">
              <a:solidFill>
                <a:schemeClr val="tx1"/>
              </a:solidFill>
              <a:prstDash val="dash"/>
            </a:ln>
          </p:spPr>
          <p:txBody>
            <a:bodyPr wrap="square" rtlCol="0">
              <a:spAutoFit/>
            </a:bodyPr>
            <a:lstStyle/>
            <a:p>
              <a:r>
                <a:rPr lang="en-US" sz="1400" dirty="0" smtClean="0">
                  <a:latin typeface="Futura-Condensed-Normal" pitchFamily="2" charset="0"/>
                  <a:cs typeface="Futura Condensed"/>
                </a:rPr>
                <a:t>OBJECTIVES</a:t>
              </a:r>
            </a:p>
            <a:p>
              <a:r>
                <a:rPr lang="en-US" sz="1200" dirty="0" smtClean="0">
                  <a:latin typeface="Futura-Condensed-Normal" pitchFamily="2" charset="0"/>
                  <a:cs typeface="Futura Condensed"/>
                </a:rPr>
                <a:t>By completing this activity, students will:</a:t>
              </a:r>
            </a:p>
            <a:p>
              <a:pPr marL="171450" indent="-171450">
                <a:buFont typeface="Lucida Grande"/>
                <a:buChar char="+"/>
              </a:pPr>
              <a:r>
                <a:rPr lang="en-US" sz="1200" dirty="0">
                  <a:latin typeface="Futura-Condensed-Normal" pitchFamily="2" charset="0"/>
                  <a:cs typeface="Futura Condensed"/>
                </a:rPr>
                <a:t>i</a:t>
              </a:r>
              <a:r>
                <a:rPr lang="en-US" sz="1200" dirty="0" smtClean="0">
                  <a:latin typeface="Futura-Condensed-Normal" pitchFamily="2" charset="0"/>
                  <a:cs typeface="Futura Condensed"/>
                </a:rPr>
                <a:t>nvestigate </a:t>
              </a:r>
              <a:r>
                <a:rPr lang="en-US" sz="1200" dirty="0">
                  <a:latin typeface="Futura-Condensed-Normal" pitchFamily="2" charset="0"/>
                  <a:cs typeface="Futura Condensed"/>
                </a:rPr>
                <a:t>the range of creative </a:t>
              </a:r>
              <a:r>
                <a:rPr lang="en-US" sz="1200" dirty="0" smtClean="0">
                  <a:latin typeface="Futura-Condensed-Normal" pitchFamily="2" charset="0"/>
                  <a:cs typeface="Futura Condensed"/>
                </a:rPr>
                <a:t>possibilities </a:t>
              </a:r>
              <a:r>
                <a:rPr lang="en-US" sz="1200" dirty="0">
                  <a:latin typeface="Futura-Condensed-Normal" pitchFamily="2" charset="0"/>
                  <a:cs typeface="Futura Condensed"/>
                </a:rPr>
                <a:t>with Scratch by exploring some of the millions of projects on the Scratch </a:t>
              </a:r>
              <a:r>
                <a:rPr lang="en-US" sz="1200" dirty="0" smtClean="0">
                  <a:latin typeface="Futura-Condensed-Normal" pitchFamily="2" charset="0"/>
                  <a:cs typeface="Futura Condensed"/>
                </a:rPr>
                <a:t>website</a:t>
              </a:r>
            </a:p>
            <a:p>
              <a:pPr marL="171450" indent="-171450">
                <a:buFont typeface="Lucida Grande"/>
                <a:buChar char="+"/>
              </a:pPr>
              <a:r>
                <a:rPr lang="en-US" sz="1200" dirty="0">
                  <a:latin typeface="Futura-Condensed-Normal" pitchFamily="2" charset="0"/>
                  <a:cs typeface="Futura Condensed"/>
                </a:rPr>
                <a:t>c</a:t>
              </a:r>
              <a:r>
                <a:rPr lang="en-US" sz="1200" dirty="0" smtClean="0">
                  <a:latin typeface="Futura-Condensed-Normal" pitchFamily="2" charset="0"/>
                  <a:cs typeface="Futura Condensed"/>
                </a:rPr>
                <a:t>urate a </a:t>
              </a:r>
              <a:r>
                <a:rPr lang="en-US" sz="1200" dirty="0">
                  <a:latin typeface="Futura-Condensed-Normal" pitchFamily="2" charset="0"/>
                  <a:cs typeface="Futura Condensed"/>
                </a:rPr>
                <a:t>collection of 3</a:t>
              </a:r>
              <a:r>
                <a:rPr lang="en-US" sz="1200" dirty="0" smtClean="0">
                  <a:latin typeface="Futura-Condensed-Normal" pitchFamily="2" charset="0"/>
                  <a:cs typeface="Futura Condensed"/>
                </a:rPr>
                <a:t> or more Scratch </a:t>
              </a:r>
              <a:r>
                <a:rPr lang="en-US" sz="1200" dirty="0">
                  <a:latin typeface="Futura-Condensed-Normal" pitchFamily="2" charset="0"/>
                  <a:cs typeface="Futura Condensed"/>
                </a:rPr>
                <a:t>projects in a </a:t>
              </a:r>
              <a:r>
                <a:rPr lang="en-US" sz="1200" dirty="0" smtClean="0">
                  <a:latin typeface="Futura-Condensed-Normal" pitchFamily="2" charset="0"/>
                  <a:cs typeface="Futura Condensed"/>
                </a:rPr>
                <a:t>Scratch studio</a:t>
              </a:r>
            </a:p>
          </p:txBody>
        </p:sp>
        <p:sp>
          <p:nvSpPr>
            <p:cNvPr id="40" name="TextBox 39"/>
            <p:cNvSpPr txBox="1"/>
            <p:nvPr/>
          </p:nvSpPr>
          <p:spPr>
            <a:xfrm>
              <a:off x="457995" y="595839"/>
              <a:ext cx="2815942" cy="923330"/>
            </a:xfrm>
            <a:prstGeom prst="rect">
              <a:avLst/>
            </a:prstGeom>
            <a:noFill/>
          </p:spPr>
          <p:txBody>
            <a:bodyPr wrap="square" rtlCol="0">
              <a:spAutoFit/>
            </a:bodyPr>
            <a:lstStyle/>
            <a:p>
              <a:r>
                <a:rPr lang="en-US" sz="5200" dirty="0" smtClean="0">
                  <a:latin typeface="Futura-Condensed-Normal" pitchFamily="2" charset="0"/>
                  <a:cs typeface="Futura Condensed"/>
                </a:rPr>
                <a:t>MY STUDIO</a:t>
              </a:r>
            </a:p>
          </p:txBody>
        </p:sp>
        <p:grpSp>
          <p:nvGrpSpPr>
            <p:cNvPr id="93" name="Group 92"/>
            <p:cNvGrpSpPr/>
            <p:nvPr/>
          </p:nvGrpSpPr>
          <p:grpSpPr>
            <a:xfrm>
              <a:off x="2819113" y="794340"/>
              <a:ext cx="442062" cy="1123360"/>
              <a:chOff x="2853673" y="794340"/>
              <a:chExt cx="442062" cy="1123360"/>
            </a:xfrm>
          </p:grpSpPr>
          <p:cxnSp>
            <p:nvCxnSpPr>
              <p:cNvPr id="96" name="Straight Connector 95"/>
              <p:cNvCxnSpPr/>
              <p:nvPr/>
            </p:nvCxnSpPr>
            <p:spPr>
              <a:xfrm>
                <a:off x="3074704" y="794340"/>
                <a:ext cx="1" cy="1123360"/>
              </a:xfrm>
              <a:prstGeom prst="line">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2853673" y="794755"/>
                <a:ext cx="221031" cy="2"/>
              </a:xfrm>
              <a:prstGeom prst="line">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H="1" flipV="1">
                <a:off x="2853673" y="1912685"/>
                <a:ext cx="221032" cy="2"/>
              </a:xfrm>
              <a:prstGeom prst="line">
                <a:avLst/>
              </a:prstGeom>
              <a:ln w="3175"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V="1">
                <a:off x="3074704" y="1343098"/>
                <a:ext cx="221031" cy="2"/>
              </a:xfrm>
              <a:prstGeom prst="line">
                <a:avLst/>
              </a:prstGeom>
              <a:ln w="3175"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100" name="TextBox 99"/>
            <p:cNvSpPr txBox="1"/>
            <p:nvPr/>
          </p:nvSpPr>
          <p:spPr>
            <a:xfrm>
              <a:off x="1685092" y="1694204"/>
              <a:ext cx="1092200" cy="446276"/>
            </a:xfrm>
            <a:prstGeom prst="rect">
              <a:avLst/>
            </a:prstGeom>
            <a:noFill/>
          </p:spPr>
          <p:txBody>
            <a:bodyPr wrap="square" rtlCol="0">
              <a:spAutoFit/>
            </a:bodyPr>
            <a:lstStyle/>
            <a:p>
              <a:pPr algn="dist">
                <a:lnSpc>
                  <a:spcPct val="120000"/>
                </a:lnSpc>
              </a:pPr>
              <a:r>
                <a:rPr lang="en-US" sz="1000" baseline="-25000" dirty="0" smtClean="0">
                  <a:latin typeface="Futura-Condensed-Normal" pitchFamily="2" charset="0"/>
                  <a:cs typeface="Futura Condensed"/>
                </a:rPr>
                <a:t>SUGGESTED TIME</a:t>
              </a:r>
            </a:p>
            <a:p>
              <a:pPr algn="dist">
                <a:lnSpc>
                  <a:spcPct val="150000"/>
                </a:lnSpc>
              </a:pPr>
              <a:r>
                <a:rPr lang="en-US" sz="1000" dirty="0" smtClean="0">
                  <a:latin typeface="Futura-Condensed-Normal" pitchFamily="2" charset="0"/>
                  <a:cs typeface="Futura Condensed"/>
                </a:rPr>
                <a:t>15–30 MINUTES</a:t>
              </a:r>
            </a:p>
          </p:txBody>
        </p:sp>
        <p:pic>
          <p:nvPicPr>
            <p:cNvPr id="101" name="Picture 100" descr="15min.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28577" y="1754376"/>
              <a:ext cx="324022" cy="324022"/>
            </a:xfrm>
            <a:prstGeom prst="rect">
              <a:avLst/>
            </a:prstGeom>
          </p:spPr>
        </p:pic>
      </p:grpSp>
      <p:sp>
        <p:nvSpPr>
          <p:cNvPr id="4" name="Slide Number Placeholder 3"/>
          <p:cNvSpPr>
            <a:spLocks noGrp="1"/>
          </p:cNvSpPr>
          <p:nvPr>
            <p:ph type="sldNum" sz="quarter" idx="12"/>
          </p:nvPr>
        </p:nvSpPr>
        <p:spPr>
          <a:xfrm>
            <a:off x="142398" y="9519711"/>
            <a:ext cx="1813560" cy="535517"/>
          </a:xfrm>
        </p:spPr>
        <p:txBody>
          <a:bodyPr/>
          <a:lstStyle/>
          <a:p>
            <a:r>
              <a:rPr lang="en-US" dirty="0" smtClean="0">
                <a:latin typeface="Futura-Condensed-Normal" pitchFamily="2" charset="0"/>
              </a:rPr>
              <a:t>32</a:t>
            </a:r>
            <a:endParaRPr lang="en-US" dirty="0">
              <a:latin typeface="Futura-Condensed-Normal" pitchFamily="2" charset="0"/>
            </a:endParaRPr>
          </a:p>
        </p:txBody>
      </p:sp>
      <p:grpSp>
        <p:nvGrpSpPr>
          <p:cNvPr id="46" name="Group 45"/>
          <p:cNvGrpSpPr/>
          <p:nvPr/>
        </p:nvGrpSpPr>
        <p:grpSpPr>
          <a:xfrm>
            <a:off x="551129" y="0"/>
            <a:ext cx="493776" cy="2791968"/>
            <a:chOff x="551129" y="0"/>
            <a:chExt cx="493776" cy="2791968"/>
          </a:xfrm>
        </p:grpSpPr>
        <p:pic>
          <p:nvPicPr>
            <p:cNvPr id="50" name="Picture 49" descr="Unit1activity.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51129" y="0"/>
              <a:ext cx="493776" cy="2791968"/>
            </a:xfrm>
            <a:prstGeom prst="rect">
              <a:avLst/>
            </a:prstGeom>
            <a:ln>
              <a:solidFill>
                <a:srgbClr val="FFFFFF"/>
              </a:solidFill>
            </a:ln>
          </p:spPr>
        </p:pic>
        <p:sp>
          <p:nvSpPr>
            <p:cNvPr id="52" name="TextBox 51"/>
            <p:cNvSpPr txBox="1"/>
            <p:nvPr/>
          </p:nvSpPr>
          <p:spPr>
            <a:xfrm rot="5400000">
              <a:off x="-260128" y="1150289"/>
              <a:ext cx="2110950" cy="461665"/>
            </a:xfrm>
            <a:prstGeom prst="rect">
              <a:avLst/>
            </a:prstGeom>
            <a:noFill/>
          </p:spPr>
          <p:txBody>
            <a:bodyPr wrap="square" rtlCol="0" anchor="ctr" anchorCtr="0">
              <a:spAutoFit/>
            </a:bodyPr>
            <a:lstStyle/>
            <a:p>
              <a:pPr algn="r"/>
              <a:r>
                <a:rPr lang="en-US" sz="2400" dirty="0" smtClean="0">
                  <a:solidFill>
                    <a:schemeClr val="bg1"/>
                  </a:solidFill>
                  <a:latin typeface="Futura-Condensed-Normal" pitchFamily="2" charset="0"/>
                  <a:cs typeface="Futura Condensed"/>
                </a:rPr>
                <a:t> UNIT </a:t>
              </a:r>
              <a:r>
                <a:rPr lang="en-US" sz="2400" dirty="0">
                  <a:solidFill>
                    <a:schemeClr val="bg1"/>
                  </a:solidFill>
                  <a:latin typeface="Futura-Condensed-Normal" pitchFamily="2" charset="0"/>
                  <a:cs typeface="Futura Condensed"/>
                </a:rPr>
                <a:t>1</a:t>
              </a:r>
              <a:r>
                <a:rPr lang="en-US" sz="2400" dirty="0" smtClean="0">
                  <a:solidFill>
                    <a:schemeClr val="bg1"/>
                  </a:solidFill>
                  <a:latin typeface="Futura-Condensed-Normal" pitchFamily="2" charset="0"/>
                  <a:cs typeface="Futura Condensed"/>
                </a:rPr>
                <a:t>  ACTIVITY</a:t>
              </a:r>
              <a:endParaRPr lang="en-US" sz="2400" dirty="0">
                <a:solidFill>
                  <a:schemeClr val="bg1"/>
                </a:solidFill>
                <a:latin typeface="Futura-Condensed-Normal" pitchFamily="2" charset="0"/>
                <a:cs typeface="Futura Condensed"/>
              </a:endParaRPr>
            </a:p>
          </p:txBody>
        </p:sp>
      </p:grpSp>
    </p:spTree>
    <p:extLst>
      <p:ext uri="{BB962C8B-B14F-4D97-AF65-F5344CB8AC3E}">
        <p14:creationId xmlns:p14="http://schemas.microsoft.com/office/powerpoint/2010/main" xmlns="" val="1329728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583292" y="755849"/>
            <a:ext cx="3668407" cy="2732381"/>
            <a:chOff x="-3790228" y="707261"/>
            <a:chExt cx="7545275" cy="5620032"/>
          </a:xfrm>
        </p:grpSpPr>
        <p:pic>
          <p:nvPicPr>
            <p:cNvPr id="12" name="Picture 11" descr="Screen Shot 2014-06-03 at 12.14.13 PM.png"/>
            <p:cNvPicPr>
              <a:picLocks noChangeAspect="1"/>
            </p:cNvPicPr>
            <p:nvPr/>
          </p:nvPicPr>
          <p:blipFill rotWithShape="1">
            <a:blip r:embed="rId3">
              <a:extLst>
                <a:ext uri="{28A0092B-C50C-407E-A947-70E740481C1C}">
                  <a14:useLocalDpi xmlns:a14="http://schemas.microsoft.com/office/drawing/2010/main" xmlns="" val="0"/>
                </a:ext>
              </a:extLst>
            </a:blip>
            <a:srcRect l="815" t="1769" b="9012"/>
            <a:stretch/>
          </p:blipFill>
          <p:spPr>
            <a:xfrm>
              <a:off x="-3790228" y="707261"/>
              <a:ext cx="7545275" cy="5620032"/>
            </a:xfrm>
            <a:prstGeom prst="rect">
              <a:avLst/>
            </a:prstGeom>
          </p:spPr>
        </p:pic>
        <p:pic>
          <p:nvPicPr>
            <p:cNvPr id="11" name="Picture 10" descr="Screen Shot 2014-06-03 at 12.13.06 PM.png"/>
            <p:cNvPicPr>
              <a:picLocks noChangeAspect="1"/>
            </p:cNvPicPr>
            <p:nvPr/>
          </p:nvPicPr>
          <p:blipFill rotWithShape="1">
            <a:blip r:embed="rId4">
              <a:extLst>
                <a:ext uri="{28A0092B-C50C-407E-A947-70E740481C1C}">
                  <a14:useLocalDpi xmlns:a14="http://schemas.microsoft.com/office/drawing/2010/main" xmlns="" val="0"/>
                </a:ext>
              </a:extLst>
            </a:blip>
            <a:srcRect l="63386" t="30569" r="2094" b="20576"/>
            <a:stretch/>
          </p:blipFill>
          <p:spPr>
            <a:xfrm>
              <a:off x="-576548" y="3973599"/>
              <a:ext cx="4175708" cy="1986535"/>
            </a:xfrm>
            <a:prstGeom prst="rect">
              <a:avLst/>
            </a:prstGeom>
          </p:spPr>
        </p:pic>
      </p:grpSp>
      <p:grpSp>
        <p:nvGrpSpPr>
          <p:cNvPr id="6" name="Group 5"/>
          <p:cNvGrpSpPr/>
          <p:nvPr/>
        </p:nvGrpSpPr>
        <p:grpSpPr>
          <a:xfrm>
            <a:off x="436830" y="1519934"/>
            <a:ext cx="2357171" cy="1524684"/>
            <a:chOff x="413944" y="1481837"/>
            <a:chExt cx="2357171" cy="1524684"/>
          </a:xfrm>
        </p:grpSpPr>
        <p:sp>
          <p:nvSpPr>
            <p:cNvPr id="10" name="TextBox 9"/>
            <p:cNvSpPr txBox="1"/>
            <p:nvPr/>
          </p:nvSpPr>
          <p:spPr>
            <a:xfrm>
              <a:off x="515544" y="1481837"/>
              <a:ext cx="2159129" cy="369332"/>
            </a:xfrm>
            <a:prstGeom prst="rect">
              <a:avLst/>
            </a:prstGeom>
            <a:noFill/>
            <a:ln w="6350" cmpd="sng">
              <a:solidFill>
                <a:schemeClr val="tx1"/>
              </a:solidFill>
              <a:prstDash val="dash"/>
            </a:ln>
          </p:spPr>
          <p:txBody>
            <a:bodyPr wrap="square" tIns="91440" bIns="91440" rtlCol="0" anchor="ctr" anchorCtr="0">
              <a:spAutoFit/>
            </a:bodyPr>
            <a:lstStyle/>
            <a:p>
              <a:pPr algn="just"/>
              <a:r>
                <a:rPr lang="en-US" sz="1200" dirty="0" smtClean="0">
                  <a:latin typeface="Futura Condensed"/>
                  <a:cs typeface="Futura Condensed"/>
                </a:rPr>
                <a:t>WHAT CAN BE CREATED WITH SCRATCH?</a:t>
              </a:r>
              <a:endParaRPr lang="en-US" sz="1200" dirty="0">
                <a:latin typeface="Futura Condensed"/>
                <a:cs typeface="Futura Condensed"/>
              </a:endParaRPr>
            </a:p>
          </p:txBody>
        </p:sp>
        <p:sp>
          <p:nvSpPr>
            <p:cNvPr id="13" name="TextBox 12"/>
            <p:cNvSpPr txBox="1"/>
            <p:nvPr/>
          </p:nvSpPr>
          <p:spPr>
            <a:xfrm>
              <a:off x="413944" y="1990858"/>
              <a:ext cx="2357171" cy="1015663"/>
            </a:xfrm>
            <a:prstGeom prst="rect">
              <a:avLst/>
            </a:prstGeom>
            <a:noFill/>
            <a:ln>
              <a:noFill/>
            </a:ln>
          </p:spPr>
          <p:txBody>
            <a:bodyPr wrap="square" rtlCol="0">
              <a:spAutoFit/>
            </a:bodyPr>
            <a:lstStyle/>
            <a:p>
              <a:pPr algn="just"/>
              <a:r>
                <a:rPr lang="en-US" sz="1200" dirty="0">
                  <a:latin typeface="Futura Condensed"/>
                  <a:cs typeface="Futura Condensed"/>
                </a:rPr>
                <a:t>In this activity, </a:t>
              </a:r>
              <a:r>
                <a:rPr lang="en-US" sz="1200" dirty="0" smtClean="0">
                  <a:latin typeface="Futura Condensed"/>
                  <a:cs typeface="Futura Condensed"/>
                </a:rPr>
                <a:t>you will </a:t>
              </a:r>
              <a:r>
                <a:rPr lang="en-US" sz="1200" dirty="0">
                  <a:latin typeface="Futura Condensed"/>
                  <a:cs typeface="Futura Condensed"/>
                </a:rPr>
                <a:t>investigate the range of creative possibility with Scratch by exploring some of the millions of projects on the Scratch website -- and start a collection of favorites in a Scratch </a:t>
              </a:r>
              <a:r>
                <a:rPr lang="en-US" sz="1200" dirty="0" smtClean="0">
                  <a:latin typeface="Futura Condensed"/>
                  <a:cs typeface="Futura Condensed"/>
                </a:rPr>
                <a:t>studio!</a:t>
              </a:r>
              <a:endParaRPr lang="en-US" sz="1200" dirty="0">
                <a:solidFill>
                  <a:srgbClr val="000000"/>
                </a:solidFill>
                <a:latin typeface="Futura Condensed"/>
                <a:cs typeface="Futura Condensed"/>
              </a:endParaRPr>
            </a:p>
          </p:txBody>
        </p:sp>
      </p:grpSp>
      <p:pic>
        <p:nvPicPr>
          <p:cNvPr id="18" name="Picture 17" descr="Screen Shot 2014-06-02 at 11.12.40 AM.png"/>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583292" y="4196362"/>
            <a:ext cx="3668407" cy="2831011"/>
          </a:xfrm>
          <a:prstGeom prst="rect">
            <a:avLst/>
          </a:prstGeom>
        </p:spPr>
      </p:pic>
      <p:sp>
        <p:nvSpPr>
          <p:cNvPr id="14" name="TextBox 13"/>
          <p:cNvSpPr txBox="1"/>
          <p:nvPr/>
        </p:nvSpPr>
        <p:spPr>
          <a:xfrm>
            <a:off x="426672" y="4228628"/>
            <a:ext cx="2885167" cy="1283428"/>
          </a:xfrm>
          <a:prstGeom prst="rect">
            <a:avLst/>
          </a:prstGeom>
          <a:noFill/>
          <a:ln w="6350" cmpd="sng">
            <a:noFill/>
            <a:prstDash val="dash"/>
          </a:ln>
        </p:spPr>
        <p:txBody>
          <a:bodyPr wrap="square" rtlCol="0">
            <a:spAutoFit/>
          </a:bodyPr>
          <a:lstStyle/>
          <a:p>
            <a:pPr marL="171450" indent="-171450">
              <a:lnSpc>
                <a:spcPct val="130000"/>
              </a:lnSpc>
              <a:buFont typeface="Wingdings" charset="2"/>
              <a:buChar char="q"/>
            </a:pPr>
            <a:r>
              <a:rPr lang="en-US" sz="1200" dirty="0">
                <a:latin typeface="Futura Condensed"/>
                <a:cs typeface="Futura Condensed"/>
              </a:rPr>
              <a:t>Browse projects on the </a:t>
            </a:r>
            <a:r>
              <a:rPr lang="en-US" sz="1200" dirty="0" smtClean="0">
                <a:latin typeface="Futura Condensed"/>
                <a:cs typeface="Futura Condensed"/>
              </a:rPr>
              <a:t>Scratch homepage OR click on “Explore” to search for specific types of projects.</a:t>
            </a:r>
          </a:p>
          <a:p>
            <a:pPr marL="171450" indent="-171450">
              <a:lnSpc>
                <a:spcPct val="130000"/>
              </a:lnSpc>
              <a:buFont typeface="Wingdings" charset="2"/>
              <a:buChar char="q"/>
            </a:pPr>
            <a:r>
              <a:rPr lang="en-US" sz="1200" dirty="0" smtClean="0">
                <a:latin typeface="Futura Condensed"/>
                <a:cs typeface="Futura Condensed"/>
              </a:rPr>
              <a:t>Create a new studio from your My Stuff page.</a:t>
            </a:r>
          </a:p>
          <a:p>
            <a:pPr marL="171450" indent="-171450">
              <a:lnSpc>
                <a:spcPct val="130000"/>
              </a:lnSpc>
              <a:buFont typeface="Wingdings" charset="2"/>
              <a:buChar char="q"/>
            </a:pPr>
            <a:r>
              <a:rPr lang="en-US" sz="1200" dirty="0" smtClean="0">
                <a:latin typeface="Futura Condensed"/>
                <a:cs typeface="Futura Condensed"/>
              </a:rPr>
              <a:t>Add three (</a:t>
            </a:r>
            <a:r>
              <a:rPr lang="en-US" sz="1200" dirty="0">
                <a:latin typeface="Futura Condensed"/>
                <a:cs typeface="Futura Condensed"/>
              </a:rPr>
              <a:t>or more!) </a:t>
            </a:r>
            <a:r>
              <a:rPr lang="en-US" sz="1200" dirty="0" smtClean="0">
                <a:latin typeface="Futura Condensed"/>
                <a:cs typeface="Futura Condensed"/>
              </a:rPr>
              <a:t>inspiring projects to your studio.</a:t>
            </a:r>
          </a:p>
        </p:txBody>
      </p:sp>
      <p:sp>
        <p:nvSpPr>
          <p:cNvPr id="26" name="TextBox 25"/>
          <p:cNvSpPr txBox="1"/>
          <p:nvPr/>
        </p:nvSpPr>
        <p:spPr>
          <a:xfrm>
            <a:off x="436830" y="8517982"/>
            <a:ext cx="2464723" cy="1384995"/>
          </a:xfrm>
          <a:prstGeom prst="rect">
            <a:avLst/>
          </a:prstGeom>
          <a:noFill/>
          <a:ln w="6350" cmpd="sng">
            <a:noFill/>
            <a:prstDash val="dash"/>
          </a:ln>
        </p:spPr>
        <p:txBody>
          <a:bodyPr wrap="square" rtlCol="0">
            <a:spAutoFit/>
          </a:bodyPr>
          <a:lstStyle/>
          <a:p>
            <a:pPr marL="171450" indent="-171450">
              <a:buFont typeface="Wingdings" charset="2"/>
              <a:buChar char="q"/>
            </a:pPr>
            <a:r>
              <a:rPr lang="en-US" sz="1200" dirty="0" smtClean="0">
                <a:latin typeface="Futura Condensed"/>
                <a:cs typeface="Futura Condensed"/>
              </a:rPr>
              <a:t>Use the search bar to find projects that relate to your interests.</a:t>
            </a:r>
          </a:p>
          <a:p>
            <a:pPr marL="171450" indent="-171450">
              <a:buFont typeface="Wingdings" charset="2"/>
              <a:buChar char="q"/>
            </a:pPr>
            <a:r>
              <a:rPr lang="en-US" sz="1200" dirty="0" smtClean="0">
                <a:latin typeface="Futura Condensed"/>
                <a:cs typeface="Futura Condensed"/>
              </a:rPr>
              <a:t>Explore each of the Animations, Art, Games, Music, &amp; Stories categories on the Explore page.</a:t>
            </a:r>
          </a:p>
          <a:p>
            <a:pPr marL="171450" indent="-171450">
              <a:buFont typeface="Wingdings" charset="2"/>
              <a:buChar char="q"/>
            </a:pPr>
            <a:r>
              <a:rPr lang="en-US" sz="1200" dirty="0" smtClean="0">
                <a:latin typeface="Futura Condensed"/>
                <a:cs typeface="Futura Condensed"/>
              </a:rPr>
              <a:t>Look through the Featured Studios on the homepage for ideas.</a:t>
            </a:r>
          </a:p>
        </p:txBody>
      </p:sp>
      <p:sp>
        <p:nvSpPr>
          <p:cNvPr id="38" name="TextBox 37"/>
          <p:cNvSpPr txBox="1"/>
          <p:nvPr/>
        </p:nvSpPr>
        <p:spPr>
          <a:xfrm>
            <a:off x="3411201" y="8517982"/>
            <a:ext cx="4073332" cy="1015663"/>
          </a:xfrm>
          <a:prstGeom prst="rect">
            <a:avLst/>
          </a:prstGeom>
          <a:noFill/>
          <a:ln w="6350" cmpd="sng">
            <a:noFill/>
            <a:prstDash val="dash"/>
          </a:ln>
        </p:spPr>
        <p:txBody>
          <a:bodyPr wrap="square" lIns="91440" rIns="91440" rtlCol="0">
            <a:spAutoFit/>
          </a:bodyPr>
          <a:lstStyle/>
          <a:p>
            <a:pPr marL="171450" indent="-171450">
              <a:buFont typeface="Lucida Grande"/>
              <a:buChar char="+"/>
            </a:pPr>
            <a:r>
              <a:rPr lang="en-US" sz="1200" kern="1100" spc="-20" dirty="0" smtClean="0">
                <a:latin typeface="Futura Condensed"/>
                <a:cs typeface="Futura Condensed"/>
              </a:rPr>
              <a:t>Challenge </a:t>
            </a:r>
            <a:r>
              <a:rPr lang="en-US" sz="1200" kern="1100" spc="-20" dirty="0">
                <a:latin typeface="Futura Condensed"/>
                <a:cs typeface="Futura Condensed"/>
              </a:rPr>
              <a:t>yourself to do more! </a:t>
            </a:r>
            <a:r>
              <a:rPr lang="en-US" sz="1200" kern="1100" spc="-20" dirty="0" smtClean="0">
                <a:latin typeface="Futura Condensed"/>
                <a:cs typeface="Futura Condensed"/>
              </a:rPr>
              <a:t>The more Scratch projects you explore, the more you learn about what can be accomplished in Scratch!</a:t>
            </a:r>
          </a:p>
          <a:p>
            <a:pPr marL="171450" indent="-171450">
              <a:buFont typeface="Lucida Grande"/>
              <a:buChar char="+"/>
            </a:pPr>
            <a:r>
              <a:rPr lang="en-US" sz="1200" kern="1100" spc="-20" dirty="0" smtClean="0">
                <a:latin typeface="Futura Condensed"/>
                <a:cs typeface="Futura Condensed"/>
              </a:rPr>
              <a:t>Find studios created by other Scratchers that you find interesting! </a:t>
            </a:r>
          </a:p>
          <a:p>
            <a:pPr marL="171450" indent="-171450">
              <a:buFont typeface="Lucida Grande"/>
              <a:buChar char="+"/>
            </a:pPr>
            <a:r>
              <a:rPr lang="en-US" sz="1200" kern="1100" spc="-20" dirty="0" smtClean="0">
                <a:latin typeface="Futura Condensed"/>
                <a:cs typeface="Futura Condensed"/>
              </a:rPr>
              <a:t>Ask a neighbor what strategies they used to find interesting projects.</a:t>
            </a:r>
          </a:p>
          <a:p>
            <a:pPr marL="171450" indent="-171450">
              <a:buFont typeface="Lucida Grande"/>
              <a:buChar char="+"/>
            </a:pPr>
            <a:r>
              <a:rPr lang="en-US" sz="1200" kern="1100" spc="-20" dirty="0" smtClean="0">
                <a:latin typeface="Futura Condensed"/>
                <a:cs typeface="Futura Condensed"/>
              </a:rPr>
              <a:t>Share your newly created studio with a neighbor!</a:t>
            </a:r>
            <a:endParaRPr lang="en-US" sz="1200" kern="1100" spc="-20" dirty="0">
              <a:latin typeface="Futura Condensed"/>
              <a:cs typeface="Futura Condensed"/>
            </a:endParaRPr>
          </a:p>
        </p:txBody>
      </p:sp>
      <p:cxnSp>
        <p:nvCxnSpPr>
          <p:cNvPr id="40" name="Straight Connector 39"/>
          <p:cNvCxnSpPr/>
          <p:nvPr/>
        </p:nvCxnSpPr>
        <p:spPr>
          <a:xfrm>
            <a:off x="3185510" y="8392109"/>
            <a:ext cx="0" cy="1527722"/>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972733" y="2904642"/>
            <a:ext cx="1287914" cy="0"/>
          </a:xfrm>
          <a:prstGeom prst="straightConnector1">
            <a:avLst/>
          </a:prstGeom>
          <a:ln w="12700" cmpd="sng">
            <a:solidFill>
              <a:schemeClr val="tx1"/>
            </a:solidFill>
            <a:prstDash val="dash"/>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88116" y="4662808"/>
            <a:ext cx="1136361" cy="0"/>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flipV="1">
            <a:off x="451645" y="5505683"/>
            <a:ext cx="2549787" cy="1014557"/>
            <a:chOff x="457994" y="5524285"/>
            <a:chExt cx="2534276" cy="230513"/>
          </a:xfrm>
        </p:grpSpPr>
        <p:cxnSp>
          <p:nvCxnSpPr>
            <p:cNvPr id="65" name="Straight Arrow Connector 64"/>
            <p:cNvCxnSpPr/>
            <p:nvPr/>
          </p:nvCxnSpPr>
          <p:spPr>
            <a:xfrm flipV="1">
              <a:off x="457994" y="5753510"/>
              <a:ext cx="2534276" cy="0"/>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H="1" flipV="1">
              <a:off x="2989225" y="5524285"/>
              <a:ext cx="1" cy="230513"/>
            </a:xfrm>
            <a:prstGeom prst="straightConnector1">
              <a:avLst/>
            </a:prstGeom>
            <a:ln w="12700" cmpd="sng">
              <a:solidFill>
                <a:schemeClr val="tx1"/>
              </a:solidFill>
              <a:prstDash val="dash"/>
              <a:tailEnd type="triangle" w="med" len="med"/>
            </a:ln>
            <a:effectLst/>
          </p:spPr>
          <p:style>
            <a:lnRef idx="2">
              <a:schemeClr val="accent1"/>
            </a:lnRef>
            <a:fillRef idx="0">
              <a:schemeClr val="accent1"/>
            </a:fillRef>
            <a:effectRef idx="1">
              <a:schemeClr val="accent1"/>
            </a:effectRef>
            <a:fontRef idx="minor">
              <a:schemeClr val="tx1"/>
            </a:fontRef>
          </p:style>
        </p:cxnSp>
      </p:grpSp>
      <p:sp>
        <p:nvSpPr>
          <p:cNvPr id="56" name="TextBox 55"/>
          <p:cNvSpPr txBox="1"/>
          <p:nvPr/>
        </p:nvSpPr>
        <p:spPr>
          <a:xfrm>
            <a:off x="444691" y="3857808"/>
            <a:ext cx="2953206" cy="338554"/>
          </a:xfrm>
          <a:prstGeom prst="rect">
            <a:avLst/>
          </a:prstGeom>
          <a:noFill/>
        </p:spPr>
        <p:txBody>
          <a:bodyPr wrap="square" rtlCol="0">
            <a:spAutoFit/>
          </a:bodyPr>
          <a:lstStyle/>
          <a:p>
            <a:r>
              <a:rPr lang="en-US" sz="1600" dirty="0" smtClean="0">
                <a:latin typeface="Futura Condensed"/>
                <a:cs typeface="Futura Condensed"/>
              </a:rPr>
              <a:t>START HERE</a:t>
            </a:r>
            <a:endParaRPr lang="en-US" sz="1600" dirty="0">
              <a:latin typeface="Futura Condensed"/>
              <a:cs typeface="Futura Condensed"/>
            </a:endParaRPr>
          </a:p>
        </p:txBody>
      </p:sp>
      <p:cxnSp>
        <p:nvCxnSpPr>
          <p:cNvPr id="57" name="Straight Connector 56"/>
          <p:cNvCxnSpPr/>
          <p:nvPr/>
        </p:nvCxnSpPr>
        <p:spPr>
          <a:xfrm flipV="1">
            <a:off x="535219" y="4194252"/>
            <a:ext cx="2717679" cy="2"/>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43" name="Picture 42" descr="Screen Shot 2014-06-03 at 12.22.11 PM.png"/>
          <p:cNvPicPr>
            <a:picLocks noChangeAspect="1"/>
          </p:cNvPicPr>
          <p:nvPr/>
        </p:nvPicPr>
        <p:blipFill rotWithShape="1">
          <a:blip r:embed="rId6">
            <a:extLst>
              <a:ext uri="{28A0092B-C50C-407E-A947-70E740481C1C}">
                <a14:useLocalDpi xmlns:a14="http://schemas.microsoft.com/office/drawing/2010/main" xmlns="" val="0"/>
              </a:ext>
            </a:extLst>
          </a:blip>
          <a:srcRect l="35912" r="3622" b="8152"/>
          <a:stretch/>
        </p:blipFill>
        <p:spPr>
          <a:xfrm>
            <a:off x="711199" y="5628069"/>
            <a:ext cx="781051" cy="819293"/>
          </a:xfrm>
          <a:prstGeom prst="rect">
            <a:avLst/>
          </a:prstGeom>
        </p:spPr>
      </p:pic>
      <p:grpSp>
        <p:nvGrpSpPr>
          <p:cNvPr id="46" name="Group 45"/>
          <p:cNvGrpSpPr/>
          <p:nvPr/>
        </p:nvGrpSpPr>
        <p:grpSpPr>
          <a:xfrm>
            <a:off x="454376" y="4886324"/>
            <a:ext cx="225073" cy="1146175"/>
            <a:chOff x="454376" y="4530725"/>
            <a:chExt cx="305451" cy="1231402"/>
          </a:xfrm>
        </p:grpSpPr>
        <p:grpSp>
          <p:nvGrpSpPr>
            <p:cNvPr id="48" name="Group 47"/>
            <p:cNvGrpSpPr/>
            <p:nvPr/>
          </p:nvGrpSpPr>
          <p:grpSpPr>
            <a:xfrm flipH="1">
              <a:off x="457994" y="4530725"/>
              <a:ext cx="47906" cy="1231400"/>
              <a:chOff x="2350810" y="4332313"/>
              <a:chExt cx="221466" cy="995069"/>
            </a:xfrm>
          </p:grpSpPr>
          <p:cxnSp>
            <p:nvCxnSpPr>
              <p:cNvPr id="51" name="Straight Arrow Connector 50"/>
              <p:cNvCxnSpPr/>
              <p:nvPr/>
            </p:nvCxnSpPr>
            <p:spPr>
              <a:xfrm>
                <a:off x="2350810" y="4338617"/>
                <a:ext cx="221466" cy="0"/>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2563136" y="4332313"/>
                <a:ext cx="0" cy="995069"/>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grpSp>
        <p:cxnSp>
          <p:nvCxnSpPr>
            <p:cNvPr id="50" name="Straight Arrow Connector 49"/>
            <p:cNvCxnSpPr/>
            <p:nvPr/>
          </p:nvCxnSpPr>
          <p:spPr>
            <a:xfrm>
              <a:off x="454376" y="5762127"/>
              <a:ext cx="305451" cy="0"/>
            </a:xfrm>
            <a:prstGeom prst="straightConnector1">
              <a:avLst/>
            </a:prstGeom>
            <a:ln w="12700" cmpd="sng">
              <a:solidFill>
                <a:schemeClr val="tx1"/>
              </a:solidFill>
              <a:prstDash val="dash"/>
              <a:tailEnd type="triangle" w="med" len="med"/>
            </a:ln>
            <a:effectLst/>
          </p:spPr>
          <p:style>
            <a:lnRef idx="2">
              <a:schemeClr val="accent1"/>
            </a:lnRef>
            <a:fillRef idx="0">
              <a:schemeClr val="accent1"/>
            </a:fillRef>
            <a:effectRef idx="1">
              <a:schemeClr val="accent1"/>
            </a:effectRef>
            <a:fontRef idx="minor">
              <a:schemeClr val="tx1"/>
            </a:fontRef>
          </p:style>
        </p:cxnSp>
      </p:grpSp>
      <p:pic>
        <p:nvPicPr>
          <p:cNvPr id="2" name="Picture 1" descr="Screen Shot 2014-06-03 at 1.02.53 PM.png"/>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530389" y="6520242"/>
            <a:ext cx="2691177" cy="1219686"/>
          </a:xfrm>
          <a:prstGeom prst="rect">
            <a:avLst/>
          </a:prstGeom>
        </p:spPr>
      </p:pic>
      <p:sp>
        <p:nvSpPr>
          <p:cNvPr id="41" name="TextBox 40"/>
          <p:cNvSpPr txBox="1"/>
          <p:nvPr/>
        </p:nvSpPr>
        <p:spPr>
          <a:xfrm>
            <a:off x="457995" y="595839"/>
            <a:ext cx="2815942" cy="923330"/>
          </a:xfrm>
          <a:prstGeom prst="rect">
            <a:avLst/>
          </a:prstGeom>
          <a:noFill/>
        </p:spPr>
        <p:txBody>
          <a:bodyPr wrap="square" rtlCol="0">
            <a:spAutoFit/>
          </a:bodyPr>
          <a:lstStyle/>
          <a:p>
            <a:r>
              <a:rPr lang="en-US" sz="5200" dirty="0" smtClean="0">
                <a:latin typeface="Futura Condensed"/>
                <a:cs typeface="Futura Condensed"/>
              </a:rPr>
              <a:t>MY STUDIO</a:t>
            </a:r>
          </a:p>
        </p:txBody>
      </p:sp>
      <p:grpSp>
        <p:nvGrpSpPr>
          <p:cNvPr id="42" name="Group 41"/>
          <p:cNvGrpSpPr/>
          <p:nvPr/>
        </p:nvGrpSpPr>
        <p:grpSpPr>
          <a:xfrm>
            <a:off x="2571138" y="443435"/>
            <a:ext cx="651202" cy="1336089"/>
            <a:chOff x="2571138" y="443435"/>
            <a:chExt cx="651202" cy="1336089"/>
          </a:xfrm>
        </p:grpSpPr>
        <p:grpSp>
          <p:nvGrpSpPr>
            <p:cNvPr id="44" name="Group 43"/>
            <p:cNvGrpSpPr/>
            <p:nvPr/>
          </p:nvGrpSpPr>
          <p:grpSpPr>
            <a:xfrm>
              <a:off x="2571138" y="443435"/>
              <a:ext cx="651202" cy="1336089"/>
              <a:chOff x="2169548" y="4643960"/>
              <a:chExt cx="393589" cy="656327"/>
            </a:xfrm>
          </p:grpSpPr>
          <p:cxnSp>
            <p:nvCxnSpPr>
              <p:cNvPr id="49" name="Straight Arrow Connector 48"/>
              <p:cNvCxnSpPr/>
              <p:nvPr/>
            </p:nvCxnSpPr>
            <p:spPr>
              <a:xfrm>
                <a:off x="2169548" y="4646880"/>
                <a:ext cx="393588" cy="0"/>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H="1">
                <a:off x="2563136" y="4643960"/>
                <a:ext cx="1" cy="656327"/>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grpSp>
        <p:cxnSp>
          <p:nvCxnSpPr>
            <p:cNvPr id="45" name="Straight Arrow Connector 44"/>
            <p:cNvCxnSpPr/>
            <p:nvPr/>
          </p:nvCxnSpPr>
          <p:spPr>
            <a:xfrm>
              <a:off x="2576323" y="444075"/>
              <a:ext cx="0" cy="311774"/>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2782512" y="1766295"/>
              <a:ext cx="439828" cy="0"/>
            </a:xfrm>
            <a:prstGeom prst="straightConnector1">
              <a:avLst/>
            </a:prstGeom>
            <a:ln w="12700" cmpd="sng">
              <a:solidFill>
                <a:schemeClr val="tx1"/>
              </a:solidFill>
              <a:prstDash val="dash"/>
              <a:headEnd type="triangle"/>
              <a:tailEnd type="none" w="med" len="med"/>
            </a:ln>
            <a:effectLst/>
          </p:spPr>
          <p:style>
            <a:lnRef idx="2">
              <a:schemeClr val="accent1"/>
            </a:lnRef>
            <a:fillRef idx="0">
              <a:schemeClr val="accent1"/>
            </a:fillRef>
            <a:effectRef idx="1">
              <a:schemeClr val="accent1"/>
            </a:effectRef>
            <a:fontRef idx="minor">
              <a:schemeClr val="tx1"/>
            </a:fontRef>
          </p:style>
        </p:cxnSp>
      </p:grpSp>
      <p:cxnSp>
        <p:nvCxnSpPr>
          <p:cNvPr id="54" name="Straight Arrow Connector 53"/>
          <p:cNvCxnSpPr/>
          <p:nvPr/>
        </p:nvCxnSpPr>
        <p:spPr>
          <a:xfrm flipV="1">
            <a:off x="4404105" y="4342116"/>
            <a:ext cx="0" cy="327484"/>
          </a:xfrm>
          <a:prstGeom prst="straightConnector1">
            <a:avLst/>
          </a:prstGeom>
          <a:ln w="12700" cmpd="sng">
            <a:solidFill>
              <a:schemeClr val="tx1"/>
            </a:solidFill>
            <a:prstDash val="dash"/>
            <a:headEnd type="none"/>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58" name="Group 57"/>
          <p:cNvGrpSpPr/>
          <p:nvPr/>
        </p:nvGrpSpPr>
        <p:grpSpPr>
          <a:xfrm>
            <a:off x="-1" y="7871074"/>
            <a:ext cx="7772401" cy="532604"/>
            <a:chOff x="-1" y="7871074"/>
            <a:chExt cx="7772401" cy="532604"/>
          </a:xfrm>
        </p:grpSpPr>
        <p:sp>
          <p:nvSpPr>
            <p:cNvPr id="59" name="Rectangle 58"/>
            <p:cNvSpPr/>
            <p:nvPr/>
          </p:nvSpPr>
          <p:spPr>
            <a:xfrm>
              <a:off x="-1" y="7871074"/>
              <a:ext cx="7772401" cy="410457"/>
            </a:xfrm>
            <a:prstGeom prst="rect">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Diamond 59"/>
            <p:cNvSpPr/>
            <p:nvPr/>
          </p:nvSpPr>
          <p:spPr>
            <a:xfrm>
              <a:off x="1398022" y="8077594"/>
              <a:ext cx="381000" cy="326084"/>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Diamond 60"/>
            <p:cNvSpPr/>
            <p:nvPr/>
          </p:nvSpPr>
          <p:spPr>
            <a:xfrm>
              <a:off x="5277046" y="8066025"/>
              <a:ext cx="381000" cy="326084"/>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0" y="7879206"/>
              <a:ext cx="3185510" cy="369332"/>
            </a:xfrm>
            <a:prstGeom prst="rect">
              <a:avLst/>
            </a:prstGeom>
            <a:noFill/>
          </p:spPr>
          <p:txBody>
            <a:bodyPr wrap="square" rtlCol="0">
              <a:spAutoFit/>
            </a:bodyPr>
            <a:lstStyle/>
            <a:p>
              <a:pPr algn="ctr"/>
              <a:r>
                <a:rPr lang="en-US" dirty="0" smtClean="0">
                  <a:solidFill>
                    <a:schemeClr val="bg1"/>
                  </a:solidFill>
                  <a:latin typeface="Futura Condensed"/>
                  <a:cs typeface="Futura Condensed"/>
                </a:rPr>
                <a:t>THINGS TO TRY</a:t>
              </a:r>
              <a:endParaRPr lang="en-US" dirty="0">
                <a:solidFill>
                  <a:schemeClr val="bg1"/>
                </a:solidFill>
                <a:latin typeface="Futura Condensed"/>
                <a:cs typeface="Futura Condensed"/>
              </a:endParaRPr>
            </a:p>
          </p:txBody>
        </p:sp>
        <p:sp>
          <p:nvSpPr>
            <p:cNvPr id="63" name="TextBox 62"/>
            <p:cNvSpPr txBox="1"/>
            <p:nvPr/>
          </p:nvSpPr>
          <p:spPr>
            <a:xfrm>
              <a:off x="3185510" y="7884634"/>
              <a:ext cx="4586890" cy="369332"/>
            </a:xfrm>
            <a:prstGeom prst="rect">
              <a:avLst/>
            </a:prstGeom>
            <a:noFill/>
          </p:spPr>
          <p:txBody>
            <a:bodyPr wrap="square" rtlCol="0">
              <a:spAutoFit/>
            </a:bodyPr>
            <a:lstStyle/>
            <a:p>
              <a:pPr algn="ctr"/>
              <a:r>
                <a:rPr lang="en-US" dirty="0" smtClean="0">
                  <a:solidFill>
                    <a:schemeClr val="bg1"/>
                  </a:solidFill>
                  <a:latin typeface="Futura Condensed"/>
                  <a:cs typeface="Futura Condensed"/>
                </a:rPr>
                <a:t>FINISHED?</a:t>
              </a:r>
              <a:endParaRPr lang="en-US" dirty="0">
                <a:solidFill>
                  <a:schemeClr val="bg1"/>
                </a:solidFill>
                <a:latin typeface="Futura Condensed"/>
                <a:cs typeface="Futura Condensed"/>
              </a:endParaRPr>
            </a:p>
          </p:txBody>
        </p:sp>
      </p:grpSp>
    </p:spTree>
    <p:extLst>
      <p:ext uri="{BB962C8B-B14F-4D97-AF65-F5344CB8AC3E}">
        <p14:creationId xmlns:p14="http://schemas.microsoft.com/office/powerpoint/2010/main" xmlns="" val="43798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Diamond 53"/>
          <p:cNvSpPr/>
          <p:nvPr/>
        </p:nvSpPr>
        <p:spPr>
          <a:xfrm>
            <a:off x="6965252" y="2133579"/>
            <a:ext cx="781748" cy="781748"/>
          </a:xfrm>
          <a:prstGeom prst="diamon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grpSp>
        <p:nvGrpSpPr>
          <p:cNvPr id="5" name="Group 4"/>
          <p:cNvGrpSpPr/>
          <p:nvPr/>
        </p:nvGrpSpPr>
        <p:grpSpPr>
          <a:xfrm>
            <a:off x="4007796" y="2830659"/>
            <a:ext cx="3307404" cy="1144275"/>
            <a:chOff x="3992282" y="2830659"/>
            <a:chExt cx="3307404" cy="1144275"/>
          </a:xfrm>
        </p:grpSpPr>
        <p:sp>
          <p:nvSpPr>
            <p:cNvPr id="18" name="TextBox 17"/>
            <p:cNvSpPr txBox="1"/>
            <p:nvPr/>
          </p:nvSpPr>
          <p:spPr>
            <a:xfrm>
              <a:off x="4089400" y="3328603"/>
              <a:ext cx="3117152" cy="646331"/>
            </a:xfrm>
            <a:prstGeom prst="rect">
              <a:avLst/>
            </a:prstGeom>
            <a:noFill/>
            <a:ln w="6350" cmpd="sng">
              <a:solidFill>
                <a:schemeClr val="tx1"/>
              </a:solidFill>
              <a:prstDash val="dash"/>
            </a:ln>
          </p:spPr>
          <p:txBody>
            <a:bodyPr wrap="square" rtlCol="0">
              <a:spAutoFit/>
            </a:bodyPr>
            <a:lstStyle/>
            <a:p>
              <a:pPr marL="171450" indent="-171450">
                <a:buFont typeface="Wingdings" charset="2"/>
                <a:buChar char="q"/>
              </a:pPr>
              <a:r>
                <a:rPr lang="en-US" sz="1200" spc="-20" dirty="0" smtClean="0">
                  <a:latin typeface="Futura-Condensed-Normal" pitchFamily="2" charset="0"/>
                  <a:cs typeface="Futura Condensed"/>
                </a:rPr>
                <a:t>Unit 1 Debug </a:t>
              </a:r>
              <a:r>
                <a:rPr lang="en-US" sz="1200" spc="-20" dirty="0">
                  <a:latin typeface="Futura-Condensed-Normal" pitchFamily="2" charset="0"/>
                  <a:cs typeface="Futura Condensed"/>
                </a:rPr>
                <a:t>It</a:t>
              </a:r>
              <a:r>
                <a:rPr lang="en-US" sz="1200" spc="-20" dirty="0" smtClean="0">
                  <a:latin typeface="Futura-Condensed-Normal" pitchFamily="2" charset="0"/>
                  <a:cs typeface="Futura Condensed"/>
                </a:rPr>
                <a:t>! </a:t>
              </a:r>
              <a:r>
                <a:rPr lang="en-US" sz="1200" dirty="0" smtClean="0">
                  <a:latin typeface="Futura-Condensed-Normal" pitchFamily="2" charset="0"/>
                  <a:cs typeface="Futura Condensed"/>
                </a:rPr>
                <a:t>handout</a:t>
              </a:r>
            </a:p>
            <a:p>
              <a:pPr marL="171450" indent="-171450">
                <a:buFont typeface="Wingdings" charset="2"/>
                <a:buChar char="q"/>
              </a:pPr>
              <a:r>
                <a:rPr lang="en-US" sz="1200" spc="-20" dirty="0" smtClean="0">
                  <a:latin typeface="Futura-Condensed-Normal" pitchFamily="2" charset="0"/>
                  <a:cs typeface="Futura Condensed"/>
                </a:rPr>
                <a:t>Unit 1 Debug </a:t>
              </a:r>
              <a:r>
                <a:rPr lang="en-US" sz="1200" spc="-20" dirty="0">
                  <a:latin typeface="Futura-Condensed-Normal" pitchFamily="2" charset="0"/>
                  <a:cs typeface="Futura Condensed"/>
                </a:rPr>
                <a:t>It! </a:t>
              </a:r>
              <a:r>
                <a:rPr lang="en-US" sz="1200" dirty="0" smtClean="0">
                  <a:latin typeface="Futura-Condensed-Normal" pitchFamily="2" charset="0"/>
                  <a:cs typeface="Futura Condensed"/>
                </a:rPr>
                <a:t>studio</a:t>
              </a:r>
              <a:br>
                <a:rPr lang="en-US" sz="1200" dirty="0" smtClean="0">
                  <a:latin typeface="Futura-Condensed-Normal" pitchFamily="2" charset="0"/>
                  <a:cs typeface="Futura Condensed"/>
                </a:rPr>
              </a:br>
              <a:r>
                <a:rPr lang="en-US" sz="1200" dirty="0" smtClean="0">
                  <a:latin typeface="Futura-Condensed-Normal" pitchFamily="2" charset="0"/>
                  <a:cs typeface="Futura Condensed"/>
                </a:rPr>
                <a:t>http</a:t>
              </a:r>
              <a:r>
                <a:rPr lang="en-US" sz="1200" dirty="0">
                  <a:latin typeface="Futura-Condensed-Normal" pitchFamily="2" charset="0"/>
                  <a:cs typeface="Futura Condensed"/>
                </a:rPr>
                <a:t>://</a:t>
              </a:r>
              <a:r>
                <a:rPr lang="en-US" sz="1200" dirty="0" err="1">
                  <a:latin typeface="Futura-Condensed-Normal" pitchFamily="2" charset="0"/>
                  <a:cs typeface="Futura Condensed"/>
                </a:rPr>
                <a:t>scratch.mit.edu</a:t>
              </a:r>
              <a:r>
                <a:rPr lang="en-US" sz="1200" dirty="0">
                  <a:latin typeface="Futura-Condensed-Normal" pitchFamily="2" charset="0"/>
                  <a:cs typeface="Futura Condensed"/>
                </a:rPr>
                <a:t>/studios/</a:t>
              </a:r>
              <a:r>
                <a:rPr lang="en-US" sz="1200" dirty="0" smtClean="0">
                  <a:latin typeface="Futura-Condensed-Normal" pitchFamily="2" charset="0"/>
                  <a:cs typeface="Futura Condensed"/>
                </a:rPr>
                <a:t>475483</a:t>
              </a:r>
              <a:endParaRPr lang="en-US" sz="1200" dirty="0">
                <a:latin typeface="Futura-Condensed-Normal" pitchFamily="2" charset="0"/>
                <a:cs typeface="Futura Condensed"/>
              </a:endParaRPr>
            </a:p>
          </p:txBody>
        </p:sp>
        <p:sp>
          <p:nvSpPr>
            <p:cNvPr id="19" name="TextBox 18"/>
            <p:cNvSpPr txBox="1"/>
            <p:nvPr/>
          </p:nvSpPr>
          <p:spPr>
            <a:xfrm>
              <a:off x="3992282" y="2830659"/>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RESOURCES</a:t>
              </a:r>
              <a:endParaRPr lang="en-US" sz="1600" dirty="0">
                <a:latin typeface="Futura-Condensed-Normal" pitchFamily="2" charset="0"/>
                <a:cs typeface="Futura Condensed"/>
              </a:endParaRPr>
            </a:p>
          </p:txBody>
        </p:sp>
        <p:cxnSp>
          <p:nvCxnSpPr>
            <p:cNvPr id="20" name="Straight Connector 19"/>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457995" y="2830659"/>
            <a:ext cx="3324338" cy="3729598"/>
            <a:chOff x="422410" y="2830659"/>
            <a:chExt cx="3324338" cy="3729598"/>
          </a:xfrm>
        </p:grpSpPr>
        <p:sp>
          <p:nvSpPr>
            <p:cNvPr id="14" name="TextBox 13"/>
            <p:cNvSpPr txBox="1"/>
            <p:nvPr/>
          </p:nvSpPr>
          <p:spPr>
            <a:xfrm>
              <a:off x="515544" y="3328603"/>
              <a:ext cx="3231204" cy="3231654"/>
            </a:xfrm>
            <a:prstGeom prst="rect">
              <a:avLst/>
            </a:prstGeom>
            <a:noFill/>
            <a:ln w="6350" cmpd="sng">
              <a:solidFill>
                <a:schemeClr val="tx1"/>
              </a:solidFill>
              <a:prstDash val="dash"/>
            </a:ln>
          </p:spPr>
          <p:txBody>
            <a:bodyPr wrap="square" rtlCol="0">
              <a:spAutoFit/>
            </a:bodyPr>
            <a:lstStyle/>
            <a:p>
              <a:pPr marL="171450" indent="-171450">
                <a:buFont typeface="Wingdings" charset="2"/>
                <a:buChar char="q"/>
              </a:pPr>
              <a:r>
                <a:rPr lang="en-US" sz="1200" spc="-20" dirty="0">
                  <a:latin typeface="Futura-Condensed-Normal" pitchFamily="2" charset="0"/>
                  <a:cs typeface="Futura Condensed"/>
                </a:rPr>
                <a:t>Optionally, </a:t>
              </a:r>
              <a:r>
                <a:rPr lang="en-US" sz="1200" spc="-20" dirty="0" smtClean="0">
                  <a:latin typeface="Futura-Condensed-Normal" pitchFamily="2" charset="0"/>
                  <a:cs typeface="Futura Condensed"/>
                </a:rPr>
                <a:t>have </a:t>
              </a:r>
              <a:r>
                <a:rPr lang="en-US" sz="1200" spc="-20" dirty="0">
                  <a:latin typeface="Futura-Condensed-Normal" pitchFamily="2" charset="0"/>
                  <a:cs typeface="Futura Condensed"/>
                </a:rPr>
                <a:t>the </a:t>
              </a:r>
              <a:r>
                <a:rPr lang="en-US" sz="1200" spc="-20" dirty="0" smtClean="0">
                  <a:latin typeface="Futura-Condensed-Normal" pitchFamily="2" charset="0"/>
                  <a:cs typeface="Futura Condensed"/>
                </a:rPr>
                <a:t>Unit 1 Debug </a:t>
              </a:r>
              <a:r>
                <a:rPr lang="en-US" sz="1200" spc="-20" dirty="0">
                  <a:latin typeface="Futura-Condensed-Normal" pitchFamily="2" charset="0"/>
                  <a:cs typeface="Futura Condensed"/>
                </a:rPr>
                <a:t>I</a:t>
              </a:r>
              <a:r>
                <a:rPr lang="en-US" sz="1200" spc="-20" dirty="0" smtClean="0">
                  <a:latin typeface="Futura-Condensed-Normal" pitchFamily="2" charset="0"/>
                  <a:cs typeface="Futura Condensed"/>
                </a:rPr>
                <a:t>t! handout available to guide students during the activity.</a:t>
              </a:r>
              <a:endParaRPr lang="en-US" sz="1200" spc="-20" dirty="0">
                <a:latin typeface="Futura-Condensed-Normal" pitchFamily="2" charset="0"/>
                <a:cs typeface="Futura Condensed"/>
              </a:endParaRPr>
            </a:p>
            <a:p>
              <a:endParaRPr lang="en-US" sz="600" dirty="0" smtClean="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Help students open the Debug It! programs from the Unit 1 Debug It! </a:t>
              </a:r>
              <a:r>
                <a:rPr lang="en-US" sz="1200" dirty="0">
                  <a:latin typeface="Futura-Condensed-Normal" pitchFamily="2" charset="0"/>
                  <a:cs typeface="Futura Condensed"/>
                </a:rPr>
                <a:t>s</a:t>
              </a:r>
              <a:r>
                <a:rPr lang="en-US" sz="1200" dirty="0" smtClean="0">
                  <a:latin typeface="Futura-Condensed-Normal" pitchFamily="2" charset="0"/>
                  <a:cs typeface="Futura Condensed"/>
                </a:rPr>
                <a:t>tudio or by following the project links listed on the Unit 1 Debug It! handout. Encourage students to click on the “Look Inside” button to investigate the buggy program, tinker with problematic code, and test possible solutions.</a:t>
              </a:r>
            </a:p>
            <a:p>
              <a:pPr marL="171450" indent="-171450">
                <a:buFont typeface="Wingdings" charset="2"/>
                <a:buChar char="q"/>
              </a:pPr>
              <a:endParaRPr lang="en-US" sz="600" dirty="0" smtClean="0">
                <a:latin typeface="Futura-Condensed-Normal" pitchFamily="2" charset="0"/>
                <a:cs typeface="Futura Condensed"/>
              </a:endParaRPr>
            </a:p>
            <a:p>
              <a:pPr marL="171450" indent="-171450">
                <a:buFont typeface="Wingdings" charset="2"/>
                <a:buChar char="q"/>
              </a:pPr>
              <a:r>
                <a:rPr lang="en-US" sz="1200" dirty="0">
                  <a:solidFill>
                    <a:srgbClr val="000000"/>
                  </a:solidFill>
                  <a:latin typeface="Futura-Condensed-Normal" pitchFamily="2" charset="0"/>
                  <a:cs typeface="Futura Condensed"/>
                </a:rPr>
                <a:t>Give students time to test and debug each Debug It! </a:t>
              </a:r>
              <a:r>
                <a:rPr lang="en-US" sz="1200" dirty="0" smtClean="0">
                  <a:solidFill>
                    <a:srgbClr val="000000"/>
                  </a:solidFill>
                  <a:latin typeface="Futura-Condensed-Normal" pitchFamily="2" charset="0"/>
                  <a:cs typeface="Futura Condensed"/>
                </a:rPr>
                <a:t>challenge. Optionally, have students use the remix function in Scratch to fix the bugs and save corrected programs.</a:t>
              </a:r>
              <a:endParaRPr lang="en-US" sz="1200" dirty="0">
                <a:solidFill>
                  <a:srgbClr val="000000"/>
                </a:solidFill>
                <a:latin typeface="Futura-Condensed-Normal" pitchFamily="2" charset="0"/>
                <a:cs typeface="Futura Condensed"/>
              </a:endParaRPr>
            </a:p>
            <a:p>
              <a:pPr marL="171450" indent="-171450">
                <a:buFont typeface="Wingdings" charset="2"/>
                <a:buChar char="q"/>
              </a:pPr>
              <a:endParaRPr lang="en-US" sz="600" dirty="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Ask </a:t>
              </a:r>
              <a:r>
                <a:rPr lang="en-US" sz="1200" dirty="0">
                  <a:latin typeface="Futura-Condensed-Normal" pitchFamily="2" charset="0"/>
                  <a:cs typeface="Futura Condensed"/>
                </a:rPr>
                <a:t>students to reflect back on their </a:t>
              </a:r>
              <a:r>
                <a:rPr lang="en-US" sz="1200" spc="-10" dirty="0">
                  <a:latin typeface="Futura-Condensed-Normal" pitchFamily="2" charset="0"/>
                  <a:cs typeface="Futura Condensed"/>
                </a:rPr>
                <a:t>testing and debugging </a:t>
              </a:r>
              <a:r>
                <a:rPr lang="en-US" sz="1200" dirty="0" smtClean="0">
                  <a:latin typeface="Futura-Condensed-Normal" pitchFamily="2" charset="0"/>
                  <a:cs typeface="Futura Condensed"/>
                </a:rPr>
                <a:t>experiences by </a:t>
              </a:r>
              <a:r>
                <a:rPr lang="en-US" sz="1200" dirty="0">
                  <a:latin typeface="Futura-Condensed-Normal" pitchFamily="2" charset="0"/>
                  <a:cs typeface="Futura Condensed"/>
                </a:rPr>
                <a:t>responding to the reflection prompts in their design </a:t>
              </a:r>
              <a:r>
                <a:rPr lang="en-US" sz="1200" dirty="0" smtClean="0">
                  <a:latin typeface="Futura-Condensed-Normal" pitchFamily="2" charset="0"/>
                  <a:cs typeface="Futura Condensed"/>
                </a:rPr>
                <a:t>journals or in </a:t>
              </a:r>
              <a:r>
                <a:rPr lang="en-US" sz="1200" dirty="0">
                  <a:latin typeface="Futura-Condensed-Normal" pitchFamily="2" charset="0"/>
                  <a:cs typeface="Futura Condensed"/>
                </a:rPr>
                <a:t>a </a:t>
              </a:r>
              <a:r>
                <a:rPr lang="en-US" sz="1200" dirty="0" smtClean="0">
                  <a:latin typeface="Futura-Condensed-Normal" pitchFamily="2" charset="0"/>
                  <a:cs typeface="Futura Condensed"/>
                </a:rPr>
                <a:t>group discussion</a:t>
              </a:r>
              <a:r>
                <a:rPr lang="en-US" sz="1200" spc="-10" dirty="0" smtClean="0">
                  <a:latin typeface="Futura-Condensed-Normal" pitchFamily="2" charset="0"/>
                  <a:cs typeface="Futura Condensed"/>
                </a:rPr>
                <a:t>.</a:t>
              </a:r>
            </a:p>
            <a:p>
              <a:pPr marL="171450" indent="-171450">
                <a:buFont typeface="Wingdings" charset="2"/>
                <a:buChar char="q"/>
              </a:pPr>
              <a:endParaRPr lang="en-US" sz="600" dirty="0">
                <a:latin typeface="Futura-Condensed-Normal" pitchFamily="2" charset="0"/>
                <a:cs typeface="Futura Condensed"/>
              </a:endParaRPr>
            </a:p>
            <a:p>
              <a:pPr marL="171450" indent="-171450">
                <a:buFont typeface="Wingdings" charset="2"/>
                <a:buChar char="q"/>
              </a:pPr>
              <a:r>
                <a:rPr lang="en-US" sz="1200" spc="-10" dirty="0" smtClean="0">
                  <a:latin typeface="Futura-Condensed-Normal" pitchFamily="2" charset="0"/>
                  <a:cs typeface="Futura Condensed"/>
                </a:rPr>
                <a:t>Create a class list of debugging strategies by collecting students’ </a:t>
              </a:r>
              <a:r>
                <a:rPr lang="en-US" sz="1200" dirty="0" smtClean="0">
                  <a:latin typeface="Futura-Condensed-Normal" pitchFamily="2" charset="0"/>
                  <a:cs typeface="Futura Condensed"/>
                </a:rPr>
                <a:t>problem </a:t>
              </a:r>
              <a:r>
                <a:rPr lang="en-US" sz="1200" dirty="0">
                  <a:latin typeface="Futura-Condensed-Normal" pitchFamily="2" charset="0"/>
                  <a:cs typeface="Futura Condensed"/>
                </a:rPr>
                <a:t>finding and </a:t>
              </a:r>
              <a:r>
                <a:rPr lang="en-US" sz="1200" dirty="0" smtClean="0">
                  <a:latin typeface="Futura-Condensed-Normal" pitchFamily="2" charset="0"/>
                  <a:cs typeface="Futura Condensed"/>
                </a:rPr>
                <a:t>problem solving approaches.</a:t>
              </a:r>
              <a:endParaRPr lang="en-US" sz="1200" spc="-10" dirty="0">
                <a:latin typeface="Futura-Condensed-Normal" pitchFamily="2" charset="0"/>
                <a:cs typeface="Futura Condensed"/>
              </a:endParaRPr>
            </a:p>
          </p:txBody>
        </p:sp>
        <p:sp>
          <p:nvSpPr>
            <p:cNvPr id="78" name="TextBox 77"/>
            <p:cNvSpPr txBox="1"/>
            <p:nvPr/>
          </p:nvSpPr>
          <p:spPr>
            <a:xfrm>
              <a:off x="422410" y="2830659"/>
              <a:ext cx="3307404" cy="338554"/>
            </a:xfrm>
            <a:prstGeom prst="rect">
              <a:avLst/>
            </a:prstGeom>
            <a:noFill/>
          </p:spPr>
          <p:txBody>
            <a:bodyPr wrap="square" rtlCol="0">
              <a:spAutoFit/>
            </a:bodyPr>
            <a:lstStyle/>
            <a:p>
              <a:r>
                <a:rPr lang="en-US" sz="1600" dirty="0">
                  <a:latin typeface="Futura-Condensed-Normal" pitchFamily="2" charset="0"/>
                  <a:cs typeface="Futura Condensed"/>
                </a:rPr>
                <a:t>ACTIVITY DESCRIPTION</a:t>
              </a:r>
            </a:p>
          </p:txBody>
        </p:sp>
        <p:cxnSp>
          <p:nvCxnSpPr>
            <p:cNvPr id="79" name="Straight Connector 78"/>
            <p:cNvCxnSpPr/>
            <p:nvPr/>
          </p:nvCxnSpPr>
          <p:spPr>
            <a:xfrm flipV="1">
              <a:off x="515544" y="3163625"/>
              <a:ext cx="3231204" cy="838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4007796" y="4090130"/>
            <a:ext cx="3307404" cy="1513483"/>
            <a:chOff x="3992282" y="4098597"/>
            <a:chExt cx="3307404" cy="1513483"/>
          </a:xfrm>
        </p:grpSpPr>
        <p:sp>
          <p:nvSpPr>
            <p:cNvPr id="82" name="TextBox 81"/>
            <p:cNvSpPr txBox="1"/>
            <p:nvPr/>
          </p:nvSpPr>
          <p:spPr>
            <a:xfrm>
              <a:off x="4089400" y="4596417"/>
              <a:ext cx="3117152" cy="1015663"/>
            </a:xfrm>
            <a:prstGeom prst="rect">
              <a:avLst/>
            </a:prstGeom>
            <a:noFill/>
            <a:ln w="6350" cmpd="sng">
              <a:solidFill>
                <a:schemeClr val="tx1"/>
              </a:solidFill>
              <a:prstDash val="dash"/>
            </a:ln>
          </p:spPr>
          <p:txBody>
            <a:bodyPr wrap="square" rtlCol="0">
              <a:spAutoFit/>
            </a:bodyPr>
            <a:lstStyle/>
            <a:p>
              <a:pPr marL="171450" indent="-171450">
                <a:buFont typeface="Lucida Grande"/>
                <a:buChar char="+"/>
              </a:pPr>
              <a:r>
                <a:rPr lang="en-US" sz="1200" dirty="0">
                  <a:latin typeface="Futura-Condensed-Normal" pitchFamily="2" charset="0"/>
                  <a:cs typeface="Futura Condensed"/>
                </a:rPr>
                <a:t>What was the problem?</a:t>
              </a:r>
            </a:p>
            <a:p>
              <a:pPr marL="171450" indent="-171450">
                <a:buFont typeface="Lucida Grande"/>
                <a:buChar char="+"/>
              </a:pPr>
              <a:r>
                <a:rPr lang="en-US" sz="1200" dirty="0">
                  <a:latin typeface="Futura-Condensed-Normal" pitchFamily="2" charset="0"/>
                  <a:cs typeface="Futura Condensed"/>
                </a:rPr>
                <a:t>How did you identify the problem?</a:t>
              </a:r>
            </a:p>
            <a:p>
              <a:pPr marL="171450" indent="-171450">
                <a:buFont typeface="Lucida Grande"/>
                <a:buChar char="+"/>
              </a:pPr>
              <a:r>
                <a:rPr lang="en-US" sz="1200" dirty="0">
                  <a:latin typeface="Futura-Condensed-Normal" pitchFamily="2" charset="0"/>
                  <a:cs typeface="Futura Condensed"/>
                </a:rPr>
                <a:t>How did you fix the problem?</a:t>
              </a:r>
            </a:p>
            <a:p>
              <a:pPr marL="171450" indent="-171450">
                <a:buFont typeface="Lucida Grande"/>
                <a:buChar char="+"/>
              </a:pPr>
              <a:r>
                <a:rPr lang="en-US" sz="1200" dirty="0">
                  <a:latin typeface="Futura-Condensed-Normal" pitchFamily="2" charset="0"/>
                  <a:cs typeface="Futura Condensed"/>
                </a:rPr>
                <a:t>Did others have alternative approaches to fixing the problem?</a:t>
              </a:r>
            </a:p>
          </p:txBody>
        </p:sp>
        <p:sp>
          <p:nvSpPr>
            <p:cNvPr id="83" name="TextBox 82"/>
            <p:cNvSpPr txBox="1"/>
            <p:nvPr/>
          </p:nvSpPr>
          <p:spPr>
            <a:xfrm>
              <a:off x="3992282" y="4098597"/>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REFLECTION PROMPTS</a:t>
              </a:r>
              <a:endParaRPr lang="en-US" sz="1600" dirty="0">
                <a:latin typeface="Futura-Condensed-Normal" pitchFamily="2" charset="0"/>
                <a:cs typeface="Futura Condensed"/>
              </a:endParaRPr>
            </a:p>
          </p:txBody>
        </p:sp>
        <p:cxnSp>
          <p:nvCxnSpPr>
            <p:cNvPr id="84" name="Straight Connector 83"/>
            <p:cNvCxnSpPr/>
            <p:nvPr/>
          </p:nvCxnSpPr>
          <p:spPr>
            <a:xfrm flipV="1">
              <a:off x="4089400" y="4437151"/>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4007796" y="5709109"/>
            <a:ext cx="3307404" cy="1511490"/>
            <a:chOff x="3992282" y="2832776"/>
            <a:chExt cx="3307404" cy="1511490"/>
          </a:xfrm>
        </p:grpSpPr>
        <p:sp>
          <p:nvSpPr>
            <p:cNvPr id="90" name="TextBox 89"/>
            <p:cNvSpPr txBox="1"/>
            <p:nvPr/>
          </p:nvSpPr>
          <p:spPr>
            <a:xfrm>
              <a:off x="4089400" y="3328603"/>
              <a:ext cx="3117152" cy="1015663"/>
            </a:xfrm>
            <a:prstGeom prst="rect">
              <a:avLst/>
            </a:prstGeom>
            <a:noFill/>
            <a:ln w="6350" cmpd="sng">
              <a:solidFill>
                <a:schemeClr val="tx1"/>
              </a:solidFill>
              <a:prstDash val="dash"/>
            </a:ln>
          </p:spPr>
          <p:txBody>
            <a:bodyPr wrap="square" rtlCol="0">
              <a:spAutoFit/>
            </a:bodyPr>
            <a:lstStyle/>
            <a:p>
              <a:pPr marL="171450" indent="-171450">
                <a:buFont typeface="Lucida Grande"/>
                <a:buChar char="+"/>
              </a:pPr>
              <a:r>
                <a:rPr lang="en-US" sz="1200" dirty="0" smtClean="0">
                  <a:latin typeface="Futura-Condensed-Normal" pitchFamily="2" charset="0"/>
                  <a:cs typeface="Futura Condensed"/>
                </a:rPr>
                <a:t>Were students able to solve all five bugs? If not, how might you clarify the concepts expressed in the unsolved programs?</a:t>
              </a:r>
            </a:p>
            <a:p>
              <a:pPr marL="171450" indent="-171450">
                <a:buFont typeface="Lucida Grande"/>
                <a:buChar char="+"/>
              </a:pPr>
              <a:r>
                <a:rPr lang="en-US" sz="1200" dirty="0" smtClean="0">
                  <a:latin typeface="Futura-Condensed-Normal" pitchFamily="2" charset="0"/>
                  <a:cs typeface="Futura Condensed"/>
                </a:rPr>
                <a:t>What different testing and debugging strategies did students employ?</a:t>
              </a:r>
            </a:p>
          </p:txBody>
        </p:sp>
        <p:sp>
          <p:nvSpPr>
            <p:cNvPr id="91" name="TextBox 90"/>
            <p:cNvSpPr txBox="1"/>
            <p:nvPr/>
          </p:nvSpPr>
          <p:spPr>
            <a:xfrm>
              <a:off x="3992282" y="2832776"/>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REVIEWING STUDENT WORK</a:t>
              </a:r>
              <a:endParaRPr lang="en-US" sz="1600" dirty="0">
                <a:latin typeface="Futura-Condensed-Normal" pitchFamily="2" charset="0"/>
                <a:cs typeface="Futura Condensed"/>
              </a:endParaRPr>
            </a:p>
          </p:txBody>
        </p:sp>
        <p:cxnSp>
          <p:nvCxnSpPr>
            <p:cNvPr id="92" name="Straight Connector 91"/>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7" name="TextBox 66"/>
          <p:cNvSpPr txBox="1"/>
          <p:nvPr/>
        </p:nvSpPr>
        <p:spPr>
          <a:xfrm>
            <a:off x="457995" y="2262843"/>
            <a:ext cx="2913799" cy="523220"/>
          </a:xfrm>
          <a:prstGeom prst="rect">
            <a:avLst/>
          </a:prstGeom>
          <a:noFill/>
        </p:spPr>
        <p:txBody>
          <a:bodyPr wrap="square" rtlCol="0" anchor="ctr" anchorCtr="0">
            <a:spAutoFit/>
          </a:bodyPr>
          <a:lstStyle/>
          <a:p>
            <a:r>
              <a:rPr lang="en-US" sz="2800" dirty="0" smtClean="0">
                <a:solidFill>
                  <a:schemeClr val="bg1"/>
                </a:solidFill>
                <a:latin typeface="Futura-Condensed-Normal" pitchFamily="2" charset="0"/>
                <a:cs typeface="Futura Condensed"/>
              </a:rPr>
              <a:t>ACTIVITY DESCRIPTION</a:t>
            </a:r>
            <a:endParaRPr lang="en-US" sz="2800" dirty="0">
              <a:solidFill>
                <a:schemeClr val="bg1"/>
              </a:solidFill>
              <a:latin typeface="Futura-Condensed-Normal" pitchFamily="2" charset="0"/>
              <a:cs typeface="Futura Condensed"/>
            </a:endParaRPr>
          </a:p>
        </p:txBody>
      </p:sp>
      <p:sp>
        <p:nvSpPr>
          <p:cNvPr id="65" name="Isosceles Triangle 64"/>
          <p:cNvSpPr/>
          <p:nvPr/>
        </p:nvSpPr>
        <p:spPr>
          <a:xfrm rot="16200000">
            <a:off x="6953456" y="2403548"/>
            <a:ext cx="479582" cy="243905"/>
          </a:xfrm>
          <a:prstGeom prst="triangle">
            <a:avLst>
              <a:gd name="adj" fmla="val 51144"/>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grpSp>
        <p:nvGrpSpPr>
          <p:cNvPr id="53" name="Group 52"/>
          <p:cNvGrpSpPr/>
          <p:nvPr/>
        </p:nvGrpSpPr>
        <p:grpSpPr>
          <a:xfrm>
            <a:off x="457995" y="7630731"/>
            <a:ext cx="6857205" cy="352518"/>
            <a:chOff x="457995" y="7630731"/>
            <a:chExt cx="6857205" cy="352518"/>
          </a:xfrm>
        </p:grpSpPr>
        <p:sp>
          <p:nvSpPr>
            <p:cNvPr id="59" name="TextBox 58"/>
            <p:cNvSpPr txBox="1"/>
            <p:nvPr/>
          </p:nvSpPr>
          <p:spPr>
            <a:xfrm>
              <a:off x="457995" y="7641903"/>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NOTES</a:t>
              </a:r>
              <a:endParaRPr lang="en-US" sz="1600" dirty="0">
                <a:latin typeface="Futura-Condensed-Normal" pitchFamily="2" charset="0"/>
                <a:cs typeface="Futura Condensed"/>
              </a:endParaRPr>
            </a:p>
          </p:txBody>
        </p:sp>
        <p:cxnSp>
          <p:nvCxnSpPr>
            <p:cNvPr id="60" name="Straight Connector 59"/>
            <p:cNvCxnSpPr/>
            <p:nvPr/>
          </p:nvCxnSpPr>
          <p:spPr>
            <a:xfrm flipV="1">
              <a:off x="551129" y="7969285"/>
              <a:ext cx="6670937" cy="1396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4007796" y="7630731"/>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NOTES TO SELF</a:t>
              </a:r>
              <a:endParaRPr lang="en-US" sz="1600" dirty="0">
                <a:latin typeface="Futura-Condensed-Normal" pitchFamily="2" charset="0"/>
                <a:cs typeface="Futura Condensed"/>
              </a:endParaRPr>
            </a:p>
          </p:txBody>
        </p:sp>
      </p:grpSp>
      <p:cxnSp>
        <p:nvCxnSpPr>
          <p:cNvPr id="62" name="Straight Connector 61"/>
          <p:cNvCxnSpPr/>
          <p:nvPr/>
        </p:nvCxnSpPr>
        <p:spPr>
          <a:xfrm>
            <a:off x="3857013" y="8086975"/>
            <a:ext cx="0" cy="1805476"/>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64" name="Group 63"/>
          <p:cNvGrpSpPr/>
          <p:nvPr/>
        </p:nvGrpSpPr>
        <p:grpSpPr>
          <a:xfrm>
            <a:off x="4104914" y="8217641"/>
            <a:ext cx="3117152" cy="1158779"/>
            <a:chOff x="3746748" y="8217641"/>
            <a:chExt cx="3475318" cy="1158779"/>
          </a:xfrm>
        </p:grpSpPr>
        <p:sp>
          <p:nvSpPr>
            <p:cNvPr id="68" name="TextBox 67"/>
            <p:cNvSpPr txBox="1"/>
            <p:nvPr/>
          </p:nvSpPr>
          <p:spPr>
            <a:xfrm>
              <a:off x="3746748" y="8217641"/>
              <a:ext cx="3466853" cy="1158779"/>
            </a:xfrm>
            <a:prstGeom prst="rect">
              <a:avLst/>
            </a:prstGeom>
            <a:noFill/>
            <a:ln w="6350" cmpd="sng">
              <a:noFill/>
              <a:prstDash val="dash"/>
            </a:ln>
          </p:spPr>
          <p:txBody>
            <a:bodyPr wrap="square" rtlCol="0">
              <a:spAutoFit/>
            </a:bodyPr>
            <a:lstStyle/>
            <a:p>
              <a:pPr marL="171450" indent="-171450">
                <a:lnSpc>
                  <a:spcPct val="70000"/>
                </a:lnSpc>
                <a:buFont typeface="Wingdings" charset="2"/>
                <a:buChar char="q"/>
              </a:pPr>
              <a:r>
                <a:rPr lang="en-US" sz="1400" dirty="0" smtClean="0">
                  <a:latin typeface="Futura-Condensed-Normal" pitchFamily="2" charset="0"/>
                  <a:cs typeface="Futura Condensed"/>
                </a:rPr>
                <a:t> </a:t>
              </a: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endParaRPr lang="en-US" sz="1400" dirty="0" smtClean="0">
                <a:latin typeface="Futura-Condensed-Normal" pitchFamily="2" charset="0"/>
                <a:cs typeface="Futura Condensed"/>
              </a:endParaRP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endParaRPr lang="en-US" sz="1400" dirty="0" smtClean="0">
                <a:latin typeface="Futura-Condensed-Normal" pitchFamily="2" charset="0"/>
                <a:cs typeface="Futura Condensed"/>
              </a:endParaRP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r>
                <a:rPr lang="en-US" sz="1400" dirty="0" smtClean="0">
                  <a:latin typeface="Futura-Condensed-Normal" pitchFamily="2" charset="0"/>
                  <a:cs typeface="Futura Condensed"/>
                </a:rPr>
                <a:t> </a:t>
              </a:r>
              <a:endParaRPr lang="en-US" sz="1400" dirty="0">
                <a:latin typeface="Futura-Condensed-Normal" pitchFamily="2" charset="0"/>
                <a:cs typeface="Futura Condensed"/>
              </a:endParaRPr>
            </a:p>
          </p:txBody>
        </p:sp>
        <p:grpSp>
          <p:nvGrpSpPr>
            <p:cNvPr id="69" name="Group 68"/>
            <p:cNvGrpSpPr/>
            <p:nvPr/>
          </p:nvGrpSpPr>
          <p:grpSpPr>
            <a:xfrm>
              <a:off x="4076948" y="8385986"/>
              <a:ext cx="3145118" cy="883399"/>
              <a:chOff x="3891832" y="8385983"/>
              <a:chExt cx="3321768" cy="883398"/>
            </a:xfrm>
          </p:grpSpPr>
          <p:cxnSp>
            <p:nvCxnSpPr>
              <p:cNvPr id="70" name="Straight Connector 69"/>
              <p:cNvCxnSpPr/>
              <p:nvPr/>
            </p:nvCxnSpPr>
            <p:spPr>
              <a:xfrm flipH="1">
                <a:off x="3891832" y="8385983"/>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H="1">
                <a:off x="3891832" y="8679505"/>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3891832" y="8975859"/>
                <a:ext cx="3321768"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H="1">
                <a:off x="3891832" y="9269381"/>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sp>
        <p:nvSpPr>
          <p:cNvPr id="95" name="TextBox 94"/>
          <p:cNvSpPr txBox="1"/>
          <p:nvPr/>
        </p:nvSpPr>
        <p:spPr>
          <a:xfrm>
            <a:off x="551129" y="8142739"/>
            <a:ext cx="3231204" cy="1384995"/>
          </a:xfrm>
          <a:prstGeom prst="rect">
            <a:avLst/>
          </a:prstGeom>
          <a:noFill/>
          <a:ln w="6350" cmpd="sng">
            <a:noFill/>
            <a:prstDash val="dash"/>
          </a:ln>
        </p:spPr>
        <p:txBody>
          <a:bodyPr wrap="square" rtlCol="0">
            <a:spAutoFit/>
          </a:bodyPr>
          <a:lstStyle/>
          <a:p>
            <a:pPr marL="171450" indent="-171450">
              <a:buFont typeface="Lucida Grande"/>
              <a:buChar char="+"/>
            </a:pPr>
            <a:r>
              <a:rPr lang="en-US" sz="1200" dirty="0">
                <a:latin typeface="Futura-Condensed-Normal" pitchFamily="2" charset="0"/>
                <a:cs typeface="Futura Condensed"/>
              </a:rPr>
              <a:t>This activity works well in groups! Get students working in </a:t>
            </a:r>
            <a:r>
              <a:rPr lang="en-US" sz="1200" dirty="0" smtClean="0">
                <a:latin typeface="Futura-Condensed-Normal" pitchFamily="2" charset="0"/>
                <a:cs typeface="Futura Condensed"/>
              </a:rPr>
              <a:t>teams </a:t>
            </a:r>
            <a:r>
              <a:rPr lang="en-US" sz="1200" dirty="0">
                <a:latin typeface="Futura-Condensed-Normal" pitchFamily="2" charset="0"/>
                <a:cs typeface="Futura Condensed"/>
              </a:rPr>
              <a:t>of 2-4 people to collectively problem solve and share debugging strategies.</a:t>
            </a:r>
          </a:p>
          <a:p>
            <a:pPr marL="171450" indent="-171450">
              <a:buFont typeface="Lucida Grande"/>
              <a:buChar char="+"/>
            </a:pPr>
            <a:r>
              <a:rPr lang="en-US" sz="1200" dirty="0">
                <a:latin typeface="Futura-Condensed-Normal" pitchFamily="2" charset="0"/>
                <a:cs typeface="Futura Condensed"/>
              </a:rPr>
              <a:t>Testing and debugging is probably the most common activity of programmers. Things rarely work as planned, so developing a set of testing and debugging strategies will be beneficial to any computational creator</a:t>
            </a:r>
            <a:r>
              <a:rPr lang="en-US" sz="1200" dirty="0" smtClean="0">
                <a:latin typeface="Futura-Condensed-Normal" pitchFamily="2" charset="0"/>
                <a:cs typeface="Futura Condensed"/>
              </a:rPr>
              <a:t>.</a:t>
            </a:r>
            <a:endParaRPr lang="en-US" sz="1200" dirty="0">
              <a:latin typeface="Futura-Condensed-Normal" pitchFamily="2" charset="0"/>
              <a:cs typeface="Futura Condensed"/>
            </a:endParaRPr>
          </a:p>
        </p:txBody>
      </p:sp>
      <p:grpSp>
        <p:nvGrpSpPr>
          <p:cNvPr id="2" name="Group 1"/>
          <p:cNvGrpSpPr/>
          <p:nvPr/>
        </p:nvGrpSpPr>
        <p:grpSpPr>
          <a:xfrm>
            <a:off x="1258497" y="595839"/>
            <a:ext cx="5955976" cy="1615338"/>
            <a:chOff x="415665" y="595839"/>
            <a:chExt cx="5955976" cy="1615338"/>
          </a:xfrm>
        </p:grpSpPr>
        <p:sp>
          <p:nvSpPr>
            <p:cNvPr id="10" name="TextBox 9"/>
            <p:cNvSpPr txBox="1"/>
            <p:nvPr/>
          </p:nvSpPr>
          <p:spPr>
            <a:xfrm>
              <a:off x="3371794" y="795405"/>
              <a:ext cx="2999847" cy="1415772"/>
            </a:xfrm>
            <a:prstGeom prst="rect">
              <a:avLst/>
            </a:prstGeom>
            <a:noFill/>
            <a:ln w="6350" cmpd="sng">
              <a:solidFill>
                <a:schemeClr val="tx1"/>
              </a:solidFill>
              <a:prstDash val="dash"/>
            </a:ln>
          </p:spPr>
          <p:txBody>
            <a:bodyPr wrap="square" rtlCol="0">
              <a:spAutoFit/>
            </a:bodyPr>
            <a:lstStyle/>
            <a:p>
              <a:r>
                <a:rPr lang="en-US" sz="1400" dirty="0" smtClean="0">
                  <a:latin typeface="Futura-Condensed-Normal" pitchFamily="2" charset="0"/>
                  <a:cs typeface="Futura Condensed"/>
                </a:rPr>
                <a:t>OBJECTIVES</a:t>
              </a:r>
            </a:p>
            <a:p>
              <a:r>
                <a:rPr lang="en-US" sz="1200" dirty="0" smtClean="0">
                  <a:latin typeface="Futura-Condensed-Normal" pitchFamily="2" charset="0"/>
                  <a:cs typeface="Futura Condensed"/>
                </a:rPr>
                <a:t>By completing this activity, students will:</a:t>
              </a:r>
            </a:p>
            <a:p>
              <a:pPr marL="171450" indent="-171450">
                <a:buFont typeface="Lucida Grande"/>
                <a:buChar char="+"/>
              </a:pPr>
              <a:r>
                <a:rPr lang="en-US" sz="1200" dirty="0">
                  <a:latin typeface="Futura-Condensed-Normal" pitchFamily="2" charset="0"/>
                  <a:cs typeface="Futura Condensed"/>
                </a:rPr>
                <a:t>i</a:t>
              </a:r>
              <a:r>
                <a:rPr lang="en-US" sz="1200" dirty="0" smtClean="0">
                  <a:latin typeface="Futura-Condensed-Normal" pitchFamily="2" charset="0"/>
                  <a:cs typeface="Futura Condensed"/>
                </a:rPr>
                <a:t>nvestigate the problem and find a solution to five debugging challenges</a:t>
              </a:r>
            </a:p>
            <a:p>
              <a:pPr marL="171450" indent="-171450">
                <a:buFont typeface="Lucida Grande"/>
                <a:buChar char="+"/>
              </a:pPr>
              <a:r>
                <a:rPr lang="en-US" sz="1200" dirty="0" smtClean="0">
                  <a:latin typeface="Futura-Condensed-Normal" pitchFamily="2" charset="0"/>
                  <a:cs typeface="Futura Condensed"/>
                </a:rPr>
                <a:t>explore </a:t>
              </a:r>
              <a:r>
                <a:rPr lang="en-US" sz="1200" dirty="0">
                  <a:latin typeface="Futura-Condensed-Normal" pitchFamily="2" charset="0"/>
                  <a:cs typeface="Futura Condensed"/>
                </a:rPr>
                <a:t>a range of concepts </a:t>
              </a:r>
              <a:r>
                <a:rPr lang="en-US" sz="1200" dirty="0" smtClean="0">
                  <a:latin typeface="Futura-Condensed-Normal" pitchFamily="2" charset="0"/>
                  <a:cs typeface="Futura Condensed"/>
                </a:rPr>
                <a:t>(including sequence) through </a:t>
              </a:r>
              <a:r>
                <a:rPr lang="en-US" sz="1200" dirty="0">
                  <a:latin typeface="Futura-Condensed-Normal" pitchFamily="2" charset="0"/>
                  <a:cs typeface="Futura Condensed"/>
                </a:rPr>
                <a:t>the practices of testing and </a:t>
              </a:r>
              <a:r>
                <a:rPr lang="en-US" sz="1200" dirty="0" smtClean="0">
                  <a:latin typeface="Futura-Condensed-Normal" pitchFamily="2" charset="0"/>
                  <a:cs typeface="Futura Condensed"/>
                </a:rPr>
                <a:t>debugging</a:t>
              </a:r>
              <a:endParaRPr lang="en-US" sz="1200" dirty="0">
                <a:latin typeface="Futura-Condensed-Normal" pitchFamily="2" charset="0"/>
                <a:cs typeface="Futura Condensed"/>
              </a:endParaRPr>
            </a:p>
            <a:p>
              <a:pPr marL="171450" indent="-171450">
                <a:buFont typeface="Lucida Grande"/>
                <a:buChar char="+"/>
              </a:pPr>
              <a:r>
                <a:rPr lang="en-US" sz="1200" dirty="0">
                  <a:latin typeface="Futura-Condensed-Normal" pitchFamily="2" charset="0"/>
                  <a:cs typeface="Futura Condensed"/>
                </a:rPr>
                <a:t>develop a list of strategies for </a:t>
              </a:r>
              <a:r>
                <a:rPr lang="en-US" sz="1200" dirty="0" smtClean="0">
                  <a:latin typeface="Futura-Condensed-Normal" pitchFamily="2" charset="0"/>
                  <a:cs typeface="Futura Condensed"/>
                </a:rPr>
                <a:t>debugging projects</a:t>
              </a:r>
            </a:p>
          </p:txBody>
        </p:sp>
        <p:grpSp>
          <p:nvGrpSpPr>
            <p:cNvPr id="96" name="Group 95"/>
            <p:cNvGrpSpPr/>
            <p:nvPr/>
          </p:nvGrpSpPr>
          <p:grpSpPr>
            <a:xfrm>
              <a:off x="2819113" y="794340"/>
              <a:ext cx="442062" cy="1123360"/>
              <a:chOff x="2853673" y="794340"/>
              <a:chExt cx="442062" cy="1123360"/>
            </a:xfrm>
          </p:grpSpPr>
          <p:cxnSp>
            <p:nvCxnSpPr>
              <p:cNvPr id="97" name="Straight Connector 96"/>
              <p:cNvCxnSpPr/>
              <p:nvPr/>
            </p:nvCxnSpPr>
            <p:spPr>
              <a:xfrm>
                <a:off x="3074704" y="794340"/>
                <a:ext cx="1" cy="1123360"/>
              </a:xfrm>
              <a:prstGeom prst="line">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H="1" flipV="1">
                <a:off x="2853673" y="794755"/>
                <a:ext cx="221031" cy="2"/>
              </a:xfrm>
              <a:prstGeom prst="line">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flipV="1">
                <a:off x="2853673" y="1912685"/>
                <a:ext cx="221032" cy="2"/>
              </a:xfrm>
              <a:prstGeom prst="line">
                <a:avLst/>
              </a:prstGeom>
              <a:ln w="3175"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flipV="1">
                <a:off x="3074704" y="1343098"/>
                <a:ext cx="221031" cy="2"/>
              </a:xfrm>
              <a:prstGeom prst="line">
                <a:avLst/>
              </a:prstGeom>
              <a:ln w="3175"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101" name="TextBox 100"/>
            <p:cNvSpPr txBox="1"/>
            <p:nvPr/>
          </p:nvSpPr>
          <p:spPr>
            <a:xfrm>
              <a:off x="1685092" y="1694204"/>
              <a:ext cx="1092200" cy="446276"/>
            </a:xfrm>
            <a:prstGeom prst="rect">
              <a:avLst/>
            </a:prstGeom>
            <a:noFill/>
          </p:spPr>
          <p:txBody>
            <a:bodyPr wrap="square" rtlCol="0">
              <a:spAutoFit/>
            </a:bodyPr>
            <a:lstStyle/>
            <a:p>
              <a:pPr algn="dist">
                <a:lnSpc>
                  <a:spcPct val="120000"/>
                </a:lnSpc>
              </a:pPr>
              <a:r>
                <a:rPr lang="en-US" sz="1000" baseline="-25000" dirty="0" smtClean="0">
                  <a:latin typeface="Futura-Condensed-Normal" pitchFamily="2" charset="0"/>
                  <a:cs typeface="Futura Condensed"/>
                </a:rPr>
                <a:t>SUGGESTED TIME</a:t>
              </a:r>
            </a:p>
            <a:p>
              <a:pPr algn="dist">
                <a:lnSpc>
                  <a:spcPct val="150000"/>
                </a:lnSpc>
              </a:pPr>
              <a:r>
                <a:rPr lang="en-US" sz="1000" dirty="0" smtClean="0">
                  <a:latin typeface="Futura-Condensed-Normal" pitchFamily="2" charset="0"/>
                  <a:cs typeface="Futura Condensed"/>
                </a:rPr>
                <a:t>15–30 MINUTES</a:t>
              </a:r>
            </a:p>
          </p:txBody>
        </p:sp>
        <p:pic>
          <p:nvPicPr>
            <p:cNvPr id="102" name="Picture 101" descr="15min.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28577" y="1754376"/>
              <a:ext cx="324022" cy="324022"/>
            </a:xfrm>
            <a:prstGeom prst="rect">
              <a:avLst/>
            </a:prstGeom>
          </p:spPr>
        </p:pic>
        <p:sp>
          <p:nvSpPr>
            <p:cNvPr id="47" name="TextBox 46"/>
            <p:cNvSpPr txBox="1"/>
            <p:nvPr/>
          </p:nvSpPr>
          <p:spPr>
            <a:xfrm>
              <a:off x="415665" y="595839"/>
              <a:ext cx="2815942" cy="954107"/>
            </a:xfrm>
            <a:prstGeom prst="rect">
              <a:avLst/>
            </a:prstGeom>
            <a:noFill/>
          </p:spPr>
          <p:txBody>
            <a:bodyPr wrap="square" rtlCol="0">
              <a:spAutoFit/>
            </a:bodyPr>
            <a:lstStyle/>
            <a:p>
              <a:r>
                <a:rPr lang="en-US" sz="5600" dirty="0" smtClean="0">
                  <a:latin typeface="Futura-Condensed-Normal" pitchFamily="2" charset="0"/>
                  <a:cs typeface="Futura Condensed"/>
                </a:rPr>
                <a:t>DEBUG IT!</a:t>
              </a:r>
            </a:p>
          </p:txBody>
        </p:sp>
      </p:grpSp>
      <p:sp>
        <p:nvSpPr>
          <p:cNvPr id="6" name="Slide Number Placeholder 5"/>
          <p:cNvSpPr>
            <a:spLocks noGrp="1"/>
          </p:cNvSpPr>
          <p:nvPr>
            <p:ph type="sldNum" sz="quarter" idx="12"/>
          </p:nvPr>
        </p:nvSpPr>
        <p:spPr>
          <a:xfrm>
            <a:off x="142398" y="9519711"/>
            <a:ext cx="1813560" cy="535517"/>
          </a:xfrm>
        </p:spPr>
        <p:txBody>
          <a:bodyPr/>
          <a:lstStyle/>
          <a:p>
            <a:r>
              <a:rPr lang="en-US" dirty="0" smtClean="0">
                <a:latin typeface="Futura-Condensed-Normal" pitchFamily="2" charset="0"/>
              </a:rPr>
              <a:t>34</a:t>
            </a:r>
            <a:endParaRPr lang="en-US" dirty="0">
              <a:latin typeface="Futura-Condensed-Normal" pitchFamily="2" charset="0"/>
            </a:endParaRPr>
          </a:p>
        </p:txBody>
      </p:sp>
      <p:grpSp>
        <p:nvGrpSpPr>
          <p:cNvPr id="49" name="Group 48"/>
          <p:cNvGrpSpPr/>
          <p:nvPr/>
        </p:nvGrpSpPr>
        <p:grpSpPr>
          <a:xfrm>
            <a:off x="551129" y="0"/>
            <a:ext cx="493776" cy="2791968"/>
            <a:chOff x="551129" y="0"/>
            <a:chExt cx="493776" cy="2791968"/>
          </a:xfrm>
        </p:grpSpPr>
        <p:pic>
          <p:nvPicPr>
            <p:cNvPr id="50" name="Picture 49" descr="Unit1activity.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51129" y="0"/>
              <a:ext cx="493776" cy="2791968"/>
            </a:xfrm>
            <a:prstGeom prst="rect">
              <a:avLst/>
            </a:prstGeom>
            <a:ln>
              <a:solidFill>
                <a:srgbClr val="FFFFFF"/>
              </a:solidFill>
            </a:ln>
          </p:spPr>
        </p:pic>
        <p:sp>
          <p:nvSpPr>
            <p:cNvPr id="51" name="TextBox 50"/>
            <p:cNvSpPr txBox="1"/>
            <p:nvPr/>
          </p:nvSpPr>
          <p:spPr>
            <a:xfrm rot="5400000">
              <a:off x="-260128" y="1150289"/>
              <a:ext cx="2110950" cy="461665"/>
            </a:xfrm>
            <a:prstGeom prst="rect">
              <a:avLst/>
            </a:prstGeom>
            <a:noFill/>
          </p:spPr>
          <p:txBody>
            <a:bodyPr wrap="square" rtlCol="0" anchor="ctr" anchorCtr="0">
              <a:spAutoFit/>
            </a:bodyPr>
            <a:lstStyle/>
            <a:p>
              <a:pPr algn="r"/>
              <a:r>
                <a:rPr lang="en-US" sz="2400" dirty="0" smtClean="0">
                  <a:solidFill>
                    <a:schemeClr val="bg1"/>
                  </a:solidFill>
                  <a:latin typeface="Futura-Condensed-Normal" pitchFamily="2" charset="0"/>
                  <a:cs typeface="Futura Condensed"/>
                </a:rPr>
                <a:t> UNIT </a:t>
              </a:r>
              <a:r>
                <a:rPr lang="en-US" sz="2400" dirty="0">
                  <a:solidFill>
                    <a:schemeClr val="bg1"/>
                  </a:solidFill>
                  <a:latin typeface="Futura-Condensed-Normal" pitchFamily="2" charset="0"/>
                  <a:cs typeface="Futura Condensed"/>
                </a:rPr>
                <a:t>1</a:t>
              </a:r>
              <a:r>
                <a:rPr lang="en-US" sz="2400" dirty="0" smtClean="0">
                  <a:solidFill>
                    <a:schemeClr val="bg1"/>
                  </a:solidFill>
                  <a:latin typeface="Futura-Condensed-Normal" pitchFamily="2" charset="0"/>
                  <a:cs typeface="Futura Condensed"/>
                </a:rPr>
                <a:t>  ACTIVITY</a:t>
              </a:r>
              <a:endParaRPr lang="en-US" sz="2400" dirty="0">
                <a:solidFill>
                  <a:schemeClr val="bg1"/>
                </a:solidFill>
                <a:latin typeface="Futura-Condensed-Normal" pitchFamily="2" charset="0"/>
                <a:cs typeface="Futura Condensed"/>
              </a:endParaRPr>
            </a:p>
          </p:txBody>
        </p:sp>
      </p:grpSp>
    </p:spTree>
    <p:extLst>
      <p:ext uri="{BB962C8B-B14F-4D97-AF65-F5344CB8AC3E}">
        <p14:creationId xmlns:p14="http://schemas.microsoft.com/office/powerpoint/2010/main" xmlns="" val="3297670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45295" y="1522398"/>
            <a:ext cx="2357172" cy="1334958"/>
            <a:chOff x="409710" y="1457232"/>
            <a:chExt cx="2357172" cy="1334958"/>
          </a:xfrm>
        </p:grpSpPr>
        <p:sp>
          <p:nvSpPr>
            <p:cNvPr id="10" name="TextBox 9"/>
            <p:cNvSpPr txBox="1"/>
            <p:nvPr/>
          </p:nvSpPr>
          <p:spPr>
            <a:xfrm>
              <a:off x="502845" y="1457232"/>
              <a:ext cx="2159129" cy="553998"/>
            </a:xfrm>
            <a:prstGeom prst="rect">
              <a:avLst/>
            </a:prstGeom>
            <a:noFill/>
            <a:ln w="6350" cmpd="sng">
              <a:solidFill>
                <a:schemeClr val="tx1"/>
              </a:solidFill>
              <a:prstDash val="dash"/>
            </a:ln>
          </p:spPr>
          <p:txBody>
            <a:bodyPr wrap="square" tIns="91440" bIns="91440" rtlCol="0" anchor="ctr" anchorCtr="0">
              <a:spAutoFit/>
            </a:bodyPr>
            <a:lstStyle/>
            <a:p>
              <a:pPr algn="just"/>
              <a:r>
                <a:rPr lang="en-US" sz="1200" dirty="0" smtClean="0">
                  <a:latin typeface="Futura-Condensed-Normal" pitchFamily="2" charset="0"/>
                  <a:cs typeface="Futura Condensed"/>
                </a:rPr>
                <a:t>HELP! CAN YOU DEBUG THESE FIVE SCRATCH PROGRAMS?</a:t>
              </a:r>
              <a:endParaRPr lang="en-US" sz="1200" dirty="0">
                <a:latin typeface="Futura-Condensed-Normal" pitchFamily="2" charset="0"/>
                <a:cs typeface="Futura Condensed"/>
              </a:endParaRPr>
            </a:p>
          </p:txBody>
        </p:sp>
        <p:sp>
          <p:nvSpPr>
            <p:cNvPr id="13" name="TextBox 12"/>
            <p:cNvSpPr txBox="1"/>
            <p:nvPr/>
          </p:nvSpPr>
          <p:spPr>
            <a:xfrm>
              <a:off x="409710" y="2145859"/>
              <a:ext cx="2357172" cy="646331"/>
            </a:xfrm>
            <a:prstGeom prst="rect">
              <a:avLst/>
            </a:prstGeom>
            <a:noFill/>
          </p:spPr>
          <p:txBody>
            <a:bodyPr wrap="square" rtlCol="0">
              <a:spAutoFit/>
            </a:bodyPr>
            <a:lstStyle/>
            <a:p>
              <a:pPr algn="just"/>
              <a:r>
                <a:rPr lang="en-US" sz="1200" dirty="0">
                  <a:latin typeface="Futura-Condensed-Normal" pitchFamily="2" charset="0"/>
                  <a:cs typeface="Futura Condensed"/>
                </a:rPr>
                <a:t>In this activity, you will investigate what is going awry and find a solution for each of the five </a:t>
              </a:r>
              <a:r>
                <a:rPr lang="en-US" sz="1200" dirty="0" smtClean="0">
                  <a:latin typeface="Futura-Condensed-Normal" pitchFamily="2" charset="0"/>
                  <a:cs typeface="Futura Condensed"/>
                </a:rPr>
                <a:t>Debug </a:t>
              </a:r>
              <a:r>
                <a:rPr lang="en-US" sz="1200" dirty="0">
                  <a:latin typeface="Futura-Condensed-Normal" pitchFamily="2" charset="0"/>
                  <a:cs typeface="Futura Condensed"/>
                </a:rPr>
                <a:t>It! challenges. </a:t>
              </a:r>
              <a:endParaRPr lang="en-US" sz="1200" dirty="0">
                <a:solidFill>
                  <a:srgbClr val="000000"/>
                </a:solidFill>
                <a:latin typeface="Futura-Condensed-Normal" pitchFamily="2" charset="0"/>
                <a:cs typeface="Futura Condensed"/>
              </a:endParaRPr>
            </a:p>
          </p:txBody>
        </p:sp>
      </p:grpSp>
      <p:sp>
        <p:nvSpPr>
          <p:cNvPr id="26" name="TextBox 25"/>
          <p:cNvSpPr txBox="1"/>
          <p:nvPr/>
        </p:nvSpPr>
        <p:spPr>
          <a:xfrm>
            <a:off x="415665" y="8517982"/>
            <a:ext cx="3227327" cy="1384995"/>
          </a:xfrm>
          <a:prstGeom prst="rect">
            <a:avLst/>
          </a:prstGeom>
          <a:noFill/>
          <a:ln w="6350" cmpd="sng">
            <a:noFill/>
            <a:prstDash val="dash"/>
          </a:ln>
        </p:spPr>
        <p:txBody>
          <a:bodyPr wrap="square" rtlCol="0">
            <a:spAutoFit/>
          </a:bodyPr>
          <a:lstStyle/>
          <a:p>
            <a:pPr marL="171450" indent="-171450">
              <a:buFont typeface="Wingdings" charset="2"/>
              <a:buChar char="q"/>
            </a:pPr>
            <a:r>
              <a:rPr lang="en-US" sz="1200" dirty="0" smtClean="0">
                <a:latin typeface="Futura-Condensed-Normal" pitchFamily="2" charset="0"/>
                <a:cs typeface="Futura Condensed"/>
              </a:rPr>
              <a:t>Make a list of possible bugs in the program.</a:t>
            </a:r>
          </a:p>
          <a:p>
            <a:pPr marL="171450" indent="-171450">
              <a:buFont typeface="Wingdings" charset="2"/>
              <a:buChar char="q"/>
            </a:pPr>
            <a:r>
              <a:rPr lang="en-US" sz="1200" dirty="0" smtClean="0">
                <a:latin typeface="Futura-Condensed-Normal" pitchFamily="2" charset="0"/>
                <a:cs typeface="Futura Condensed"/>
              </a:rPr>
              <a:t>Keep track of your work! This can be a useful reminder of what you have already tried and point you toward what to try next.</a:t>
            </a:r>
          </a:p>
          <a:p>
            <a:pPr marL="171450" indent="-171450">
              <a:buFont typeface="Wingdings" charset="2"/>
              <a:buChar char="q"/>
            </a:pPr>
            <a:r>
              <a:rPr lang="en-US" sz="1200" dirty="0" smtClean="0">
                <a:latin typeface="Futura-Condensed-Normal" pitchFamily="2" charset="0"/>
                <a:cs typeface="Futura Condensed"/>
              </a:rPr>
              <a:t>Share and compare your problem finding and problem solving approaches with a neighbor until you find something that works for you!</a:t>
            </a:r>
          </a:p>
        </p:txBody>
      </p:sp>
      <p:sp>
        <p:nvSpPr>
          <p:cNvPr id="38" name="TextBox 37"/>
          <p:cNvSpPr txBox="1"/>
          <p:nvPr/>
        </p:nvSpPr>
        <p:spPr>
          <a:xfrm>
            <a:off x="4076669" y="8517982"/>
            <a:ext cx="3314032" cy="1015663"/>
          </a:xfrm>
          <a:prstGeom prst="rect">
            <a:avLst/>
          </a:prstGeom>
          <a:noFill/>
          <a:ln w="6350" cmpd="sng">
            <a:noFill/>
            <a:prstDash val="dash"/>
          </a:ln>
        </p:spPr>
        <p:txBody>
          <a:bodyPr wrap="square" lIns="91440" rIns="91440" rtlCol="0">
            <a:spAutoFit/>
          </a:bodyPr>
          <a:lstStyle/>
          <a:p>
            <a:pPr marL="171450" indent="-171450">
              <a:buFont typeface="Lucida Grande"/>
              <a:buChar char="+"/>
            </a:pPr>
            <a:r>
              <a:rPr lang="en-US" sz="1200" kern="1100" spc="-20" dirty="0" smtClean="0">
                <a:latin typeface="Futura-Condensed-Normal" pitchFamily="2" charset="0"/>
                <a:cs typeface="Futura Condensed"/>
              </a:rPr>
              <a:t>Discuss </a:t>
            </a:r>
            <a:r>
              <a:rPr lang="en-US" sz="1200" kern="1100" spc="-20" dirty="0">
                <a:latin typeface="Futura-Condensed-Normal" pitchFamily="2" charset="0"/>
                <a:cs typeface="Futura Condensed"/>
              </a:rPr>
              <a:t>your testing and debugging practices with a </a:t>
            </a:r>
            <a:r>
              <a:rPr lang="en-US" sz="1200" kern="1100" spc="-20" dirty="0" smtClean="0">
                <a:latin typeface="Futura-Condensed-Normal" pitchFamily="2" charset="0"/>
                <a:cs typeface="Futura Condensed"/>
              </a:rPr>
              <a:t>partner. Make note </a:t>
            </a:r>
            <a:r>
              <a:rPr lang="en-US" sz="1200" kern="1100" spc="-20" dirty="0">
                <a:latin typeface="Futura-Condensed-Normal" pitchFamily="2" charset="0"/>
                <a:cs typeface="Futura Condensed"/>
              </a:rPr>
              <a:t>of the similarities and differences in your strategies.</a:t>
            </a:r>
          </a:p>
          <a:p>
            <a:pPr marL="171450" indent="-171450">
              <a:buFont typeface="Lucida Grande"/>
              <a:buChar char="+"/>
            </a:pPr>
            <a:r>
              <a:rPr lang="en-US" sz="1200" kern="1100" spc="-20" dirty="0" smtClean="0">
                <a:latin typeface="Futura-Condensed-Normal" pitchFamily="2" charset="0"/>
                <a:cs typeface="Futura Condensed"/>
              </a:rPr>
              <a:t>Add code commentary by right clicking on blocks in your scripts. </a:t>
            </a:r>
            <a:r>
              <a:rPr lang="en-US" sz="1200" kern="1100" spc="-20" dirty="0">
                <a:latin typeface="Futura-Condensed-Normal" pitchFamily="2" charset="0"/>
                <a:cs typeface="Futura Condensed"/>
              </a:rPr>
              <a:t>T</a:t>
            </a:r>
            <a:r>
              <a:rPr lang="en-US" sz="1200" kern="1100" spc="-20" dirty="0" smtClean="0">
                <a:latin typeface="Futura-Condensed-Normal" pitchFamily="2" charset="0"/>
                <a:cs typeface="Futura Condensed"/>
              </a:rPr>
              <a:t>his can help others understand different parts of your program!</a:t>
            </a:r>
          </a:p>
          <a:p>
            <a:pPr marL="171450" indent="-171450">
              <a:buFont typeface="Lucida Grande"/>
              <a:buChar char="+"/>
            </a:pPr>
            <a:r>
              <a:rPr lang="en-US" sz="1200" kern="1100" spc="-20" dirty="0">
                <a:latin typeface="Futura-Condensed-Normal" pitchFamily="2" charset="0"/>
                <a:cs typeface="Futura Condensed"/>
              </a:rPr>
              <a:t>Help a neighbor</a:t>
            </a:r>
            <a:r>
              <a:rPr lang="en-US" sz="1200" kern="1100" spc="-20" dirty="0" smtClean="0">
                <a:latin typeface="Futura-Condensed-Normal" pitchFamily="2" charset="0"/>
                <a:cs typeface="Futura Condensed"/>
              </a:rPr>
              <a:t>!</a:t>
            </a:r>
            <a:endParaRPr lang="en-US" sz="1200" kern="1100" spc="-20" dirty="0">
              <a:latin typeface="Futura-Condensed-Normal" pitchFamily="2" charset="0"/>
              <a:cs typeface="Futura Condensed"/>
            </a:endParaRPr>
          </a:p>
        </p:txBody>
      </p:sp>
      <p:grpSp>
        <p:nvGrpSpPr>
          <p:cNvPr id="18" name="Group 17"/>
          <p:cNvGrpSpPr/>
          <p:nvPr/>
        </p:nvGrpSpPr>
        <p:grpSpPr>
          <a:xfrm>
            <a:off x="3829978" y="763670"/>
            <a:ext cx="3402084" cy="6630335"/>
            <a:chOff x="4430800" y="865764"/>
            <a:chExt cx="3377972" cy="6239329"/>
          </a:xfrm>
        </p:grpSpPr>
        <p:sp>
          <p:nvSpPr>
            <p:cNvPr id="16" name="Rectangle 15"/>
            <p:cNvSpPr/>
            <p:nvPr/>
          </p:nvSpPr>
          <p:spPr>
            <a:xfrm>
              <a:off x="4430802" y="865764"/>
              <a:ext cx="3377970" cy="941286"/>
            </a:xfrm>
            <a:prstGeom prst="rect">
              <a:avLst/>
            </a:prstGeom>
            <a:ln w="12700" cmpd="sng">
              <a:solidFill>
                <a:schemeClr val="tx1"/>
              </a:solidFill>
              <a:prstDash val="dash"/>
            </a:ln>
          </p:spPr>
          <p:txBody>
            <a:bodyPr wrap="square" lIns="91440" tIns="91440" bIns="91440">
              <a:spAutoFit/>
            </a:bodyPr>
            <a:lstStyle/>
            <a:p>
              <a:pPr marL="171450" indent="-171450">
                <a:buFont typeface="Wingdings" charset="2"/>
                <a:buChar char="q"/>
              </a:pPr>
              <a:r>
                <a:rPr lang="en-US" sz="1200" b="1" dirty="0">
                  <a:latin typeface="Futura-Condensed-Normal" pitchFamily="2" charset="0"/>
                  <a:cs typeface="Futura Condensed"/>
                </a:rPr>
                <a:t>DEBUG IT! </a:t>
              </a:r>
              <a:r>
                <a:rPr lang="en-US" sz="1200" b="1" dirty="0" smtClean="0">
                  <a:latin typeface="Futura-Condensed-Normal" pitchFamily="2" charset="0"/>
                  <a:cs typeface="Futura Condensed"/>
                </a:rPr>
                <a:t>1.1</a:t>
              </a:r>
              <a:r>
                <a:rPr lang="en-US" sz="1200" dirty="0" smtClean="0">
                  <a:latin typeface="Futura-Condensed-Normal" pitchFamily="2" charset="0"/>
                  <a:cs typeface="Futura Condensed"/>
                </a:rPr>
                <a:t> </a:t>
              </a:r>
              <a:r>
                <a:rPr lang="en-US" sz="1100" dirty="0">
                  <a:latin typeface="Futura-Condensed-Normal" pitchFamily="2" charset="0"/>
                  <a:cs typeface="Futura Condensed"/>
                </a:rPr>
                <a:t>http://scratch.mit.edu/projects/</a:t>
              </a:r>
              <a:r>
                <a:rPr lang="en-US" sz="1100" dirty="0" smtClean="0">
                  <a:latin typeface="Futura-Condensed-Normal" pitchFamily="2" charset="0"/>
                  <a:cs typeface="Futura Condensed"/>
                </a:rPr>
                <a:t>10437040</a:t>
              </a:r>
            </a:p>
            <a:p>
              <a:endParaRPr lang="en-US" sz="600" dirty="0" smtClean="0">
                <a:latin typeface="Futura-Condensed-Normal" pitchFamily="2" charset="0"/>
                <a:cs typeface="Futura Condensed"/>
              </a:endParaRPr>
            </a:p>
            <a:p>
              <a:r>
                <a:rPr lang="en-US" sz="1100" dirty="0" smtClean="0">
                  <a:latin typeface="Futura-Condensed-Normal" pitchFamily="2" charset="0"/>
                  <a:cs typeface="Futura Condensed"/>
                </a:rPr>
                <a:t>      When </a:t>
              </a:r>
              <a:r>
                <a:rPr lang="en-US" sz="1100" dirty="0">
                  <a:latin typeface="Futura-Condensed-Normal" pitchFamily="2" charset="0"/>
                  <a:cs typeface="Futura Condensed"/>
                </a:rPr>
                <a:t>the green flag is clicked, both Gobo and Scratch Cat should </a:t>
              </a:r>
              <a:endParaRPr lang="en-US" sz="1100" dirty="0" smtClean="0">
                <a:latin typeface="Futura-Condensed-Normal" pitchFamily="2" charset="0"/>
                <a:cs typeface="Futura Condensed"/>
              </a:endParaRPr>
            </a:p>
            <a:p>
              <a:r>
                <a:rPr lang="en-US" sz="1100" dirty="0">
                  <a:latin typeface="Futura-Condensed-Normal" pitchFamily="2" charset="0"/>
                  <a:cs typeface="Futura Condensed"/>
                </a:rPr>
                <a:t> </a:t>
              </a:r>
              <a:r>
                <a:rPr lang="en-US" sz="1100" dirty="0" smtClean="0">
                  <a:latin typeface="Futura-Condensed-Normal" pitchFamily="2" charset="0"/>
                  <a:cs typeface="Futura Condensed"/>
                </a:rPr>
                <a:t>     start </a:t>
              </a:r>
              <a:r>
                <a:rPr lang="en-US" sz="1100" dirty="0">
                  <a:latin typeface="Futura-Condensed-Normal" pitchFamily="2" charset="0"/>
                  <a:cs typeface="Futura Condensed"/>
                </a:rPr>
                <a:t>dancing. </a:t>
              </a:r>
              <a:r>
                <a:rPr lang="en-US" sz="1100" dirty="0" smtClean="0">
                  <a:latin typeface="Futura-Condensed-Normal" pitchFamily="2" charset="0"/>
                  <a:cs typeface="Futura Condensed"/>
                </a:rPr>
                <a:t>But </a:t>
              </a:r>
              <a:r>
                <a:rPr lang="en-US" sz="1100" dirty="0">
                  <a:latin typeface="Futura-Condensed-Normal" pitchFamily="2" charset="0"/>
                  <a:cs typeface="Futura Condensed"/>
                </a:rPr>
                <a:t>only Scratch Cat starts Dancing! How do we fix </a:t>
              </a:r>
              <a:r>
                <a:rPr lang="en-US" sz="1100" dirty="0" smtClean="0">
                  <a:latin typeface="Futura-Condensed-Normal" pitchFamily="2" charset="0"/>
                  <a:cs typeface="Futura Condensed"/>
                </a:rPr>
                <a:t>the </a:t>
              </a:r>
            </a:p>
            <a:p>
              <a:r>
                <a:rPr lang="en-US" sz="1100" dirty="0">
                  <a:latin typeface="Futura-Condensed-Normal" pitchFamily="2" charset="0"/>
                  <a:cs typeface="Futura Condensed"/>
                </a:rPr>
                <a:t> </a:t>
              </a:r>
              <a:r>
                <a:rPr lang="en-US" sz="1100" dirty="0" smtClean="0">
                  <a:latin typeface="Futura-Condensed-Normal" pitchFamily="2" charset="0"/>
                  <a:cs typeface="Futura Condensed"/>
                </a:rPr>
                <a:t>     program</a:t>
              </a:r>
              <a:r>
                <a:rPr lang="en-US" sz="1100" dirty="0">
                  <a:latin typeface="Futura-Condensed-Normal" pitchFamily="2" charset="0"/>
                  <a:cs typeface="Futura Condensed"/>
                </a:rPr>
                <a:t>?</a:t>
              </a:r>
            </a:p>
          </p:txBody>
        </p:sp>
        <p:sp>
          <p:nvSpPr>
            <p:cNvPr id="48" name="Rectangle 47"/>
            <p:cNvSpPr/>
            <p:nvPr/>
          </p:nvSpPr>
          <p:spPr>
            <a:xfrm>
              <a:off x="4430802" y="2092526"/>
              <a:ext cx="3377970" cy="1245393"/>
            </a:xfrm>
            <a:prstGeom prst="rect">
              <a:avLst/>
            </a:prstGeom>
            <a:ln w="12700" cmpd="sng">
              <a:solidFill>
                <a:schemeClr val="tx1"/>
              </a:solidFill>
              <a:prstDash val="dash"/>
            </a:ln>
          </p:spPr>
          <p:txBody>
            <a:bodyPr wrap="square" lIns="91440" tIns="91440" bIns="91440">
              <a:spAutoFit/>
            </a:bodyPr>
            <a:lstStyle/>
            <a:p>
              <a:pPr marL="171450" indent="-171450">
                <a:buFont typeface="Wingdings" charset="2"/>
                <a:buChar char="q"/>
              </a:pPr>
              <a:r>
                <a:rPr lang="en-US" sz="1200" b="1" dirty="0" smtClean="0">
                  <a:latin typeface="Futura-Condensed-Normal" pitchFamily="2" charset="0"/>
                  <a:cs typeface="Futura Condensed"/>
                </a:rPr>
                <a:t>DEBUG </a:t>
              </a:r>
              <a:r>
                <a:rPr lang="en-US" sz="1200" b="1" dirty="0">
                  <a:latin typeface="Futura-Condensed-Normal" pitchFamily="2" charset="0"/>
                  <a:cs typeface="Futura Condensed"/>
                </a:rPr>
                <a:t>IT! 1.2 </a:t>
              </a:r>
              <a:r>
                <a:rPr lang="en-US" sz="1100" dirty="0">
                  <a:latin typeface="Futura-Condensed-Normal" pitchFamily="2" charset="0"/>
                  <a:cs typeface="Futura Condensed"/>
                </a:rPr>
                <a:t>http://</a:t>
              </a:r>
              <a:r>
                <a:rPr lang="en-US" sz="1100" dirty="0" err="1">
                  <a:latin typeface="Futura-Condensed-Normal" pitchFamily="2" charset="0"/>
                  <a:cs typeface="Futura Condensed"/>
                </a:rPr>
                <a:t>scratch.mit.edu</a:t>
              </a:r>
              <a:r>
                <a:rPr lang="en-US" sz="1100" dirty="0">
                  <a:latin typeface="Futura-Condensed-Normal" pitchFamily="2" charset="0"/>
                  <a:cs typeface="Futura Condensed"/>
                </a:rPr>
                <a:t>/projects/10437249</a:t>
              </a:r>
            </a:p>
            <a:p>
              <a:pPr marL="171450" indent="-171450">
                <a:buFont typeface="Wingdings" charset="2"/>
                <a:buChar char="q"/>
              </a:pPr>
              <a:endParaRPr lang="en-US" sz="600" dirty="0" smtClean="0">
                <a:latin typeface="Futura-Condensed-Normal" pitchFamily="2" charset="0"/>
                <a:cs typeface="Futura Condensed"/>
              </a:endParaRPr>
            </a:p>
            <a:p>
              <a:r>
                <a:rPr lang="en-US" sz="1100" dirty="0" smtClean="0">
                  <a:latin typeface="Futura-Condensed-Normal" pitchFamily="2" charset="0"/>
                  <a:cs typeface="Futura Condensed"/>
                </a:rPr>
                <a:t>      In </a:t>
              </a:r>
              <a:r>
                <a:rPr lang="en-US" sz="1100" dirty="0">
                  <a:latin typeface="Futura-Condensed-Normal" pitchFamily="2" charset="0"/>
                  <a:cs typeface="Futura Condensed"/>
                </a:rPr>
                <a:t>this project, when the green flag is clicked, the Scratch Cat should </a:t>
              </a:r>
              <a:endParaRPr lang="en-US" sz="1100" dirty="0" smtClean="0">
                <a:latin typeface="Futura-Condensed-Normal" pitchFamily="2" charset="0"/>
                <a:cs typeface="Futura Condensed"/>
              </a:endParaRPr>
            </a:p>
            <a:p>
              <a:r>
                <a:rPr lang="en-US" sz="1100" dirty="0">
                  <a:latin typeface="Futura-Condensed-Normal" pitchFamily="2" charset="0"/>
                  <a:cs typeface="Futura Condensed"/>
                </a:rPr>
                <a:t> </a:t>
              </a:r>
              <a:r>
                <a:rPr lang="en-US" sz="1100" dirty="0" smtClean="0">
                  <a:latin typeface="Futura-Condensed-Normal" pitchFamily="2" charset="0"/>
                  <a:cs typeface="Futura Condensed"/>
                </a:rPr>
                <a:t>     start </a:t>
              </a:r>
              <a:r>
                <a:rPr lang="en-US" sz="1100" dirty="0">
                  <a:latin typeface="Futura-Condensed-Normal" pitchFamily="2" charset="0"/>
                  <a:cs typeface="Futura Condensed"/>
                </a:rPr>
                <a:t>on the left side of the stage, say something about being on the </a:t>
              </a:r>
            </a:p>
            <a:p>
              <a:r>
                <a:rPr lang="en-US" sz="1100" dirty="0" smtClean="0">
                  <a:latin typeface="Futura-Condensed-Normal" pitchFamily="2" charset="0"/>
                  <a:cs typeface="Futura Condensed"/>
                </a:rPr>
                <a:t>      left </a:t>
              </a:r>
              <a:r>
                <a:rPr lang="en-US" sz="1100" dirty="0">
                  <a:latin typeface="Futura-Condensed-Normal" pitchFamily="2" charset="0"/>
                  <a:cs typeface="Futura Condensed"/>
                </a:rPr>
                <a:t>side, glide to the right side of the stage, and say something </a:t>
              </a:r>
              <a:endParaRPr lang="en-US" sz="1100" dirty="0" smtClean="0">
                <a:latin typeface="Futura-Condensed-Normal" pitchFamily="2" charset="0"/>
                <a:cs typeface="Futura Condensed"/>
              </a:endParaRPr>
            </a:p>
            <a:p>
              <a:r>
                <a:rPr lang="en-US" sz="1100" dirty="0">
                  <a:latin typeface="Futura-Condensed-Normal" pitchFamily="2" charset="0"/>
                  <a:cs typeface="Futura Condensed"/>
                </a:rPr>
                <a:t> </a:t>
              </a:r>
              <a:r>
                <a:rPr lang="en-US" sz="1100" dirty="0" smtClean="0">
                  <a:latin typeface="Futura-Condensed-Normal" pitchFamily="2" charset="0"/>
                  <a:cs typeface="Futura Condensed"/>
                </a:rPr>
                <a:t>     about </a:t>
              </a:r>
              <a:r>
                <a:rPr lang="en-US" sz="1100" dirty="0">
                  <a:latin typeface="Futura-Condensed-Normal" pitchFamily="2" charset="0"/>
                  <a:cs typeface="Futura Condensed"/>
                </a:rPr>
                <a:t>being on the right side. </a:t>
              </a:r>
              <a:r>
                <a:rPr lang="en-US" sz="1100" dirty="0" smtClean="0">
                  <a:latin typeface="Futura-Condensed-Normal" pitchFamily="2" charset="0"/>
                  <a:cs typeface="Futura Condensed"/>
                </a:rPr>
                <a:t>It </a:t>
              </a:r>
              <a:r>
                <a:rPr lang="en-US" sz="1100" dirty="0">
                  <a:latin typeface="Futura-Condensed-Normal" pitchFamily="2" charset="0"/>
                  <a:cs typeface="Futura Condensed"/>
                </a:rPr>
                <a:t>works the first time the green flag is </a:t>
              </a:r>
              <a:endParaRPr lang="en-US" sz="1100" dirty="0" smtClean="0">
                <a:latin typeface="Futura-Condensed-Normal" pitchFamily="2" charset="0"/>
                <a:cs typeface="Futura Condensed"/>
              </a:endParaRPr>
            </a:p>
            <a:p>
              <a:r>
                <a:rPr lang="en-US" sz="1100" dirty="0">
                  <a:latin typeface="Futura-Condensed-Normal" pitchFamily="2" charset="0"/>
                  <a:cs typeface="Futura Condensed"/>
                </a:rPr>
                <a:t> </a:t>
              </a:r>
              <a:r>
                <a:rPr lang="en-US" sz="1100" dirty="0" smtClean="0">
                  <a:latin typeface="Futura-Condensed-Normal" pitchFamily="2" charset="0"/>
                  <a:cs typeface="Futura Condensed"/>
                </a:rPr>
                <a:t>     clicked</a:t>
              </a:r>
              <a:r>
                <a:rPr lang="en-US" sz="1100" dirty="0">
                  <a:latin typeface="Futura-Condensed-Normal" pitchFamily="2" charset="0"/>
                  <a:cs typeface="Futura Condensed"/>
                </a:rPr>
                <a:t>, but not again. How do we fix the program?</a:t>
              </a:r>
            </a:p>
          </p:txBody>
        </p:sp>
        <p:sp>
          <p:nvSpPr>
            <p:cNvPr id="50" name="Rectangle 49"/>
            <p:cNvSpPr/>
            <p:nvPr/>
          </p:nvSpPr>
          <p:spPr>
            <a:xfrm>
              <a:off x="4430800" y="3623396"/>
              <a:ext cx="3377972" cy="912323"/>
            </a:xfrm>
            <a:prstGeom prst="rect">
              <a:avLst/>
            </a:prstGeom>
            <a:ln w="12700" cmpd="sng">
              <a:solidFill>
                <a:schemeClr val="tx1"/>
              </a:solidFill>
              <a:prstDash val="dash"/>
            </a:ln>
          </p:spPr>
          <p:txBody>
            <a:bodyPr wrap="square" lIns="91440" tIns="91440" bIns="91440">
              <a:spAutoFit/>
            </a:bodyPr>
            <a:lstStyle/>
            <a:p>
              <a:pPr marL="171450" indent="-171450">
                <a:buFont typeface="Wingdings" charset="2"/>
                <a:buChar char="q"/>
              </a:pPr>
              <a:r>
                <a:rPr lang="en-US" sz="1200" b="1" dirty="0">
                  <a:latin typeface="Futura-Condensed-Normal" pitchFamily="2" charset="0"/>
                  <a:cs typeface="Futura Condensed"/>
                </a:rPr>
                <a:t>DEBUG IT! </a:t>
              </a:r>
              <a:r>
                <a:rPr lang="en-US" sz="1200" b="1" dirty="0" smtClean="0">
                  <a:latin typeface="Futura-Condensed-Normal" pitchFamily="2" charset="0"/>
                  <a:cs typeface="Futura Condensed"/>
                </a:rPr>
                <a:t>1.3 </a:t>
              </a:r>
              <a:r>
                <a:rPr lang="en-US" sz="1000" dirty="0">
                  <a:latin typeface="Futura-Condensed-Normal" pitchFamily="2" charset="0"/>
                  <a:cs typeface="Futura Condensed"/>
                </a:rPr>
                <a:t>http://</a:t>
              </a:r>
              <a:r>
                <a:rPr lang="en-US" sz="1000" dirty="0" err="1">
                  <a:latin typeface="Futura-Condensed-Normal" pitchFamily="2" charset="0"/>
                  <a:cs typeface="Futura Condensed"/>
                </a:rPr>
                <a:t>scratch.mit.edu</a:t>
              </a:r>
              <a:r>
                <a:rPr lang="en-US" sz="1000" dirty="0">
                  <a:latin typeface="Futura-Condensed-Normal" pitchFamily="2" charset="0"/>
                  <a:cs typeface="Futura Condensed"/>
                </a:rPr>
                <a:t>/projects/</a:t>
              </a:r>
              <a:r>
                <a:rPr lang="en-US" sz="1000" dirty="0" smtClean="0">
                  <a:latin typeface="Futura-Condensed-Normal" pitchFamily="2" charset="0"/>
                  <a:cs typeface="Futura Condensed"/>
                </a:rPr>
                <a:t>10437366</a:t>
              </a:r>
              <a:endParaRPr lang="en-US" sz="1000" dirty="0">
                <a:latin typeface="Futura-Condensed-Normal" pitchFamily="2" charset="0"/>
                <a:cs typeface="Futura Condensed"/>
              </a:endParaRPr>
            </a:p>
            <a:p>
              <a:endParaRPr lang="en-US" sz="600" dirty="0" smtClean="0">
                <a:latin typeface="Futura-Condensed-Normal" pitchFamily="2" charset="0"/>
                <a:cs typeface="Futura Condensed"/>
              </a:endParaRPr>
            </a:p>
            <a:p>
              <a:r>
                <a:rPr lang="en-US" sz="1100" dirty="0" smtClean="0">
                  <a:latin typeface="Futura-Condensed-Normal" pitchFamily="2" charset="0"/>
                  <a:cs typeface="Futura Condensed"/>
                </a:rPr>
                <a:t>      The </a:t>
              </a:r>
              <a:r>
                <a:rPr lang="en-US" sz="1100" dirty="0">
                  <a:latin typeface="Futura-Condensed-Normal" pitchFamily="2" charset="0"/>
                  <a:cs typeface="Futura Condensed"/>
                </a:rPr>
                <a:t>Scratch Cat should do a flip when the space key is </a:t>
              </a:r>
              <a:r>
                <a:rPr lang="en-US" sz="1100" dirty="0" smtClean="0">
                  <a:latin typeface="Futura-Condensed-Normal" pitchFamily="2" charset="0"/>
                  <a:cs typeface="Futura Condensed"/>
                </a:rPr>
                <a:t>pressed. But </a:t>
              </a:r>
            </a:p>
            <a:p>
              <a:r>
                <a:rPr lang="en-US" sz="1100" dirty="0">
                  <a:latin typeface="Futura-Condensed-Normal" pitchFamily="2" charset="0"/>
                  <a:cs typeface="Futura Condensed"/>
                </a:rPr>
                <a:t> </a:t>
              </a:r>
              <a:r>
                <a:rPr lang="en-US" sz="1100" dirty="0" smtClean="0">
                  <a:latin typeface="Futura-Condensed-Normal" pitchFamily="2" charset="0"/>
                  <a:cs typeface="Futura Condensed"/>
                </a:rPr>
                <a:t>     when </a:t>
              </a:r>
              <a:r>
                <a:rPr lang="en-US" sz="1100" dirty="0">
                  <a:latin typeface="Futura-Condensed-Normal" pitchFamily="2" charset="0"/>
                  <a:cs typeface="Futura Condensed"/>
                </a:rPr>
                <a:t>the space key is pressed, nothing happens! How do we fix the </a:t>
              </a:r>
              <a:endParaRPr lang="en-US" sz="1100" dirty="0" smtClean="0">
                <a:latin typeface="Futura-Condensed-Normal" pitchFamily="2" charset="0"/>
                <a:cs typeface="Futura Condensed"/>
              </a:endParaRPr>
            </a:p>
            <a:p>
              <a:r>
                <a:rPr lang="en-US" sz="1100" dirty="0">
                  <a:latin typeface="Futura-Condensed-Normal" pitchFamily="2" charset="0"/>
                  <a:cs typeface="Futura Condensed"/>
                </a:rPr>
                <a:t> </a:t>
              </a:r>
              <a:r>
                <a:rPr lang="en-US" sz="1100" dirty="0" smtClean="0">
                  <a:latin typeface="Futura-Condensed-Normal" pitchFamily="2" charset="0"/>
                  <a:cs typeface="Futura Condensed"/>
                </a:rPr>
                <a:t>     program</a:t>
              </a:r>
              <a:r>
                <a:rPr lang="en-US" sz="1100" dirty="0">
                  <a:latin typeface="Futura-Condensed-Normal" pitchFamily="2" charset="0"/>
                  <a:cs typeface="Futura Condensed"/>
                </a:rPr>
                <a:t>?</a:t>
              </a:r>
            </a:p>
          </p:txBody>
        </p:sp>
        <p:sp>
          <p:nvSpPr>
            <p:cNvPr id="51" name="Rectangle 50"/>
            <p:cNvSpPr/>
            <p:nvPr/>
          </p:nvSpPr>
          <p:spPr>
            <a:xfrm>
              <a:off x="4430800" y="4821195"/>
              <a:ext cx="3377972" cy="912323"/>
            </a:xfrm>
            <a:prstGeom prst="rect">
              <a:avLst/>
            </a:prstGeom>
            <a:ln w="12700" cmpd="sng">
              <a:solidFill>
                <a:schemeClr val="tx1"/>
              </a:solidFill>
              <a:prstDash val="dash"/>
            </a:ln>
          </p:spPr>
          <p:txBody>
            <a:bodyPr wrap="square" lIns="91440" tIns="91440" bIns="91440">
              <a:spAutoFit/>
            </a:bodyPr>
            <a:lstStyle/>
            <a:p>
              <a:pPr marL="171450" indent="-171450">
                <a:buFont typeface="Wingdings" charset="2"/>
                <a:buChar char="q"/>
              </a:pPr>
              <a:r>
                <a:rPr lang="en-US" sz="1200" b="1" dirty="0">
                  <a:latin typeface="Futura-Condensed-Normal" pitchFamily="2" charset="0"/>
                  <a:cs typeface="Futura Condensed"/>
                </a:rPr>
                <a:t>DEBUG IT! </a:t>
              </a:r>
              <a:r>
                <a:rPr lang="en-US" sz="1200" b="1" dirty="0" smtClean="0">
                  <a:latin typeface="Futura-Condensed-Normal" pitchFamily="2" charset="0"/>
                  <a:cs typeface="Futura Condensed"/>
                </a:rPr>
                <a:t>1.4 </a:t>
              </a:r>
              <a:r>
                <a:rPr lang="en-US" sz="1000" dirty="0">
                  <a:latin typeface="Futura-Condensed-Normal" pitchFamily="2" charset="0"/>
                  <a:cs typeface="Futura Condensed"/>
                </a:rPr>
                <a:t>http://</a:t>
              </a:r>
              <a:r>
                <a:rPr lang="en-US" sz="1000" dirty="0" err="1">
                  <a:latin typeface="Futura-Condensed-Normal" pitchFamily="2" charset="0"/>
                  <a:cs typeface="Futura Condensed"/>
                </a:rPr>
                <a:t>scratch.mit.edu</a:t>
              </a:r>
              <a:r>
                <a:rPr lang="en-US" sz="1000" dirty="0">
                  <a:latin typeface="Futura-Condensed-Normal" pitchFamily="2" charset="0"/>
                  <a:cs typeface="Futura Condensed"/>
                </a:rPr>
                <a:t>/projects/</a:t>
              </a:r>
              <a:r>
                <a:rPr lang="en-US" sz="1000" dirty="0" smtClean="0">
                  <a:latin typeface="Futura-Condensed-Normal" pitchFamily="2" charset="0"/>
                  <a:cs typeface="Futura Condensed"/>
                </a:rPr>
                <a:t>10437439</a:t>
              </a:r>
              <a:endParaRPr lang="en-US" sz="1000" dirty="0">
                <a:latin typeface="Futura-Condensed-Normal" pitchFamily="2" charset="0"/>
                <a:cs typeface="Futura Condensed"/>
              </a:endParaRPr>
            </a:p>
            <a:p>
              <a:endParaRPr lang="en-US" sz="600" dirty="0" smtClean="0">
                <a:latin typeface="Futura-Condensed-Normal" pitchFamily="2" charset="0"/>
                <a:cs typeface="Futura Condensed"/>
              </a:endParaRPr>
            </a:p>
            <a:p>
              <a:r>
                <a:rPr lang="en-US" sz="1100" dirty="0">
                  <a:latin typeface="Futura-Condensed-Normal" pitchFamily="2" charset="0"/>
                  <a:cs typeface="Futura Condensed"/>
                </a:rPr>
                <a:t> </a:t>
              </a:r>
              <a:r>
                <a:rPr lang="en-US" sz="1100" dirty="0" smtClean="0">
                  <a:latin typeface="Futura-Condensed-Normal" pitchFamily="2" charset="0"/>
                  <a:cs typeface="Futura Condensed"/>
                </a:rPr>
                <a:t>     In </a:t>
              </a:r>
              <a:r>
                <a:rPr lang="en-US" sz="1100" dirty="0">
                  <a:latin typeface="Futura-Condensed-Normal" pitchFamily="2" charset="0"/>
                  <a:cs typeface="Futura Condensed"/>
                </a:rPr>
                <a:t>this project, the Scratch Cat should pace back and forth across the </a:t>
              </a:r>
              <a:endParaRPr lang="en-US" sz="1100" dirty="0" smtClean="0">
                <a:latin typeface="Futura-Condensed-Normal" pitchFamily="2" charset="0"/>
                <a:cs typeface="Futura Condensed"/>
              </a:endParaRPr>
            </a:p>
            <a:p>
              <a:r>
                <a:rPr lang="en-US" sz="1100" dirty="0">
                  <a:latin typeface="Futura-Condensed-Normal" pitchFamily="2" charset="0"/>
                  <a:cs typeface="Futura Condensed"/>
                </a:rPr>
                <a:t> </a:t>
              </a:r>
              <a:r>
                <a:rPr lang="en-US" sz="1100" dirty="0" smtClean="0">
                  <a:latin typeface="Futura-Condensed-Normal" pitchFamily="2" charset="0"/>
                  <a:cs typeface="Futura Condensed"/>
                </a:rPr>
                <a:t>     stage</a:t>
              </a:r>
              <a:r>
                <a:rPr lang="en-US" sz="1100" dirty="0">
                  <a:latin typeface="Futura-Condensed-Normal" pitchFamily="2" charset="0"/>
                  <a:cs typeface="Futura Condensed"/>
                </a:rPr>
                <a:t>, when it is </a:t>
              </a:r>
              <a:r>
                <a:rPr lang="en-US" sz="1100" dirty="0" smtClean="0">
                  <a:latin typeface="Futura-Condensed-Normal" pitchFamily="2" charset="0"/>
                  <a:cs typeface="Futura Condensed"/>
                </a:rPr>
                <a:t>clicked. But </a:t>
              </a:r>
              <a:r>
                <a:rPr lang="en-US" sz="1100" dirty="0">
                  <a:latin typeface="Futura-Condensed-Normal" pitchFamily="2" charset="0"/>
                  <a:cs typeface="Futura Condensed"/>
                </a:rPr>
                <a:t>the Scratch Cat is flipping out – and is </a:t>
              </a:r>
              <a:endParaRPr lang="en-US" sz="1100" dirty="0" smtClean="0">
                <a:latin typeface="Futura-Condensed-Normal" pitchFamily="2" charset="0"/>
                <a:cs typeface="Futura Condensed"/>
              </a:endParaRPr>
            </a:p>
            <a:p>
              <a:r>
                <a:rPr lang="en-US" sz="1100" dirty="0">
                  <a:latin typeface="Futura-Condensed-Normal" pitchFamily="2" charset="0"/>
                  <a:cs typeface="Futura Condensed"/>
                </a:rPr>
                <a:t> </a:t>
              </a:r>
              <a:r>
                <a:rPr lang="en-US" sz="1100" dirty="0" smtClean="0">
                  <a:latin typeface="Futura-Condensed-Normal" pitchFamily="2" charset="0"/>
                  <a:cs typeface="Futura Condensed"/>
                </a:rPr>
                <a:t>     walking </a:t>
              </a:r>
              <a:r>
                <a:rPr lang="en-US" sz="1100" dirty="0">
                  <a:latin typeface="Futura-Condensed-Normal" pitchFamily="2" charset="0"/>
                  <a:cs typeface="Futura Condensed"/>
                </a:rPr>
                <a:t>upside down! How do we fix the program?</a:t>
              </a:r>
            </a:p>
          </p:txBody>
        </p:sp>
        <p:sp>
          <p:nvSpPr>
            <p:cNvPr id="52" name="Rectangle 51"/>
            <p:cNvSpPr/>
            <p:nvPr/>
          </p:nvSpPr>
          <p:spPr>
            <a:xfrm>
              <a:off x="4430800" y="6018995"/>
              <a:ext cx="3377972" cy="1086098"/>
            </a:xfrm>
            <a:prstGeom prst="rect">
              <a:avLst/>
            </a:prstGeom>
            <a:ln w="12700" cmpd="sng">
              <a:solidFill>
                <a:schemeClr val="tx1"/>
              </a:solidFill>
              <a:prstDash val="dash"/>
            </a:ln>
          </p:spPr>
          <p:txBody>
            <a:bodyPr wrap="square" lIns="91440" tIns="91440" bIns="91440">
              <a:spAutoFit/>
            </a:bodyPr>
            <a:lstStyle/>
            <a:p>
              <a:pPr marL="171450" indent="-171450">
                <a:buFont typeface="Wingdings" charset="2"/>
                <a:buChar char="q"/>
              </a:pPr>
              <a:r>
                <a:rPr lang="en-US" sz="1200" b="1" dirty="0" smtClean="0">
                  <a:latin typeface="Futura-Condensed-Normal" pitchFamily="2" charset="0"/>
                  <a:cs typeface="Futura Condensed"/>
                </a:rPr>
                <a:t>DEBUG </a:t>
              </a:r>
              <a:r>
                <a:rPr lang="en-US" sz="1200" b="1" dirty="0">
                  <a:latin typeface="Futura-Condensed-Normal" pitchFamily="2" charset="0"/>
                  <a:cs typeface="Futura Condensed"/>
                </a:rPr>
                <a:t>IT! </a:t>
              </a:r>
              <a:r>
                <a:rPr lang="en-US" sz="1200" b="1" dirty="0" smtClean="0">
                  <a:latin typeface="Futura-Condensed-Normal" pitchFamily="2" charset="0"/>
                  <a:cs typeface="Futura Condensed"/>
                </a:rPr>
                <a:t>1.5 </a:t>
              </a:r>
              <a:r>
                <a:rPr lang="en-US" sz="1000" dirty="0">
                  <a:latin typeface="Futura-Condensed-Normal" pitchFamily="2" charset="0"/>
                  <a:cs typeface="Futura Condensed"/>
                </a:rPr>
                <a:t>http://</a:t>
              </a:r>
              <a:r>
                <a:rPr lang="en-US" sz="1000" dirty="0" err="1">
                  <a:latin typeface="Futura-Condensed-Normal" pitchFamily="2" charset="0"/>
                  <a:cs typeface="Futura Condensed"/>
                </a:rPr>
                <a:t>scratch.mit.edu</a:t>
              </a:r>
              <a:r>
                <a:rPr lang="en-US" sz="1000" dirty="0">
                  <a:latin typeface="Futura-Condensed-Normal" pitchFamily="2" charset="0"/>
                  <a:cs typeface="Futura Condensed"/>
                </a:rPr>
                <a:t>/projects/</a:t>
              </a:r>
              <a:r>
                <a:rPr lang="en-US" sz="1000" dirty="0" smtClean="0">
                  <a:latin typeface="Futura-Condensed-Normal" pitchFamily="2" charset="0"/>
                  <a:cs typeface="Futura Condensed"/>
                </a:rPr>
                <a:t>10437476</a:t>
              </a:r>
              <a:endParaRPr lang="en-US" sz="1000" dirty="0">
                <a:latin typeface="Futura-Condensed-Normal" pitchFamily="2" charset="0"/>
                <a:cs typeface="Futura Condensed"/>
              </a:endParaRPr>
            </a:p>
            <a:p>
              <a:endParaRPr lang="en-US" sz="600" dirty="0" smtClean="0">
                <a:latin typeface="Futura-Condensed-Normal" pitchFamily="2" charset="0"/>
                <a:cs typeface="Futura Condensed"/>
              </a:endParaRPr>
            </a:p>
            <a:p>
              <a:r>
                <a:rPr lang="en-US" sz="1100" dirty="0" smtClean="0">
                  <a:latin typeface="Futura-Condensed-Normal" pitchFamily="2" charset="0"/>
                  <a:cs typeface="Futura Condensed"/>
                </a:rPr>
                <a:t>      In </a:t>
              </a:r>
              <a:r>
                <a:rPr lang="en-US" sz="1100" dirty="0">
                  <a:latin typeface="Futura-Condensed-Normal" pitchFamily="2" charset="0"/>
                  <a:cs typeface="Futura Condensed"/>
                </a:rPr>
                <a:t>this project, when the green flag is clicked, the Scratch Cat should </a:t>
              </a:r>
              <a:endParaRPr lang="en-US" sz="1100" dirty="0" smtClean="0">
                <a:latin typeface="Futura-Condensed-Normal" pitchFamily="2" charset="0"/>
                <a:cs typeface="Futura Condensed"/>
              </a:endParaRPr>
            </a:p>
            <a:p>
              <a:r>
                <a:rPr lang="en-US" sz="1100" dirty="0">
                  <a:latin typeface="Futura-Condensed-Normal" pitchFamily="2" charset="0"/>
                  <a:cs typeface="Futura Condensed"/>
                </a:rPr>
                <a:t> </a:t>
              </a:r>
              <a:r>
                <a:rPr lang="en-US" sz="1100" dirty="0" smtClean="0">
                  <a:latin typeface="Futura-Condensed-Normal" pitchFamily="2" charset="0"/>
                  <a:cs typeface="Futura Condensed"/>
                </a:rPr>
                <a:t>     saw </a:t>
              </a:r>
              <a:r>
                <a:rPr lang="en-US" sz="1100" dirty="0">
                  <a:latin typeface="Futura-Condensed-Normal" pitchFamily="2" charset="0"/>
                  <a:cs typeface="Futura Condensed"/>
                </a:rPr>
                <a:t>‘Meow, meow, meow!’ in a speech bubble and as a sound. </a:t>
              </a:r>
              <a:r>
                <a:rPr lang="en-US" sz="1100" dirty="0" smtClean="0">
                  <a:latin typeface="Futura-Condensed-Normal" pitchFamily="2" charset="0"/>
                  <a:cs typeface="Futura Condensed"/>
                </a:rPr>
                <a:t>But </a:t>
              </a:r>
            </a:p>
            <a:p>
              <a:r>
                <a:rPr lang="en-US" sz="1100" dirty="0">
                  <a:latin typeface="Futura-Condensed-Normal" pitchFamily="2" charset="0"/>
                  <a:cs typeface="Futura Condensed"/>
                </a:rPr>
                <a:t> </a:t>
              </a:r>
              <a:r>
                <a:rPr lang="en-US" sz="1100" dirty="0" smtClean="0">
                  <a:latin typeface="Futura-Condensed-Normal" pitchFamily="2" charset="0"/>
                  <a:cs typeface="Futura Condensed"/>
                </a:rPr>
                <a:t>     the </a:t>
              </a:r>
              <a:r>
                <a:rPr lang="en-US" sz="1100" dirty="0">
                  <a:latin typeface="Futura-Condensed-Normal" pitchFamily="2" charset="0"/>
                  <a:cs typeface="Futura Condensed"/>
                </a:rPr>
                <a:t>speech bubble happens before the sound – and the Scratch Cat </a:t>
              </a:r>
              <a:endParaRPr lang="en-US" sz="1100" dirty="0" smtClean="0">
                <a:latin typeface="Futura-Condensed-Normal" pitchFamily="2" charset="0"/>
                <a:cs typeface="Futura Condensed"/>
              </a:endParaRPr>
            </a:p>
            <a:p>
              <a:r>
                <a:rPr lang="en-US" sz="1100" dirty="0">
                  <a:latin typeface="Futura-Condensed-Normal" pitchFamily="2" charset="0"/>
                  <a:cs typeface="Futura Condensed"/>
                </a:rPr>
                <a:t> </a:t>
              </a:r>
              <a:r>
                <a:rPr lang="en-US" sz="1100" dirty="0" smtClean="0">
                  <a:latin typeface="Futura-Condensed-Normal" pitchFamily="2" charset="0"/>
                  <a:cs typeface="Futura Condensed"/>
                </a:rPr>
                <a:t>     only </a:t>
              </a:r>
              <a:r>
                <a:rPr lang="en-US" sz="1100" dirty="0">
                  <a:latin typeface="Futura-Condensed-Normal" pitchFamily="2" charset="0"/>
                  <a:cs typeface="Futura Condensed"/>
                </a:rPr>
                <a:t>makes one ‘Meow’ sound! How do we fix the program</a:t>
              </a:r>
              <a:r>
                <a:rPr lang="en-US" sz="1100" dirty="0" smtClean="0">
                  <a:latin typeface="Futura-Condensed-Normal" pitchFamily="2" charset="0"/>
                  <a:cs typeface="Futura Condensed"/>
                </a:rPr>
                <a:t>?</a:t>
              </a:r>
            </a:p>
          </p:txBody>
        </p:sp>
      </p:grpSp>
      <p:cxnSp>
        <p:nvCxnSpPr>
          <p:cNvPr id="70" name="Straight Connector 69"/>
          <p:cNvCxnSpPr/>
          <p:nvPr/>
        </p:nvCxnSpPr>
        <p:spPr>
          <a:xfrm>
            <a:off x="3962555" y="8403678"/>
            <a:ext cx="0" cy="1527722"/>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427031" y="3857808"/>
            <a:ext cx="2970866" cy="1898083"/>
            <a:chOff x="427031" y="3857808"/>
            <a:chExt cx="2970866" cy="1898083"/>
          </a:xfrm>
        </p:grpSpPr>
        <p:sp>
          <p:nvSpPr>
            <p:cNvPr id="14" name="TextBox 13"/>
            <p:cNvSpPr txBox="1"/>
            <p:nvPr/>
          </p:nvSpPr>
          <p:spPr>
            <a:xfrm>
              <a:off x="427031" y="4232397"/>
              <a:ext cx="2885167" cy="1523494"/>
            </a:xfrm>
            <a:prstGeom prst="rect">
              <a:avLst/>
            </a:prstGeom>
            <a:noFill/>
            <a:ln w="6350" cmpd="sng">
              <a:noFill/>
              <a:prstDash val="dash"/>
            </a:ln>
          </p:spPr>
          <p:txBody>
            <a:bodyPr wrap="square" rtlCol="0">
              <a:spAutoFit/>
            </a:bodyPr>
            <a:lstStyle/>
            <a:p>
              <a:pPr marL="171450" indent="-171450">
                <a:lnSpc>
                  <a:spcPct val="130000"/>
                </a:lnSpc>
                <a:buFont typeface="Wingdings" charset="2"/>
                <a:buChar char="q"/>
              </a:pPr>
              <a:r>
                <a:rPr lang="en-US" sz="1200" dirty="0" smtClean="0">
                  <a:latin typeface="Futura-Condensed-Normal" pitchFamily="2" charset="0"/>
                  <a:cs typeface="Futura Condensed"/>
                </a:rPr>
                <a:t>Go to the Unit 1 Debug It! </a:t>
              </a:r>
              <a:r>
                <a:rPr lang="en-US" sz="1200" dirty="0">
                  <a:latin typeface="Futura-Condensed-Normal" pitchFamily="2" charset="0"/>
                  <a:cs typeface="Futura Condensed"/>
                </a:rPr>
                <a:t>s</a:t>
              </a:r>
              <a:r>
                <a:rPr lang="en-US" sz="1200" dirty="0" smtClean="0">
                  <a:latin typeface="Futura-Condensed-Normal" pitchFamily="2" charset="0"/>
                  <a:cs typeface="Futura Condensed"/>
                </a:rPr>
                <a:t>tudio</a:t>
              </a:r>
              <a:r>
                <a:rPr lang="en-US" sz="1200" dirty="0">
                  <a:latin typeface="Futura-Condensed-Normal" pitchFamily="2" charset="0"/>
                  <a:cs typeface="Futura Condensed"/>
                </a:rPr>
                <a:t>: </a:t>
              </a:r>
              <a:br>
                <a:rPr lang="en-US" sz="1200" dirty="0">
                  <a:latin typeface="Futura-Condensed-Normal" pitchFamily="2" charset="0"/>
                  <a:cs typeface="Futura Condensed"/>
                </a:rPr>
              </a:br>
              <a:r>
                <a:rPr lang="en-US" sz="1200" dirty="0">
                  <a:latin typeface="Futura-Condensed-Normal" pitchFamily="2" charset="0"/>
                  <a:cs typeface="Futura Condensed"/>
                </a:rPr>
                <a:t>http://</a:t>
              </a:r>
              <a:r>
                <a:rPr lang="en-US" sz="1200" dirty="0" err="1">
                  <a:latin typeface="Futura-Condensed-Normal" pitchFamily="2" charset="0"/>
                  <a:cs typeface="Futura Condensed"/>
                </a:rPr>
                <a:t>scratch.mit.edu</a:t>
              </a:r>
              <a:r>
                <a:rPr lang="en-US" sz="1200" dirty="0">
                  <a:latin typeface="Futura-Condensed-Normal" pitchFamily="2" charset="0"/>
                  <a:cs typeface="Futura Condensed"/>
                </a:rPr>
                <a:t>/studios/</a:t>
              </a:r>
              <a:r>
                <a:rPr lang="en-US" sz="1200" dirty="0" smtClean="0">
                  <a:latin typeface="Futura-Condensed-Normal" pitchFamily="2" charset="0"/>
                  <a:cs typeface="Futura Condensed"/>
                </a:rPr>
                <a:t>475483</a:t>
              </a:r>
            </a:p>
            <a:p>
              <a:pPr marL="171450" indent="-171450">
                <a:lnSpc>
                  <a:spcPct val="130000"/>
                </a:lnSpc>
                <a:buFont typeface="Wingdings" charset="2"/>
                <a:buChar char="q"/>
              </a:pPr>
              <a:r>
                <a:rPr lang="en-US" sz="1200" dirty="0" smtClean="0">
                  <a:latin typeface="Futura-Condensed-Normal" pitchFamily="2" charset="0"/>
                  <a:cs typeface="Futura Condensed"/>
                </a:rPr>
                <a:t>Test and debug each of the five debugging challenges in the studio.</a:t>
              </a:r>
            </a:p>
            <a:p>
              <a:pPr marL="171450" indent="-171450">
                <a:lnSpc>
                  <a:spcPct val="130000"/>
                </a:lnSpc>
                <a:buFont typeface="Wingdings" charset="2"/>
                <a:buChar char="q"/>
              </a:pPr>
              <a:r>
                <a:rPr lang="en-US" sz="1200" dirty="0" smtClean="0">
                  <a:latin typeface="Futura-Condensed-Normal" pitchFamily="2" charset="0"/>
                  <a:cs typeface="Futura Condensed"/>
                </a:rPr>
                <a:t>Write down your solution or </a:t>
              </a:r>
              <a:r>
                <a:rPr lang="en-US" sz="1200" dirty="0">
                  <a:latin typeface="Futura-Condensed-Normal" pitchFamily="2" charset="0"/>
                  <a:cs typeface="Futura Condensed"/>
                </a:rPr>
                <a:t>r</a:t>
              </a:r>
              <a:r>
                <a:rPr lang="en-US" sz="1200" dirty="0" smtClean="0">
                  <a:latin typeface="Futura-Condensed-Normal" pitchFamily="2" charset="0"/>
                  <a:cs typeface="Futura Condensed"/>
                </a:rPr>
                <a:t>emix the buggy program with your solution.</a:t>
              </a:r>
            </a:p>
          </p:txBody>
        </p:sp>
        <p:sp>
          <p:nvSpPr>
            <p:cNvPr id="43" name="TextBox 42"/>
            <p:cNvSpPr txBox="1"/>
            <p:nvPr/>
          </p:nvSpPr>
          <p:spPr>
            <a:xfrm>
              <a:off x="444691" y="3857808"/>
              <a:ext cx="2953206" cy="338554"/>
            </a:xfrm>
            <a:prstGeom prst="rect">
              <a:avLst/>
            </a:prstGeom>
            <a:noFill/>
          </p:spPr>
          <p:txBody>
            <a:bodyPr wrap="square" rtlCol="0">
              <a:spAutoFit/>
            </a:bodyPr>
            <a:lstStyle/>
            <a:p>
              <a:r>
                <a:rPr lang="en-US" sz="1600" dirty="0" smtClean="0">
                  <a:latin typeface="Futura-Condensed-Normal" pitchFamily="2" charset="0"/>
                  <a:cs typeface="Futura Condensed"/>
                </a:rPr>
                <a:t>START HERE</a:t>
              </a:r>
              <a:endParaRPr lang="en-US" sz="1600" dirty="0">
                <a:latin typeface="Futura-Condensed-Normal" pitchFamily="2" charset="0"/>
                <a:cs typeface="Futura Condensed"/>
              </a:endParaRPr>
            </a:p>
          </p:txBody>
        </p:sp>
      </p:grpSp>
      <p:cxnSp>
        <p:nvCxnSpPr>
          <p:cNvPr id="36" name="Straight Connector 35"/>
          <p:cNvCxnSpPr/>
          <p:nvPr/>
        </p:nvCxnSpPr>
        <p:spPr>
          <a:xfrm flipV="1">
            <a:off x="535219" y="4194252"/>
            <a:ext cx="2717679" cy="2"/>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415665" y="595839"/>
            <a:ext cx="2815942" cy="954107"/>
          </a:xfrm>
          <a:prstGeom prst="rect">
            <a:avLst/>
          </a:prstGeom>
          <a:noFill/>
        </p:spPr>
        <p:txBody>
          <a:bodyPr wrap="square" rtlCol="0">
            <a:spAutoFit/>
          </a:bodyPr>
          <a:lstStyle/>
          <a:p>
            <a:r>
              <a:rPr lang="en-US" sz="5600" dirty="0" smtClean="0">
                <a:latin typeface="Futura-Condensed-Normal" pitchFamily="2" charset="0"/>
                <a:cs typeface="Futura Condensed"/>
              </a:rPr>
              <a:t>DEBUG IT!</a:t>
            </a:r>
          </a:p>
        </p:txBody>
      </p:sp>
      <p:grpSp>
        <p:nvGrpSpPr>
          <p:cNvPr id="39" name="Group 38"/>
          <p:cNvGrpSpPr/>
          <p:nvPr/>
        </p:nvGrpSpPr>
        <p:grpSpPr>
          <a:xfrm>
            <a:off x="2571138" y="443435"/>
            <a:ext cx="651202" cy="1336089"/>
            <a:chOff x="2571138" y="443435"/>
            <a:chExt cx="651202" cy="1336089"/>
          </a:xfrm>
        </p:grpSpPr>
        <p:grpSp>
          <p:nvGrpSpPr>
            <p:cNvPr id="40" name="Group 39"/>
            <p:cNvGrpSpPr/>
            <p:nvPr/>
          </p:nvGrpSpPr>
          <p:grpSpPr>
            <a:xfrm>
              <a:off x="2571138" y="443435"/>
              <a:ext cx="651202" cy="1336089"/>
              <a:chOff x="2169548" y="4643960"/>
              <a:chExt cx="393589" cy="656327"/>
            </a:xfrm>
          </p:grpSpPr>
          <p:cxnSp>
            <p:nvCxnSpPr>
              <p:cNvPr id="55" name="Straight Arrow Connector 54"/>
              <p:cNvCxnSpPr/>
              <p:nvPr/>
            </p:nvCxnSpPr>
            <p:spPr>
              <a:xfrm>
                <a:off x="2169548" y="4646880"/>
                <a:ext cx="393588" cy="0"/>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2563136" y="4643960"/>
                <a:ext cx="1" cy="656327"/>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grpSp>
        <p:cxnSp>
          <p:nvCxnSpPr>
            <p:cNvPr id="41" name="Straight Arrow Connector 40"/>
            <p:cNvCxnSpPr/>
            <p:nvPr/>
          </p:nvCxnSpPr>
          <p:spPr>
            <a:xfrm>
              <a:off x="2576323" y="444075"/>
              <a:ext cx="0" cy="311774"/>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782512" y="1766295"/>
              <a:ext cx="439828" cy="0"/>
            </a:xfrm>
            <a:prstGeom prst="straightConnector1">
              <a:avLst/>
            </a:prstGeom>
            <a:ln w="12700" cmpd="sng">
              <a:solidFill>
                <a:schemeClr val="tx1"/>
              </a:solidFill>
              <a:prstDash val="dash"/>
              <a:headEnd type="triangle"/>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0" y="6351394"/>
            <a:ext cx="7772400" cy="2153959"/>
            <a:chOff x="3312198" y="6351394"/>
            <a:chExt cx="7772400" cy="2153959"/>
          </a:xfrm>
        </p:grpSpPr>
        <p:sp>
          <p:nvSpPr>
            <p:cNvPr id="32" name="Rectangle 31"/>
            <p:cNvSpPr/>
            <p:nvPr/>
          </p:nvSpPr>
          <p:spPr>
            <a:xfrm>
              <a:off x="3312198" y="7858302"/>
              <a:ext cx="7772400" cy="410457"/>
            </a:xfrm>
            <a:prstGeom prst="rect">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grpSp>
          <p:nvGrpSpPr>
            <p:cNvPr id="7" name="Group 6"/>
            <p:cNvGrpSpPr/>
            <p:nvPr/>
          </p:nvGrpSpPr>
          <p:grpSpPr>
            <a:xfrm>
              <a:off x="7274753" y="7871867"/>
              <a:ext cx="3809845" cy="507460"/>
              <a:chOff x="7274753" y="7871867"/>
              <a:chExt cx="3809845" cy="507460"/>
            </a:xfrm>
          </p:grpSpPr>
          <p:sp>
            <p:nvSpPr>
              <p:cNvPr id="42" name="Diamond 41"/>
              <p:cNvSpPr/>
              <p:nvPr/>
            </p:nvSpPr>
            <p:spPr>
              <a:xfrm>
                <a:off x="9012887" y="8053244"/>
                <a:ext cx="333576" cy="326083"/>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45" name="TextBox 44"/>
              <p:cNvSpPr txBox="1"/>
              <p:nvPr/>
            </p:nvSpPr>
            <p:spPr>
              <a:xfrm>
                <a:off x="7274753" y="7871867"/>
                <a:ext cx="3809845" cy="369332"/>
              </a:xfrm>
              <a:prstGeom prst="rect">
                <a:avLst/>
              </a:prstGeom>
              <a:noFill/>
            </p:spPr>
            <p:txBody>
              <a:bodyPr wrap="square" rtlCol="0">
                <a:spAutoFit/>
              </a:bodyPr>
              <a:lstStyle/>
              <a:p>
                <a:pPr algn="ctr"/>
                <a:r>
                  <a:rPr lang="en-US" dirty="0" smtClean="0">
                    <a:solidFill>
                      <a:schemeClr val="bg1"/>
                    </a:solidFill>
                    <a:latin typeface="Futura-Condensed-Normal" pitchFamily="2" charset="0"/>
                    <a:cs typeface="Futura Condensed"/>
                  </a:rPr>
                  <a:t>FINISHED?</a:t>
                </a:r>
                <a:endParaRPr lang="en-US" dirty="0">
                  <a:solidFill>
                    <a:schemeClr val="bg1"/>
                  </a:solidFill>
                  <a:latin typeface="Futura-Condensed-Normal" pitchFamily="2" charset="0"/>
                  <a:cs typeface="Futura Condensed"/>
                </a:endParaRPr>
              </a:p>
            </p:txBody>
          </p:sp>
        </p:grpSp>
        <p:sp>
          <p:nvSpPr>
            <p:cNvPr id="46" name="Oval Callout 45"/>
            <p:cNvSpPr/>
            <p:nvPr/>
          </p:nvSpPr>
          <p:spPr>
            <a:xfrm rot="15462013" flipV="1">
              <a:off x="3725216" y="6228851"/>
              <a:ext cx="2153959" cy="2399046"/>
            </a:xfrm>
            <a:prstGeom prst="wedgeEllipseCallout">
              <a:avLst>
                <a:gd name="adj1" fmla="val -36970"/>
                <a:gd name="adj2" fmla="val 48187"/>
              </a:avLst>
            </a:prstGeom>
            <a:solidFill>
              <a:schemeClr val="accent5">
                <a:lumMod val="40000"/>
                <a:lumOff val="60000"/>
              </a:schemeClr>
            </a:solidFill>
            <a:ln w="76200" cap="rnd" cmpd="sng">
              <a:solidFill>
                <a:schemeClr val="bg1"/>
              </a:solidFill>
              <a:prstDash val="solid"/>
              <a:bevel/>
            </a:ln>
            <a:effectLst/>
          </p:spPr>
          <p:style>
            <a:lnRef idx="1">
              <a:schemeClr val="accent1"/>
            </a:lnRef>
            <a:fillRef idx="3">
              <a:schemeClr val="accent1"/>
            </a:fillRef>
            <a:effectRef idx="2">
              <a:schemeClr val="accent1"/>
            </a:effectRef>
            <a:fontRef idx="minor">
              <a:schemeClr val="lt1"/>
            </a:fontRef>
          </p:style>
          <p:txBody>
            <a:bodyPr vert="vert270" rtlCol="0" anchor="ctr">
              <a:normAutofit/>
            </a:bodyPr>
            <a:lstStyle/>
            <a:p>
              <a:pPr algn="ctr"/>
              <a:r>
                <a:rPr lang="en-US" sz="3200" kern="1300" dirty="0" smtClean="0">
                  <a:solidFill>
                    <a:srgbClr val="1B93DD"/>
                  </a:solidFill>
                  <a:latin typeface="Futura-Condensed-Normal" pitchFamily="2" charset="0"/>
                  <a:cs typeface="Futura Condensed"/>
                </a:rPr>
                <a:t>FEELING STUCK?</a:t>
              </a:r>
            </a:p>
            <a:p>
              <a:pPr algn="ctr"/>
              <a:r>
                <a:rPr lang="en-US" sz="1600" kern="1300" baseline="-25000" dirty="0" smtClean="0">
                  <a:solidFill>
                    <a:srgbClr val="1B93DD"/>
                  </a:solidFill>
                  <a:latin typeface="Futura-Condensed-Normal" pitchFamily="2" charset="0"/>
                  <a:cs typeface="Futura Condensed"/>
                </a:rPr>
                <a:t>THAT</a:t>
              </a:r>
              <a:r>
                <a:rPr lang="fr-FR" sz="1600" kern="1300" baseline="-25000" dirty="0" smtClean="0">
                  <a:solidFill>
                    <a:srgbClr val="1B93DD"/>
                  </a:solidFill>
                  <a:latin typeface="Futura-Condensed-Normal" pitchFamily="2" charset="0"/>
                  <a:cs typeface="Futura Condensed"/>
                </a:rPr>
                <a:t>’</a:t>
              </a:r>
              <a:r>
                <a:rPr lang="en-US" sz="1600" kern="1300" baseline="-25000" dirty="0" smtClean="0">
                  <a:solidFill>
                    <a:srgbClr val="1B93DD"/>
                  </a:solidFill>
                  <a:latin typeface="Futura-Condensed-Normal" pitchFamily="2" charset="0"/>
                  <a:cs typeface="Futura Condensed"/>
                </a:rPr>
                <a:t>S OKAY! TRY THESE THINGS…</a:t>
              </a:r>
            </a:p>
          </p:txBody>
        </p:sp>
      </p:grpSp>
    </p:spTree>
    <p:extLst>
      <p:ext uri="{BB962C8B-B14F-4D97-AF65-F5344CB8AC3E}">
        <p14:creationId xmlns:p14="http://schemas.microsoft.com/office/powerpoint/2010/main" xmlns="" val="262419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a:xfrm flipV="1">
            <a:off x="550334" y="3163625"/>
            <a:ext cx="3231204" cy="838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4007796" y="2832776"/>
            <a:ext cx="3307404" cy="1511490"/>
            <a:chOff x="3992282" y="2832776"/>
            <a:chExt cx="3307404" cy="1511490"/>
          </a:xfrm>
        </p:grpSpPr>
        <p:sp>
          <p:nvSpPr>
            <p:cNvPr id="18" name="TextBox 17"/>
            <p:cNvSpPr txBox="1"/>
            <p:nvPr/>
          </p:nvSpPr>
          <p:spPr>
            <a:xfrm>
              <a:off x="4089400" y="3328603"/>
              <a:ext cx="3117152" cy="1015663"/>
            </a:xfrm>
            <a:prstGeom prst="rect">
              <a:avLst/>
            </a:prstGeom>
            <a:noFill/>
            <a:ln w="6350" cmpd="sng">
              <a:solidFill>
                <a:schemeClr val="tx1"/>
              </a:solidFill>
              <a:prstDash val="dash"/>
            </a:ln>
          </p:spPr>
          <p:txBody>
            <a:bodyPr wrap="square" rtlCol="0">
              <a:spAutoFit/>
            </a:bodyPr>
            <a:lstStyle/>
            <a:p>
              <a:pPr marL="171450" indent="-171450">
                <a:buFont typeface="Wingdings" charset="2"/>
                <a:buChar char="q"/>
              </a:pPr>
              <a:r>
                <a:rPr lang="en-US" sz="1200" dirty="0" smtClean="0">
                  <a:latin typeface="Futura-Condensed-Normal" pitchFamily="2" charset="0"/>
                  <a:cs typeface="Futura Condensed"/>
                </a:rPr>
                <a:t>About Me handout</a:t>
              </a:r>
            </a:p>
            <a:p>
              <a:pPr marL="171450" indent="-171450">
                <a:buFont typeface="Wingdings" charset="2"/>
                <a:buChar char="q"/>
              </a:pPr>
              <a:r>
                <a:rPr lang="en-US" sz="1200" dirty="0">
                  <a:latin typeface="Futura-Condensed-Normal" pitchFamily="2" charset="0"/>
                  <a:cs typeface="Futura Condensed"/>
                </a:rPr>
                <a:t>About Me </a:t>
              </a:r>
              <a:r>
                <a:rPr lang="en-US" sz="1200" dirty="0" smtClean="0">
                  <a:latin typeface="Futura-Condensed-Normal" pitchFamily="2" charset="0"/>
                  <a:cs typeface="Futura Condensed"/>
                </a:rPr>
                <a:t>studio</a:t>
              </a:r>
              <a:br>
                <a:rPr lang="en-US" sz="1200" dirty="0" smtClean="0">
                  <a:latin typeface="Futura-Condensed-Normal" pitchFamily="2" charset="0"/>
                  <a:cs typeface="Futura Condensed"/>
                </a:rPr>
              </a:br>
              <a:r>
                <a:rPr lang="en-US" sz="1200" dirty="0" smtClean="0">
                  <a:latin typeface="Futura-Condensed-Normal" pitchFamily="2" charset="0"/>
                  <a:cs typeface="Futura Condensed"/>
                </a:rPr>
                <a:t>http</a:t>
              </a:r>
              <a:r>
                <a:rPr lang="en-US" sz="1200" dirty="0">
                  <a:latin typeface="Futura-Condensed-Normal" pitchFamily="2" charset="0"/>
                  <a:cs typeface="Futura Condensed"/>
                </a:rPr>
                <a:t>://</a:t>
              </a:r>
              <a:r>
                <a:rPr lang="en-US" sz="1200" dirty="0" err="1">
                  <a:latin typeface="Futura-Condensed-Normal" pitchFamily="2" charset="0"/>
                  <a:cs typeface="Futura Condensed"/>
                </a:rPr>
                <a:t>scratch.mit.edu</a:t>
              </a:r>
              <a:r>
                <a:rPr lang="en-US" sz="1200" dirty="0">
                  <a:latin typeface="Futura-Condensed-Normal" pitchFamily="2" charset="0"/>
                  <a:cs typeface="Futura Condensed"/>
                </a:rPr>
                <a:t>/studios/475470</a:t>
              </a:r>
            </a:p>
            <a:p>
              <a:pPr marL="171450" indent="-171450">
                <a:buFont typeface="Wingdings" charset="2"/>
                <a:buChar char="q"/>
              </a:pPr>
              <a:r>
                <a:rPr lang="en-US" sz="1200" dirty="0" smtClean="0">
                  <a:latin typeface="Futura-Condensed-Normal" pitchFamily="2" charset="0"/>
                  <a:cs typeface="Futura Condensed"/>
                </a:rPr>
                <a:t>Scratch Cards</a:t>
              </a:r>
              <a:r>
                <a:rPr lang="en-US" sz="1200" dirty="0">
                  <a:latin typeface="Futura-Condensed-Normal" pitchFamily="2" charset="0"/>
                  <a:cs typeface="Futura Condensed"/>
                </a:rPr>
                <a:t/>
              </a:r>
              <a:br>
                <a:rPr lang="en-US" sz="1200" dirty="0">
                  <a:latin typeface="Futura-Condensed-Normal" pitchFamily="2" charset="0"/>
                  <a:cs typeface="Futura Condensed"/>
                </a:rPr>
              </a:br>
              <a:r>
                <a:rPr lang="en-US" sz="1200" dirty="0">
                  <a:latin typeface="Futura-Condensed-Normal" pitchFamily="2" charset="0"/>
                  <a:cs typeface="Futura Condensed"/>
                </a:rPr>
                <a:t>http://</a:t>
              </a:r>
              <a:r>
                <a:rPr lang="en-US" sz="1200" dirty="0" err="1">
                  <a:latin typeface="Futura-Condensed-Normal" pitchFamily="2" charset="0"/>
                  <a:cs typeface="Futura Condensed"/>
                </a:rPr>
                <a:t>scratch.mit.edu</a:t>
              </a:r>
              <a:r>
                <a:rPr lang="en-US" sz="1200" dirty="0">
                  <a:latin typeface="Futura-Condensed-Normal" pitchFamily="2" charset="0"/>
                  <a:cs typeface="Futura Condensed"/>
                </a:rPr>
                <a:t>/help/</a:t>
              </a:r>
              <a:r>
                <a:rPr lang="en-US" sz="1200" dirty="0" smtClean="0">
                  <a:latin typeface="Futura-Condensed-Normal" pitchFamily="2" charset="0"/>
                  <a:cs typeface="Futura Condensed"/>
                </a:rPr>
                <a:t>cards</a:t>
              </a:r>
            </a:p>
          </p:txBody>
        </p:sp>
        <p:sp>
          <p:nvSpPr>
            <p:cNvPr id="19" name="TextBox 18"/>
            <p:cNvSpPr txBox="1"/>
            <p:nvPr/>
          </p:nvSpPr>
          <p:spPr>
            <a:xfrm>
              <a:off x="3992282" y="2832776"/>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RESOURCES</a:t>
              </a:r>
              <a:endParaRPr lang="en-US" sz="1600" dirty="0">
                <a:latin typeface="Futura-Condensed-Normal" pitchFamily="2" charset="0"/>
                <a:cs typeface="Futura Condensed"/>
              </a:endParaRPr>
            </a:p>
          </p:txBody>
        </p:sp>
        <p:cxnSp>
          <p:nvCxnSpPr>
            <p:cNvPr id="20" name="Straight Connector 19"/>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4007796" y="4469125"/>
            <a:ext cx="3307404" cy="1511490"/>
            <a:chOff x="3992282" y="2832776"/>
            <a:chExt cx="3307404" cy="1511490"/>
          </a:xfrm>
        </p:grpSpPr>
        <p:sp>
          <p:nvSpPr>
            <p:cNvPr id="60" name="TextBox 59"/>
            <p:cNvSpPr txBox="1"/>
            <p:nvPr/>
          </p:nvSpPr>
          <p:spPr>
            <a:xfrm>
              <a:off x="4089400" y="3328603"/>
              <a:ext cx="3117152" cy="1015663"/>
            </a:xfrm>
            <a:prstGeom prst="rect">
              <a:avLst/>
            </a:prstGeom>
            <a:noFill/>
            <a:ln w="6350" cmpd="sng">
              <a:solidFill>
                <a:schemeClr val="tx1"/>
              </a:solidFill>
              <a:prstDash val="dash"/>
            </a:ln>
          </p:spPr>
          <p:txBody>
            <a:bodyPr wrap="square" rtlCol="0">
              <a:spAutoFit/>
            </a:bodyPr>
            <a:lstStyle/>
            <a:p>
              <a:pPr marL="171450" indent="-171450">
                <a:buFont typeface="Lucida Grande"/>
                <a:buChar char="+"/>
              </a:pPr>
              <a:r>
                <a:rPr lang="en-US" sz="1200" dirty="0">
                  <a:latin typeface="Futura-Condensed-Normal" pitchFamily="2" charset="0"/>
                  <a:cs typeface="Futura Condensed"/>
                </a:rPr>
                <a:t>What are you most proud of? Why?</a:t>
              </a:r>
            </a:p>
            <a:p>
              <a:pPr marL="171450" indent="-171450">
                <a:buFont typeface="Lucida Grande"/>
                <a:buChar char="+"/>
              </a:pPr>
              <a:r>
                <a:rPr lang="en-US" sz="1200" dirty="0">
                  <a:latin typeface="Futura-Condensed-Normal" pitchFamily="2" charset="0"/>
                  <a:cs typeface="Futura Condensed"/>
                </a:rPr>
                <a:t>What did you get stuck on? How did you get unstuck?</a:t>
              </a:r>
            </a:p>
            <a:p>
              <a:pPr marL="171450" indent="-171450">
                <a:buFont typeface="Lucida Grande"/>
                <a:buChar char="+"/>
              </a:pPr>
              <a:r>
                <a:rPr lang="en-US" sz="1200" dirty="0">
                  <a:latin typeface="Futura-Condensed-Normal" pitchFamily="2" charset="0"/>
                  <a:cs typeface="Futura Condensed"/>
                </a:rPr>
                <a:t>What might you want to do next?</a:t>
              </a:r>
            </a:p>
            <a:p>
              <a:pPr marL="171450" indent="-171450">
                <a:buFont typeface="Lucida Grande"/>
                <a:buChar char="+"/>
              </a:pPr>
              <a:r>
                <a:rPr lang="en-US" sz="1200" dirty="0">
                  <a:latin typeface="Futura-Condensed-Normal" pitchFamily="2" charset="0"/>
                  <a:cs typeface="Futura Condensed"/>
                </a:rPr>
                <a:t>What did you discover from </a:t>
              </a:r>
              <a:r>
                <a:rPr lang="en-US" sz="1200" dirty="0" smtClean="0">
                  <a:latin typeface="Futura-Condensed-Normal" pitchFamily="2" charset="0"/>
                  <a:cs typeface="Futura Condensed"/>
                </a:rPr>
                <a:t>looking at others</a:t>
              </a:r>
              <a:r>
                <a:rPr lang="en-US" sz="1200" dirty="0">
                  <a:latin typeface="Futura-Condensed-Normal" pitchFamily="2" charset="0"/>
                  <a:cs typeface="Futura Condensed"/>
                </a:rPr>
                <a:t>’ About Me projects</a:t>
              </a:r>
              <a:r>
                <a:rPr lang="en-US" sz="1200" dirty="0" smtClean="0">
                  <a:latin typeface="Futura-Condensed-Normal" pitchFamily="2" charset="0"/>
                  <a:cs typeface="Futura Condensed"/>
                </a:rPr>
                <a:t>?</a:t>
              </a:r>
              <a:endParaRPr lang="en-US" sz="1200" dirty="0">
                <a:latin typeface="Futura-Condensed-Normal" pitchFamily="2" charset="0"/>
                <a:cs typeface="Futura Condensed"/>
              </a:endParaRPr>
            </a:p>
          </p:txBody>
        </p:sp>
        <p:sp>
          <p:nvSpPr>
            <p:cNvPr id="61" name="TextBox 60"/>
            <p:cNvSpPr txBox="1"/>
            <p:nvPr/>
          </p:nvSpPr>
          <p:spPr>
            <a:xfrm>
              <a:off x="3992282" y="2832776"/>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REFLECTION PROMPTS</a:t>
              </a:r>
              <a:endParaRPr lang="en-US" sz="1600" dirty="0">
                <a:latin typeface="Futura-Condensed-Normal" pitchFamily="2" charset="0"/>
                <a:cs typeface="Futura Condensed"/>
              </a:endParaRPr>
            </a:p>
          </p:txBody>
        </p:sp>
        <p:cxnSp>
          <p:nvCxnSpPr>
            <p:cNvPr id="62" name="Straight Connector 61"/>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4007796" y="6094723"/>
            <a:ext cx="3307404" cy="1326824"/>
            <a:chOff x="3992282" y="2832776"/>
            <a:chExt cx="3307404" cy="1326824"/>
          </a:xfrm>
        </p:grpSpPr>
        <p:sp>
          <p:nvSpPr>
            <p:cNvPr id="64" name="TextBox 63"/>
            <p:cNvSpPr txBox="1"/>
            <p:nvPr/>
          </p:nvSpPr>
          <p:spPr>
            <a:xfrm>
              <a:off x="4089400" y="3328603"/>
              <a:ext cx="3117152" cy="830997"/>
            </a:xfrm>
            <a:prstGeom prst="rect">
              <a:avLst/>
            </a:prstGeom>
            <a:noFill/>
            <a:ln w="6350" cmpd="sng">
              <a:solidFill>
                <a:schemeClr val="tx1"/>
              </a:solidFill>
              <a:prstDash val="dash"/>
            </a:ln>
          </p:spPr>
          <p:txBody>
            <a:bodyPr wrap="square" rtlCol="0">
              <a:spAutoFit/>
            </a:bodyPr>
            <a:lstStyle/>
            <a:p>
              <a:pPr marL="171450" indent="-171450">
                <a:buFont typeface="Lucida Grande"/>
                <a:buChar char="+"/>
              </a:pPr>
              <a:r>
                <a:rPr lang="en-US" sz="1200" dirty="0" smtClean="0">
                  <a:latin typeface="Futura-Condensed-Normal" pitchFamily="2" charset="0"/>
                  <a:cs typeface="Futura Condensed"/>
                </a:rPr>
                <a:t>Do projects make </a:t>
              </a:r>
              <a:r>
                <a:rPr lang="en-US" sz="1200" dirty="0">
                  <a:latin typeface="Futura-Condensed-Normal" pitchFamily="2" charset="0"/>
                  <a:cs typeface="Futura Condensed"/>
                </a:rPr>
                <a:t>creative use of sprites, </a:t>
              </a:r>
              <a:r>
                <a:rPr lang="en-US" sz="1200" dirty="0" smtClean="0">
                  <a:latin typeface="Futura-Condensed-Normal" pitchFamily="2" charset="0"/>
                  <a:cs typeface="Futura Condensed"/>
                </a:rPr>
                <a:t>costumes, looks, backdrops</a:t>
              </a:r>
              <a:r>
                <a:rPr lang="en-US" sz="1200" dirty="0">
                  <a:latin typeface="Futura-Condensed-Normal" pitchFamily="2" charset="0"/>
                  <a:cs typeface="Futura Condensed"/>
                </a:rPr>
                <a:t>, or sound?</a:t>
              </a:r>
            </a:p>
            <a:p>
              <a:pPr marL="171450" indent="-171450">
                <a:buFont typeface="Lucida Grande"/>
                <a:buChar char="+"/>
              </a:pPr>
              <a:r>
                <a:rPr lang="en-US" sz="1200" dirty="0" smtClean="0">
                  <a:latin typeface="Futura-Condensed-Normal" pitchFamily="2" charset="0"/>
                  <a:cs typeface="Futura Condensed"/>
                </a:rPr>
                <a:t>Are projects </a:t>
              </a:r>
              <a:r>
                <a:rPr lang="en-US" sz="1200" dirty="0">
                  <a:latin typeface="Futura-Condensed-Normal" pitchFamily="2" charset="0"/>
                  <a:cs typeface="Futura Condensed"/>
                </a:rPr>
                <a:t>interactive? Can </a:t>
              </a:r>
              <a:r>
                <a:rPr lang="en-US" sz="1200" dirty="0" smtClean="0">
                  <a:latin typeface="Futura-Condensed-Normal" pitchFamily="2" charset="0"/>
                  <a:cs typeface="Futura Condensed"/>
                </a:rPr>
                <a:t>users interact </a:t>
              </a:r>
              <a:r>
                <a:rPr lang="en-US" sz="1200" dirty="0">
                  <a:latin typeface="Futura-Condensed-Normal" pitchFamily="2" charset="0"/>
                  <a:cs typeface="Futura Condensed"/>
                </a:rPr>
                <a:t>with various elements within </a:t>
              </a:r>
              <a:r>
                <a:rPr lang="en-US" sz="1200" dirty="0" smtClean="0">
                  <a:latin typeface="Futura-Condensed-Normal" pitchFamily="2" charset="0"/>
                  <a:cs typeface="Futura Condensed"/>
                </a:rPr>
                <a:t>the </a:t>
              </a:r>
              <a:r>
                <a:rPr lang="en-US" sz="1200" dirty="0">
                  <a:latin typeface="Futura-Condensed-Normal" pitchFamily="2" charset="0"/>
                  <a:cs typeface="Futura Condensed"/>
                </a:rPr>
                <a:t>project?</a:t>
              </a:r>
            </a:p>
          </p:txBody>
        </p:sp>
        <p:sp>
          <p:nvSpPr>
            <p:cNvPr id="65" name="TextBox 64"/>
            <p:cNvSpPr txBox="1"/>
            <p:nvPr/>
          </p:nvSpPr>
          <p:spPr>
            <a:xfrm>
              <a:off x="3992282" y="2832776"/>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REVIEWING STUDENT WORK</a:t>
              </a:r>
              <a:endParaRPr lang="en-US" sz="1600" dirty="0">
                <a:latin typeface="Futura-Condensed-Normal" pitchFamily="2" charset="0"/>
                <a:cs typeface="Futura Condensed"/>
              </a:endParaRPr>
            </a:p>
          </p:txBody>
        </p:sp>
        <p:cxnSp>
          <p:nvCxnSpPr>
            <p:cNvPr id="66" name="Straight Connector 65"/>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1300032" y="595840"/>
            <a:ext cx="5914441" cy="1542860"/>
            <a:chOff x="457200" y="595840"/>
            <a:chExt cx="5914441" cy="1542860"/>
          </a:xfrm>
        </p:grpSpPr>
        <p:sp>
          <p:nvSpPr>
            <p:cNvPr id="9" name="TextBox 8"/>
            <p:cNvSpPr txBox="1"/>
            <p:nvPr/>
          </p:nvSpPr>
          <p:spPr>
            <a:xfrm>
              <a:off x="457200" y="595840"/>
              <a:ext cx="2815942" cy="907941"/>
            </a:xfrm>
            <a:prstGeom prst="rect">
              <a:avLst/>
            </a:prstGeom>
            <a:noFill/>
          </p:spPr>
          <p:txBody>
            <a:bodyPr wrap="square" rtlCol="0">
              <a:spAutoFit/>
            </a:bodyPr>
            <a:lstStyle/>
            <a:p>
              <a:r>
                <a:rPr lang="en-US" sz="5300" dirty="0" smtClean="0">
                  <a:latin typeface="Futura-Condensed-Normal" pitchFamily="2" charset="0"/>
                  <a:cs typeface="Futura Condensed"/>
                </a:rPr>
                <a:t>ABOUT ME</a:t>
              </a:r>
            </a:p>
          </p:txBody>
        </p:sp>
        <p:sp>
          <p:nvSpPr>
            <p:cNvPr id="10" name="TextBox 9"/>
            <p:cNvSpPr txBox="1"/>
            <p:nvPr/>
          </p:nvSpPr>
          <p:spPr>
            <a:xfrm>
              <a:off x="3371794" y="795405"/>
              <a:ext cx="2999847" cy="1231106"/>
            </a:xfrm>
            <a:prstGeom prst="rect">
              <a:avLst/>
            </a:prstGeom>
            <a:noFill/>
            <a:ln w="6350" cmpd="sng">
              <a:solidFill>
                <a:schemeClr val="tx1"/>
              </a:solidFill>
              <a:prstDash val="dash"/>
            </a:ln>
          </p:spPr>
          <p:txBody>
            <a:bodyPr wrap="square" rtlCol="0">
              <a:spAutoFit/>
            </a:bodyPr>
            <a:lstStyle/>
            <a:p>
              <a:r>
                <a:rPr lang="en-US" sz="1400" dirty="0" smtClean="0">
                  <a:latin typeface="Futura-Condensed-Normal" pitchFamily="2" charset="0"/>
                  <a:cs typeface="Futura Condensed"/>
                </a:rPr>
                <a:t>OBJECTIVES</a:t>
              </a:r>
            </a:p>
            <a:p>
              <a:r>
                <a:rPr lang="en-US" sz="1200" dirty="0" smtClean="0">
                  <a:latin typeface="Futura-Condensed-Normal" pitchFamily="2" charset="0"/>
                  <a:cs typeface="Futura Condensed"/>
                </a:rPr>
                <a:t>By completing this activity, students will:</a:t>
              </a:r>
            </a:p>
            <a:p>
              <a:pPr marL="171450" indent="-171450">
                <a:buFont typeface="Lucida Grande"/>
                <a:buChar char="+"/>
              </a:pPr>
              <a:r>
                <a:rPr lang="en-US" sz="1200" dirty="0">
                  <a:latin typeface="Futura-Condensed-Normal" pitchFamily="2" charset="0"/>
                  <a:cs typeface="Futura Condensed"/>
                </a:rPr>
                <a:t>b</a:t>
              </a:r>
              <a:r>
                <a:rPr lang="en-US" sz="1200" dirty="0" smtClean="0">
                  <a:latin typeface="Futura-Condensed-Normal" pitchFamily="2" charset="0"/>
                  <a:cs typeface="Futura Condensed"/>
                </a:rPr>
                <a:t>ecome familiar with a wider range of Scratch blocks</a:t>
              </a:r>
            </a:p>
            <a:p>
              <a:pPr marL="171450" indent="-171450">
                <a:buFont typeface="Lucida Grande"/>
                <a:buChar char="+"/>
              </a:pPr>
              <a:r>
                <a:rPr lang="en-US" sz="1200" dirty="0" smtClean="0">
                  <a:latin typeface="Futura-Condensed-Normal" pitchFamily="2" charset="0"/>
                  <a:cs typeface="Futura Condensed"/>
                </a:rPr>
                <a:t>be </a:t>
              </a:r>
              <a:r>
                <a:rPr lang="en-US" sz="1200" dirty="0">
                  <a:latin typeface="Futura-Condensed-Normal" pitchFamily="2" charset="0"/>
                  <a:cs typeface="Futura Condensed"/>
                </a:rPr>
                <a:t>able to create </a:t>
              </a:r>
              <a:r>
                <a:rPr lang="en-US" sz="1200" dirty="0" smtClean="0">
                  <a:latin typeface="Futura-Condensed-Normal" pitchFamily="2" charset="0"/>
                  <a:cs typeface="Futura Condensed"/>
                </a:rPr>
                <a:t>an open-ended </a:t>
              </a:r>
              <a:r>
                <a:rPr lang="en-US" sz="1200" dirty="0">
                  <a:latin typeface="Futura-Condensed-Normal" pitchFamily="2" charset="0"/>
                  <a:cs typeface="Futura Condensed"/>
                </a:rPr>
                <a:t>Scratch project that is an interactive digital representation of </a:t>
              </a:r>
              <a:r>
                <a:rPr lang="en-US" sz="1200" dirty="0" smtClean="0">
                  <a:latin typeface="Futura-Condensed-Normal" pitchFamily="2" charset="0"/>
                  <a:cs typeface="Futura Condensed"/>
                </a:rPr>
                <a:t>their personal interests</a:t>
              </a:r>
              <a:endParaRPr lang="en-US" sz="1200" dirty="0">
                <a:latin typeface="Futura-Condensed-Normal" pitchFamily="2" charset="0"/>
                <a:cs typeface="Futura Condensed"/>
              </a:endParaRPr>
            </a:p>
          </p:txBody>
        </p:sp>
        <p:sp>
          <p:nvSpPr>
            <p:cNvPr id="42" name="TextBox 41"/>
            <p:cNvSpPr txBox="1"/>
            <p:nvPr/>
          </p:nvSpPr>
          <p:spPr>
            <a:xfrm>
              <a:off x="1685092" y="1692424"/>
              <a:ext cx="1092200" cy="446276"/>
            </a:xfrm>
            <a:prstGeom prst="rect">
              <a:avLst/>
            </a:prstGeom>
            <a:noFill/>
          </p:spPr>
          <p:txBody>
            <a:bodyPr wrap="square" rtlCol="0">
              <a:spAutoFit/>
            </a:bodyPr>
            <a:lstStyle/>
            <a:p>
              <a:pPr algn="dist">
                <a:lnSpc>
                  <a:spcPct val="120000"/>
                </a:lnSpc>
              </a:pPr>
              <a:r>
                <a:rPr lang="en-US" sz="1000" baseline="-25000" dirty="0" smtClean="0">
                  <a:latin typeface="Futura-Condensed-Normal" pitchFamily="2" charset="0"/>
                  <a:cs typeface="Futura Condensed"/>
                </a:rPr>
                <a:t>SUGGESTED TIME</a:t>
              </a:r>
            </a:p>
            <a:p>
              <a:pPr algn="dist">
                <a:lnSpc>
                  <a:spcPct val="150000"/>
                </a:lnSpc>
              </a:pPr>
              <a:r>
                <a:rPr lang="en-US" sz="1000" dirty="0" smtClean="0">
                  <a:latin typeface="Futura-Condensed-Normal" pitchFamily="2" charset="0"/>
                  <a:cs typeface="Futura Condensed"/>
                </a:rPr>
                <a:t>45–60 MINUTES</a:t>
              </a:r>
            </a:p>
          </p:txBody>
        </p:sp>
        <p:pic>
          <p:nvPicPr>
            <p:cNvPr id="43" name="Picture 42" descr="clock1.png"/>
            <p:cNvPicPr>
              <a:picLocks noChangeAspect="1"/>
            </p:cNvPicPr>
            <p:nvPr/>
          </p:nvPicPr>
          <p:blipFill rotWithShape="1">
            <a:blip r:embed="rId3">
              <a:extLst>
                <a:ext uri="{28A0092B-C50C-407E-A947-70E740481C1C}">
                  <a14:useLocalDpi xmlns:a14="http://schemas.microsoft.com/office/drawing/2010/main" xmlns="" val="0"/>
                </a:ext>
              </a:extLst>
            </a:blip>
            <a:srcRect t="17500"/>
            <a:stretch/>
          </p:blipFill>
          <p:spPr>
            <a:xfrm>
              <a:off x="1428082" y="1808284"/>
              <a:ext cx="324746" cy="267915"/>
            </a:xfrm>
            <a:prstGeom prst="rect">
              <a:avLst/>
            </a:prstGeom>
          </p:spPr>
        </p:pic>
        <p:grpSp>
          <p:nvGrpSpPr>
            <p:cNvPr id="52" name="Group 51"/>
            <p:cNvGrpSpPr/>
            <p:nvPr/>
          </p:nvGrpSpPr>
          <p:grpSpPr>
            <a:xfrm>
              <a:off x="2819113" y="794340"/>
              <a:ext cx="442062" cy="1123360"/>
              <a:chOff x="2853673" y="794340"/>
              <a:chExt cx="442062" cy="1123360"/>
            </a:xfrm>
          </p:grpSpPr>
          <p:cxnSp>
            <p:nvCxnSpPr>
              <p:cNvPr id="53" name="Straight Connector 52"/>
              <p:cNvCxnSpPr/>
              <p:nvPr/>
            </p:nvCxnSpPr>
            <p:spPr>
              <a:xfrm>
                <a:off x="3074704" y="794340"/>
                <a:ext cx="1" cy="1123360"/>
              </a:xfrm>
              <a:prstGeom prst="line">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2853673" y="794755"/>
                <a:ext cx="221031" cy="2"/>
              </a:xfrm>
              <a:prstGeom prst="line">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flipV="1">
                <a:off x="2853673" y="1912685"/>
                <a:ext cx="221032" cy="2"/>
              </a:xfrm>
              <a:prstGeom prst="line">
                <a:avLst/>
              </a:prstGeom>
              <a:ln w="3175"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3074704" y="1343098"/>
                <a:ext cx="221031" cy="2"/>
              </a:xfrm>
              <a:prstGeom prst="line">
                <a:avLst/>
              </a:prstGeom>
              <a:ln w="3175"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grpSp>
      </p:grpSp>
      <p:grpSp>
        <p:nvGrpSpPr>
          <p:cNvPr id="2" name="Group 1"/>
          <p:cNvGrpSpPr/>
          <p:nvPr/>
        </p:nvGrpSpPr>
        <p:grpSpPr>
          <a:xfrm>
            <a:off x="457995" y="2830659"/>
            <a:ext cx="3323543" cy="4006596"/>
            <a:chOff x="457995" y="2830659"/>
            <a:chExt cx="3323543" cy="4006596"/>
          </a:xfrm>
        </p:grpSpPr>
        <p:sp>
          <p:nvSpPr>
            <p:cNvPr id="14" name="TextBox 13"/>
            <p:cNvSpPr txBox="1"/>
            <p:nvPr/>
          </p:nvSpPr>
          <p:spPr>
            <a:xfrm>
              <a:off x="550334" y="3328603"/>
              <a:ext cx="3231204" cy="3508652"/>
            </a:xfrm>
            <a:prstGeom prst="rect">
              <a:avLst/>
            </a:prstGeom>
            <a:noFill/>
            <a:ln w="6350" cmpd="sng">
              <a:solidFill>
                <a:schemeClr val="tx1"/>
              </a:solidFill>
              <a:prstDash val="dash"/>
            </a:ln>
          </p:spPr>
          <p:txBody>
            <a:bodyPr wrap="square" rtlCol="0">
              <a:spAutoFit/>
            </a:bodyPr>
            <a:lstStyle/>
            <a:p>
              <a:pPr marL="171450" indent="-171450">
                <a:buFont typeface="Wingdings" charset="2"/>
                <a:buChar char="q"/>
              </a:pPr>
              <a:r>
                <a:rPr lang="en-US" sz="1200" spc="-20" dirty="0" smtClean="0">
                  <a:latin typeface="Futura-Condensed-Normal" pitchFamily="2" charset="0"/>
                  <a:cs typeface="Futura Condensed"/>
                </a:rPr>
                <a:t>Introduce students </a:t>
              </a:r>
              <a:r>
                <a:rPr lang="en-US" sz="1200" spc="-20" dirty="0">
                  <a:latin typeface="Futura-Condensed-Normal" pitchFamily="2" charset="0"/>
                  <a:cs typeface="Futura Condensed"/>
                </a:rPr>
                <a:t>to the concept of the interactive collage, a Scratch project that represents aspects of themselves through clickable sprites</a:t>
              </a:r>
              <a:r>
                <a:rPr lang="en-US" sz="1200" spc="-20" dirty="0" smtClean="0">
                  <a:latin typeface="Futura-Condensed-Normal" pitchFamily="2" charset="0"/>
                  <a:cs typeface="Futura Condensed"/>
                </a:rPr>
                <a:t>.</a:t>
              </a:r>
              <a:r>
                <a:rPr lang="en-US" sz="1200" spc="-20" dirty="0">
                  <a:latin typeface="Futura-Condensed-Normal" pitchFamily="2" charset="0"/>
                  <a:cs typeface="Futura Condensed"/>
                </a:rPr>
                <a:t> Optionally, show </a:t>
              </a:r>
              <a:r>
                <a:rPr lang="en-US" sz="1200" spc="-20" dirty="0" smtClean="0">
                  <a:latin typeface="Futura-Condensed-Normal" pitchFamily="2" charset="0"/>
                  <a:cs typeface="Futura Condensed"/>
                </a:rPr>
                <a:t>interactive project examples from the About </a:t>
              </a:r>
              <a:r>
                <a:rPr lang="en-US" sz="1200" spc="-20" dirty="0">
                  <a:latin typeface="Futura-Condensed-Normal" pitchFamily="2" charset="0"/>
                  <a:cs typeface="Futura Condensed"/>
                </a:rPr>
                <a:t>Me</a:t>
              </a:r>
              <a:r>
                <a:rPr lang="en-US" sz="1200" spc="-20" dirty="0" smtClean="0">
                  <a:latin typeface="Futura-Condensed-Normal" pitchFamily="2" charset="0"/>
                  <a:cs typeface="Futura Condensed"/>
                </a:rPr>
                <a:t> </a:t>
              </a:r>
              <a:r>
                <a:rPr lang="en-US" sz="1200" spc="-20" dirty="0">
                  <a:latin typeface="Futura-Condensed-Normal" pitchFamily="2" charset="0"/>
                  <a:cs typeface="Futura Condensed"/>
                </a:rPr>
                <a:t>s</a:t>
              </a:r>
              <a:r>
                <a:rPr lang="en-US" sz="1200" spc="-20" dirty="0" smtClean="0">
                  <a:latin typeface="Futura-Condensed-Normal" pitchFamily="2" charset="0"/>
                  <a:cs typeface="Futura Condensed"/>
                </a:rPr>
                <a:t>tudio.</a:t>
              </a:r>
            </a:p>
            <a:p>
              <a:endParaRPr lang="en-US" sz="600" dirty="0" smtClean="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Have students sign in to their Scratch accounts and open a new project. Optionally, have the About Me </a:t>
              </a:r>
              <a:r>
                <a:rPr lang="en-US" sz="1200" dirty="0">
                  <a:latin typeface="Futura-Condensed-Normal" pitchFamily="2" charset="0"/>
                  <a:cs typeface="Futura Condensed"/>
                </a:rPr>
                <a:t>handout </a:t>
              </a:r>
              <a:r>
                <a:rPr lang="en-US" sz="1200" dirty="0" smtClean="0">
                  <a:latin typeface="Futura-Condensed-Normal" pitchFamily="2" charset="0"/>
                  <a:cs typeface="Futura Condensed"/>
                </a:rPr>
                <a:t>and Scratch </a:t>
              </a:r>
              <a:r>
                <a:rPr lang="en-US" sz="1200" dirty="0">
                  <a:latin typeface="Futura-Condensed-Normal" pitchFamily="2" charset="0"/>
                  <a:cs typeface="Futura Condensed"/>
                </a:rPr>
                <a:t>Cards </a:t>
              </a:r>
              <a:r>
                <a:rPr lang="en-US" sz="1200" dirty="0" smtClean="0">
                  <a:latin typeface="Futura-Condensed-Normal" pitchFamily="2" charset="0"/>
                  <a:cs typeface="Futura Condensed"/>
                </a:rPr>
                <a:t>available </a:t>
              </a:r>
              <a:r>
                <a:rPr lang="en-US" sz="1200" dirty="0">
                  <a:latin typeface="Futura-Condensed-Normal" pitchFamily="2" charset="0"/>
                  <a:cs typeface="Futura Condensed"/>
                </a:rPr>
                <a:t>to </a:t>
              </a:r>
              <a:r>
                <a:rPr lang="en-US" sz="1200" dirty="0" smtClean="0">
                  <a:latin typeface="Futura-Condensed-Normal" pitchFamily="2" charset="0"/>
                  <a:cs typeface="Futura Condensed"/>
                </a:rPr>
                <a:t>provide guidance. </a:t>
              </a:r>
              <a:r>
                <a:rPr lang="en-US" sz="1200" dirty="0">
                  <a:latin typeface="Futura-Condensed-Normal" pitchFamily="2" charset="0"/>
                  <a:cs typeface="Futura Condensed"/>
                </a:rPr>
                <a:t>Give students time to </a:t>
              </a:r>
              <a:r>
                <a:rPr lang="en-US" sz="1200" dirty="0" smtClean="0">
                  <a:latin typeface="Futura-Condensed-Normal" pitchFamily="2" charset="0"/>
                  <a:cs typeface="Futura Condensed"/>
                </a:rPr>
                <a:t>create an </a:t>
              </a:r>
              <a:r>
                <a:rPr lang="en-US" sz="1200" dirty="0">
                  <a:latin typeface="Futura-Condensed-Normal" pitchFamily="2" charset="0"/>
                  <a:cs typeface="Futura Condensed"/>
                </a:rPr>
                <a:t>About Me </a:t>
              </a:r>
              <a:r>
                <a:rPr lang="en-US" sz="1200" dirty="0" smtClean="0">
                  <a:latin typeface="Futura-Condensed-Normal" pitchFamily="2" charset="0"/>
                  <a:cs typeface="Futura Condensed"/>
                </a:rPr>
                <a:t>interactive collage Scratch project, encouraging them to build up their programs by </a:t>
              </a:r>
              <a:r>
                <a:rPr lang="en-US" sz="1200" dirty="0">
                  <a:latin typeface="Futura-Condensed-Normal" pitchFamily="2" charset="0"/>
                  <a:cs typeface="Futura Condensed"/>
                </a:rPr>
                <a:t>experimenting and </a:t>
              </a:r>
              <a:r>
                <a:rPr lang="en-US" sz="1200" dirty="0" smtClean="0">
                  <a:latin typeface="Futura-Condensed-Normal" pitchFamily="2" charset="0"/>
                  <a:cs typeface="Futura Condensed"/>
                </a:rPr>
                <a:t>iterating.</a:t>
              </a:r>
              <a:endParaRPr lang="en-US" sz="1200" dirty="0">
                <a:latin typeface="Futura-Condensed-Normal" pitchFamily="2" charset="0"/>
                <a:cs typeface="Futura Condensed"/>
              </a:endParaRPr>
            </a:p>
            <a:p>
              <a:pPr marL="171450" indent="-171450">
                <a:buFont typeface="Wingdings" charset="2"/>
                <a:buChar char="q"/>
              </a:pPr>
              <a:endParaRPr lang="en-US" sz="600" dirty="0" smtClean="0">
                <a:latin typeface="Futura-Condensed-Normal" pitchFamily="2" charset="0"/>
                <a:cs typeface="Futura Condensed"/>
              </a:endParaRPr>
            </a:p>
            <a:p>
              <a:pPr marL="171450" indent="-171450">
                <a:buFont typeface="Wingdings" charset="2"/>
                <a:buChar char="q"/>
              </a:pPr>
              <a:r>
                <a:rPr lang="en-US" sz="1200" spc="-10" dirty="0" smtClean="0">
                  <a:latin typeface="Futura-Condensed-Normal" pitchFamily="2" charset="0"/>
                  <a:cs typeface="Futura Condensed"/>
                </a:rPr>
                <a:t>Allow students to share their works-in-progress with others. We suggest pair-share: have students share and discuss their projects in pairs. </a:t>
              </a:r>
              <a:r>
                <a:rPr lang="en-US" sz="1200" spc="-10" dirty="0">
                  <a:latin typeface="Futura-Condensed-Normal" pitchFamily="2" charset="0"/>
                  <a:cs typeface="Futura Condensed"/>
                </a:rPr>
                <a:t>Optionally, invite students </a:t>
              </a:r>
              <a:r>
                <a:rPr lang="en-US" sz="1200" spc="-10" dirty="0" smtClean="0">
                  <a:latin typeface="Futura-Condensed-Normal" pitchFamily="2" charset="0"/>
                  <a:cs typeface="Futura Condensed"/>
                </a:rPr>
                <a:t>to add their projects to </a:t>
              </a:r>
              <a:r>
                <a:rPr lang="en-US" sz="1200" spc="-10" dirty="0">
                  <a:latin typeface="Futura-Condensed-Normal" pitchFamily="2" charset="0"/>
                  <a:cs typeface="Futura Condensed"/>
                </a:rPr>
                <a:t>the About Me studio or a </a:t>
              </a:r>
              <a:r>
                <a:rPr lang="en-US" sz="1200" spc="-10" dirty="0" smtClean="0">
                  <a:latin typeface="Futura-Condensed-Normal" pitchFamily="2" charset="0"/>
                  <a:cs typeface="Futura Condensed"/>
                </a:rPr>
                <a:t>class studio.</a:t>
              </a:r>
            </a:p>
            <a:p>
              <a:endParaRPr lang="en-US" sz="600" dirty="0" smtClean="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Ask students to think back on the design process by responding to </a:t>
              </a:r>
              <a:r>
                <a:rPr lang="en-US" sz="1200" dirty="0">
                  <a:latin typeface="Futura-Condensed-Normal" pitchFamily="2" charset="0"/>
                  <a:cs typeface="Futura Condensed"/>
                </a:rPr>
                <a:t>the </a:t>
              </a:r>
              <a:r>
                <a:rPr lang="en-US" sz="1200" dirty="0" smtClean="0">
                  <a:latin typeface="Futura-Condensed-Normal" pitchFamily="2" charset="0"/>
                  <a:cs typeface="Futura Condensed"/>
                </a:rPr>
                <a:t>reflection prompts in their design journals or in a group discussion.</a:t>
              </a:r>
            </a:p>
          </p:txBody>
        </p:sp>
        <p:sp>
          <p:nvSpPr>
            <p:cNvPr id="68" name="TextBox 67"/>
            <p:cNvSpPr txBox="1"/>
            <p:nvPr/>
          </p:nvSpPr>
          <p:spPr>
            <a:xfrm>
              <a:off x="457995" y="2830659"/>
              <a:ext cx="3307404" cy="338554"/>
            </a:xfrm>
            <a:prstGeom prst="rect">
              <a:avLst/>
            </a:prstGeom>
            <a:noFill/>
          </p:spPr>
          <p:txBody>
            <a:bodyPr wrap="square" rtlCol="0">
              <a:spAutoFit/>
            </a:bodyPr>
            <a:lstStyle/>
            <a:p>
              <a:r>
                <a:rPr lang="en-US" sz="1600" dirty="0">
                  <a:latin typeface="Futura-Condensed-Normal" pitchFamily="2" charset="0"/>
                  <a:cs typeface="Futura Condensed"/>
                </a:rPr>
                <a:t>ACTIVITY DESCRIPTION</a:t>
              </a:r>
            </a:p>
          </p:txBody>
        </p:sp>
      </p:grpSp>
      <p:grpSp>
        <p:nvGrpSpPr>
          <p:cNvPr id="75" name="Group 74"/>
          <p:cNvGrpSpPr/>
          <p:nvPr/>
        </p:nvGrpSpPr>
        <p:grpSpPr>
          <a:xfrm>
            <a:off x="457995" y="7630731"/>
            <a:ext cx="6857205" cy="352518"/>
            <a:chOff x="457995" y="7630731"/>
            <a:chExt cx="6857205" cy="352518"/>
          </a:xfrm>
        </p:grpSpPr>
        <p:sp>
          <p:nvSpPr>
            <p:cNvPr id="76" name="TextBox 75"/>
            <p:cNvSpPr txBox="1"/>
            <p:nvPr/>
          </p:nvSpPr>
          <p:spPr>
            <a:xfrm>
              <a:off x="457995" y="7641903"/>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NOTES</a:t>
              </a:r>
              <a:endParaRPr lang="en-US" sz="1600" dirty="0">
                <a:latin typeface="Futura-Condensed-Normal" pitchFamily="2" charset="0"/>
                <a:cs typeface="Futura Condensed"/>
              </a:endParaRPr>
            </a:p>
          </p:txBody>
        </p:sp>
        <p:cxnSp>
          <p:nvCxnSpPr>
            <p:cNvPr id="77" name="Straight Connector 76"/>
            <p:cNvCxnSpPr/>
            <p:nvPr/>
          </p:nvCxnSpPr>
          <p:spPr>
            <a:xfrm flipV="1">
              <a:off x="551129" y="7969285"/>
              <a:ext cx="6670937" cy="1396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4007796" y="7630731"/>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NOTES TO SELF</a:t>
              </a:r>
              <a:endParaRPr lang="en-US" sz="1600" dirty="0">
                <a:latin typeface="Futura-Condensed-Normal" pitchFamily="2" charset="0"/>
                <a:cs typeface="Futura Condensed"/>
              </a:endParaRPr>
            </a:p>
          </p:txBody>
        </p:sp>
      </p:grpSp>
      <p:cxnSp>
        <p:nvCxnSpPr>
          <p:cNvPr id="79" name="Straight Connector 78"/>
          <p:cNvCxnSpPr/>
          <p:nvPr/>
        </p:nvCxnSpPr>
        <p:spPr>
          <a:xfrm>
            <a:off x="3857013" y="8086975"/>
            <a:ext cx="0" cy="1805476"/>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4104914" y="8217641"/>
            <a:ext cx="3117152" cy="1158779"/>
            <a:chOff x="3746748" y="8217641"/>
            <a:chExt cx="3475318" cy="1158779"/>
          </a:xfrm>
        </p:grpSpPr>
        <p:sp>
          <p:nvSpPr>
            <p:cNvPr id="81" name="TextBox 80"/>
            <p:cNvSpPr txBox="1"/>
            <p:nvPr/>
          </p:nvSpPr>
          <p:spPr>
            <a:xfrm>
              <a:off x="3746748" y="8217641"/>
              <a:ext cx="3466853" cy="1158779"/>
            </a:xfrm>
            <a:prstGeom prst="rect">
              <a:avLst/>
            </a:prstGeom>
            <a:noFill/>
            <a:ln w="6350" cmpd="sng">
              <a:noFill/>
              <a:prstDash val="dash"/>
            </a:ln>
          </p:spPr>
          <p:txBody>
            <a:bodyPr wrap="square" rtlCol="0">
              <a:spAutoFit/>
            </a:bodyPr>
            <a:lstStyle/>
            <a:p>
              <a:pPr marL="171450" indent="-171450">
                <a:lnSpc>
                  <a:spcPct val="70000"/>
                </a:lnSpc>
                <a:buFont typeface="Wingdings" charset="2"/>
                <a:buChar char="q"/>
              </a:pPr>
              <a:r>
                <a:rPr lang="en-US" sz="1400" dirty="0" smtClean="0">
                  <a:latin typeface="Futura-Condensed-Normal" pitchFamily="2" charset="0"/>
                  <a:cs typeface="Futura Condensed"/>
                </a:rPr>
                <a:t> </a:t>
              </a: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endParaRPr lang="en-US" sz="1400" dirty="0" smtClean="0">
                <a:latin typeface="Futura-Condensed-Normal" pitchFamily="2" charset="0"/>
                <a:cs typeface="Futura Condensed"/>
              </a:endParaRP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endParaRPr lang="en-US" sz="1400" dirty="0" smtClean="0">
                <a:latin typeface="Futura-Condensed-Normal" pitchFamily="2" charset="0"/>
                <a:cs typeface="Futura Condensed"/>
              </a:endParaRP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r>
                <a:rPr lang="en-US" sz="1400" dirty="0" smtClean="0">
                  <a:latin typeface="Futura-Condensed-Normal" pitchFamily="2" charset="0"/>
                  <a:cs typeface="Futura Condensed"/>
                </a:rPr>
                <a:t> </a:t>
              </a:r>
              <a:endParaRPr lang="en-US" sz="1400" dirty="0">
                <a:latin typeface="Futura-Condensed-Normal" pitchFamily="2" charset="0"/>
                <a:cs typeface="Futura Condensed"/>
              </a:endParaRPr>
            </a:p>
          </p:txBody>
        </p:sp>
        <p:grpSp>
          <p:nvGrpSpPr>
            <p:cNvPr id="82" name="Group 81"/>
            <p:cNvGrpSpPr/>
            <p:nvPr/>
          </p:nvGrpSpPr>
          <p:grpSpPr>
            <a:xfrm>
              <a:off x="4076948" y="8385986"/>
              <a:ext cx="3145118" cy="883399"/>
              <a:chOff x="3891832" y="8385983"/>
              <a:chExt cx="3321768" cy="883398"/>
            </a:xfrm>
          </p:grpSpPr>
          <p:cxnSp>
            <p:nvCxnSpPr>
              <p:cNvPr id="83" name="Straight Connector 82"/>
              <p:cNvCxnSpPr/>
              <p:nvPr/>
            </p:nvCxnSpPr>
            <p:spPr>
              <a:xfrm flipH="1">
                <a:off x="3891832" y="8385983"/>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flipH="1">
                <a:off x="3891832" y="8679505"/>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H="1">
                <a:off x="3891832" y="8975859"/>
                <a:ext cx="3321768"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H="1">
                <a:off x="3891832" y="9269381"/>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sp>
        <p:nvSpPr>
          <p:cNvPr id="92" name="TextBox 91"/>
          <p:cNvSpPr txBox="1"/>
          <p:nvPr/>
        </p:nvSpPr>
        <p:spPr>
          <a:xfrm>
            <a:off x="551129" y="8142739"/>
            <a:ext cx="3231204" cy="1015663"/>
          </a:xfrm>
          <a:prstGeom prst="rect">
            <a:avLst/>
          </a:prstGeom>
          <a:noFill/>
          <a:ln w="6350" cmpd="sng">
            <a:noFill/>
            <a:prstDash val="dash"/>
          </a:ln>
        </p:spPr>
        <p:txBody>
          <a:bodyPr wrap="square" rtlCol="0">
            <a:spAutoFit/>
          </a:bodyPr>
          <a:lstStyle/>
          <a:p>
            <a:pPr marL="171450" indent="-171450">
              <a:buFont typeface="Lucida Grande"/>
              <a:buChar char="+"/>
            </a:pPr>
            <a:r>
              <a:rPr lang="en-US" sz="1200" dirty="0">
                <a:latin typeface="Futura-Condensed-Normal" pitchFamily="2" charset="0"/>
                <a:cs typeface="Futura Condensed"/>
              </a:rPr>
              <a:t>Example projects can simultaneously inspire and intimidate, open the creative space and constrain it. Encourage a wide range of </a:t>
            </a:r>
            <a:r>
              <a:rPr lang="en-US" sz="1200" dirty="0" smtClean="0">
                <a:latin typeface="Futura-Condensed-Normal" pitchFamily="2" charset="0"/>
                <a:cs typeface="Futura Condensed"/>
              </a:rPr>
              <a:t>creations; diversity </a:t>
            </a:r>
            <a:r>
              <a:rPr lang="en-US" sz="1200" dirty="0">
                <a:latin typeface="Futura-Condensed-Normal" pitchFamily="2" charset="0"/>
                <a:cs typeface="Futura Condensed"/>
              </a:rPr>
              <a:t>is great!</a:t>
            </a:r>
          </a:p>
          <a:p>
            <a:pPr marL="171450" indent="-171450">
              <a:buFont typeface="Lucida Grande"/>
              <a:buChar char="+"/>
            </a:pPr>
            <a:r>
              <a:rPr lang="en-US" sz="1200" dirty="0">
                <a:latin typeface="Futura-Condensed-Normal" pitchFamily="2" charset="0"/>
                <a:cs typeface="Futura Condensed"/>
              </a:rPr>
              <a:t>Students can further personalize projects by using a camera or webcam to bring </a:t>
            </a:r>
            <a:r>
              <a:rPr lang="en-US" sz="1200" dirty="0" smtClean="0">
                <a:latin typeface="Futura-Condensed-Normal" pitchFamily="2" charset="0"/>
                <a:cs typeface="Futura Condensed"/>
              </a:rPr>
              <a:t>images into </a:t>
            </a:r>
            <a:r>
              <a:rPr lang="en-US" sz="1200" dirty="0">
                <a:latin typeface="Futura-Condensed-Normal" pitchFamily="2" charset="0"/>
                <a:cs typeface="Futura Condensed"/>
              </a:rPr>
              <a:t>the project</a:t>
            </a:r>
            <a:r>
              <a:rPr lang="en-US" sz="1200" dirty="0" smtClean="0">
                <a:latin typeface="Futura-Condensed-Normal" pitchFamily="2" charset="0"/>
                <a:cs typeface="Futura Condensed"/>
              </a:rPr>
              <a:t>.</a:t>
            </a:r>
            <a:endParaRPr lang="en-US" sz="1200" dirty="0">
              <a:solidFill>
                <a:srgbClr val="FF0000"/>
              </a:solidFill>
              <a:latin typeface="Futura-Condensed-Normal" pitchFamily="2" charset="0"/>
              <a:cs typeface="Futura Condensed"/>
            </a:endParaRPr>
          </a:p>
        </p:txBody>
      </p:sp>
      <p:sp>
        <p:nvSpPr>
          <p:cNvPr id="5" name="Slide Number Placeholder 4"/>
          <p:cNvSpPr>
            <a:spLocks noGrp="1"/>
          </p:cNvSpPr>
          <p:nvPr>
            <p:ph type="sldNum" sz="quarter" idx="12"/>
          </p:nvPr>
        </p:nvSpPr>
        <p:spPr>
          <a:xfrm>
            <a:off x="142398" y="9519711"/>
            <a:ext cx="1813560" cy="535517"/>
          </a:xfrm>
        </p:spPr>
        <p:txBody>
          <a:bodyPr/>
          <a:lstStyle/>
          <a:p>
            <a:r>
              <a:rPr lang="en-US" dirty="0" smtClean="0">
                <a:latin typeface="Futura-Condensed-Normal" pitchFamily="2" charset="0"/>
              </a:rPr>
              <a:t>36</a:t>
            </a:r>
            <a:endParaRPr lang="en-US" dirty="0">
              <a:latin typeface="Futura-Condensed-Normal" pitchFamily="2" charset="0"/>
            </a:endParaRPr>
          </a:p>
        </p:txBody>
      </p:sp>
      <p:grpSp>
        <p:nvGrpSpPr>
          <p:cNvPr id="50" name="Group 49"/>
          <p:cNvGrpSpPr/>
          <p:nvPr/>
        </p:nvGrpSpPr>
        <p:grpSpPr>
          <a:xfrm>
            <a:off x="551129" y="0"/>
            <a:ext cx="493776" cy="2791968"/>
            <a:chOff x="551129" y="0"/>
            <a:chExt cx="493776" cy="2791968"/>
          </a:xfrm>
        </p:grpSpPr>
        <p:pic>
          <p:nvPicPr>
            <p:cNvPr id="51" name="Picture 50" descr="Unit1activity.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51129" y="0"/>
              <a:ext cx="493776" cy="2791968"/>
            </a:xfrm>
            <a:prstGeom prst="rect">
              <a:avLst/>
            </a:prstGeom>
            <a:ln>
              <a:solidFill>
                <a:srgbClr val="FFFFFF"/>
              </a:solidFill>
            </a:ln>
          </p:spPr>
        </p:pic>
        <p:sp>
          <p:nvSpPr>
            <p:cNvPr id="55" name="TextBox 54"/>
            <p:cNvSpPr txBox="1"/>
            <p:nvPr/>
          </p:nvSpPr>
          <p:spPr>
            <a:xfrm rot="5400000">
              <a:off x="-260128" y="1150289"/>
              <a:ext cx="2110950" cy="461665"/>
            </a:xfrm>
            <a:prstGeom prst="rect">
              <a:avLst/>
            </a:prstGeom>
            <a:noFill/>
          </p:spPr>
          <p:txBody>
            <a:bodyPr wrap="square" rtlCol="0" anchor="ctr" anchorCtr="0">
              <a:spAutoFit/>
            </a:bodyPr>
            <a:lstStyle/>
            <a:p>
              <a:pPr algn="r"/>
              <a:r>
                <a:rPr lang="en-US" sz="2400" dirty="0" smtClean="0">
                  <a:solidFill>
                    <a:schemeClr val="bg1"/>
                  </a:solidFill>
                  <a:latin typeface="Futura-Condensed-Normal" pitchFamily="2" charset="0"/>
                  <a:cs typeface="Futura Condensed"/>
                </a:rPr>
                <a:t> UNIT </a:t>
              </a:r>
              <a:r>
                <a:rPr lang="en-US" sz="2400" dirty="0">
                  <a:solidFill>
                    <a:schemeClr val="bg1"/>
                  </a:solidFill>
                  <a:latin typeface="Futura-Condensed-Normal" pitchFamily="2" charset="0"/>
                  <a:cs typeface="Futura Condensed"/>
                </a:rPr>
                <a:t>1</a:t>
              </a:r>
              <a:r>
                <a:rPr lang="en-US" sz="2400" dirty="0" smtClean="0">
                  <a:solidFill>
                    <a:schemeClr val="bg1"/>
                  </a:solidFill>
                  <a:latin typeface="Futura-Condensed-Normal" pitchFamily="2" charset="0"/>
                  <a:cs typeface="Futura Condensed"/>
                </a:rPr>
                <a:t>  ACTIVITY</a:t>
              </a:r>
              <a:endParaRPr lang="en-US" sz="2400" dirty="0">
                <a:solidFill>
                  <a:schemeClr val="bg1"/>
                </a:solidFill>
                <a:latin typeface="Futura-Condensed-Normal" pitchFamily="2" charset="0"/>
                <a:cs typeface="Futura Condensed"/>
              </a:endParaRPr>
            </a:p>
          </p:txBody>
        </p:sp>
      </p:grpSp>
    </p:spTree>
    <p:extLst>
      <p:ext uri="{BB962C8B-B14F-4D97-AF65-F5344CB8AC3E}">
        <p14:creationId xmlns:p14="http://schemas.microsoft.com/office/powerpoint/2010/main" xmlns="" val="502956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Screen Shot 2014-06-03 at 12.09.47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648124" y="795714"/>
            <a:ext cx="3676562" cy="2761300"/>
          </a:xfrm>
          <a:prstGeom prst="rect">
            <a:avLst/>
          </a:prstGeom>
        </p:spPr>
      </p:pic>
      <p:grpSp>
        <p:nvGrpSpPr>
          <p:cNvPr id="12" name="Group 11"/>
          <p:cNvGrpSpPr/>
          <p:nvPr/>
        </p:nvGrpSpPr>
        <p:grpSpPr>
          <a:xfrm>
            <a:off x="444500" y="5192600"/>
            <a:ext cx="1665671" cy="2001796"/>
            <a:chOff x="323949" y="2958496"/>
            <a:chExt cx="4927600" cy="5921968"/>
          </a:xfrm>
        </p:grpSpPr>
        <p:pic>
          <p:nvPicPr>
            <p:cNvPr id="9" name="Picture 8" descr="Screen Shot 2014-05-21 at 6.30.53 PM.png"/>
            <p:cNvPicPr>
              <a:picLocks noChangeAspect="1"/>
            </p:cNvPicPr>
            <p:nvPr/>
          </p:nvPicPr>
          <p:blipFill rotWithShape="1">
            <a:blip r:embed="rId4">
              <a:extLst>
                <a:ext uri="{BEBA8EAE-BF5A-486C-A8C5-ECC9F3942E4B}">
                  <a14:imgProps xmlns:a14="http://schemas.microsoft.com/office/drawing/2010/main" xmlns="">
                    <a14:imgLayer r:embed="rId5">
                      <a14:imgEffect>
                        <a14:backgroundRemoval t="28657" b="100000" l="0" r="100000"/>
                      </a14:imgEffect>
                    </a14:imgLayer>
                  </a14:imgProps>
                </a:ext>
                <a:ext uri="{28A0092B-C50C-407E-A947-70E740481C1C}">
                  <a14:useLocalDpi xmlns:a14="http://schemas.microsoft.com/office/drawing/2010/main" xmlns="" val="0"/>
                </a:ext>
              </a:extLst>
            </a:blip>
            <a:srcRect t="33217"/>
            <a:stretch/>
          </p:blipFill>
          <p:spPr>
            <a:xfrm>
              <a:off x="323949" y="4648200"/>
              <a:ext cx="4927600" cy="4232264"/>
            </a:xfrm>
            <a:prstGeom prst="rect">
              <a:avLst/>
            </a:prstGeom>
          </p:spPr>
        </p:pic>
        <p:pic>
          <p:nvPicPr>
            <p:cNvPr id="35" name="Picture 34" descr="Screen Shot 2014-05-21 at 6.30.53 PM.png"/>
            <p:cNvPicPr>
              <a:picLocks noChangeAspect="1"/>
            </p:cNvPicPr>
            <p:nvPr/>
          </p:nvPicPr>
          <p:blipFill rotWithShape="1">
            <a:blip r:embed="rId6">
              <a:extLst>
                <a:ext uri="{BEBA8EAE-BF5A-486C-A8C5-ECC9F3942E4B}">
                  <a14:imgProps xmlns:a14="http://schemas.microsoft.com/office/drawing/2010/main" xmlns="">
                    <a14:imgLayer r:embed="rId5">
                      <a14:imgEffect>
                        <a14:backgroundRemoval t="0" b="29259" l="0" r="100000"/>
                      </a14:imgEffect>
                    </a14:imgLayer>
                  </a14:imgProps>
                </a:ext>
                <a:ext uri="{28A0092B-C50C-407E-A947-70E740481C1C}">
                  <a14:useLocalDpi xmlns:a14="http://schemas.microsoft.com/office/drawing/2010/main" xmlns="" val="0"/>
                </a:ext>
              </a:extLst>
            </a:blip>
            <a:srcRect b="73337"/>
            <a:stretch/>
          </p:blipFill>
          <p:spPr>
            <a:xfrm>
              <a:off x="323949" y="2958496"/>
              <a:ext cx="4927600" cy="1689704"/>
            </a:xfrm>
            <a:prstGeom prst="rect">
              <a:avLst/>
            </a:prstGeom>
          </p:spPr>
        </p:pic>
      </p:grpSp>
      <p:sp>
        <p:nvSpPr>
          <p:cNvPr id="11" name="TextBox 10"/>
          <p:cNvSpPr txBox="1"/>
          <p:nvPr/>
        </p:nvSpPr>
        <p:spPr>
          <a:xfrm>
            <a:off x="515544" y="7556500"/>
            <a:ext cx="2874286" cy="523220"/>
          </a:xfrm>
          <a:prstGeom prst="rect">
            <a:avLst/>
          </a:prstGeom>
          <a:noFill/>
        </p:spPr>
        <p:txBody>
          <a:bodyPr wrap="square" rtlCol="0">
            <a:spAutoFit/>
          </a:bodyPr>
          <a:lstStyle/>
          <a:p>
            <a:r>
              <a:rPr lang="en-US" sz="2800" dirty="0" smtClean="0">
                <a:solidFill>
                  <a:schemeClr val="bg1"/>
                </a:solidFill>
                <a:latin typeface="Futura-Condensed-Normal" pitchFamily="2" charset="0"/>
                <a:cs typeface="Futura Condensed"/>
              </a:rPr>
              <a:t>TIPS &amp; TRICKS</a:t>
            </a:r>
            <a:endParaRPr lang="en-US" sz="2800" dirty="0">
              <a:solidFill>
                <a:schemeClr val="bg1"/>
              </a:solidFill>
              <a:latin typeface="Futura-Condensed-Normal" pitchFamily="2" charset="0"/>
              <a:cs typeface="Futura Condensed"/>
            </a:endParaRPr>
          </a:p>
        </p:txBody>
      </p:sp>
      <p:pic>
        <p:nvPicPr>
          <p:cNvPr id="53" name="Picture 52"/>
          <p:cNvPicPr>
            <a:picLocks noChangeAspect="1"/>
          </p:cNvPicPr>
          <p:nvPr/>
        </p:nvPicPr>
        <p:blipFill rotWithShape="1">
          <a:blip r:embed="rId7"/>
          <a:srcRect l="601" t="2726" r="755" b="10951"/>
          <a:stretch/>
        </p:blipFill>
        <p:spPr>
          <a:xfrm>
            <a:off x="3584292" y="4171950"/>
            <a:ext cx="3695700" cy="1863725"/>
          </a:xfrm>
          <a:prstGeom prst="rect">
            <a:avLst/>
          </a:prstGeom>
        </p:spPr>
      </p:pic>
      <p:sp>
        <p:nvSpPr>
          <p:cNvPr id="60" name="TextBox 59"/>
          <p:cNvSpPr txBox="1"/>
          <p:nvPr/>
        </p:nvSpPr>
        <p:spPr>
          <a:xfrm>
            <a:off x="444500" y="7276100"/>
            <a:ext cx="2802653" cy="430887"/>
          </a:xfrm>
          <a:prstGeom prst="rect">
            <a:avLst/>
          </a:prstGeom>
          <a:noFill/>
        </p:spPr>
        <p:txBody>
          <a:bodyPr wrap="square" rtlCol="0">
            <a:spAutoFit/>
          </a:bodyPr>
          <a:lstStyle/>
          <a:p>
            <a:r>
              <a:rPr lang="en-US" sz="1100" dirty="0">
                <a:latin typeface="Futura-Condensed-Normal" pitchFamily="2" charset="0"/>
                <a:cs typeface="Futura Condensed"/>
              </a:rPr>
              <a:t>Make your sprite interactive by adding scripts that have </a:t>
            </a:r>
            <a:endParaRPr lang="en-US" sz="1100" dirty="0" smtClean="0">
              <a:latin typeface="Futura-Condensed-Normal" pitchFamily="2" charset="0"/>
              <a:cs typeface="Futura Condensed"/>
            </a:endParaRPr>
          </a:p>
          <a:p>
            <a:r>
              <a:rPr lang="en-US" sz="1100" dirty="0" smtClean="0">
                <a:latin typeface="Futura-Condensed-Normal" pitchFamily="2" charset="0"/>
                <a:cs typeface="Futura Condensed"/>
              </a:rPr>
              <a:t>the </a:t>
            </a:r>
            <a:r>
              <a:rPr lang="en-US" sz="1100" dirty="0">
                <a:latin typeface="Futura-Condensed-Normal" pitchFamily="2" charset="0"/>
                <a:cs typeface="Futura Condensed"/>
              </a:rPr>
              <a:t>sprite respond to clicks, key presses, and </a:t>
            </a:r>
            <a:r>
              <a:rPr lang="en-US" sz="1100" dirty="0" smtClean="0">
                <a:latin typeface="Futura-Condensed-Normal" pitchFamily="2" charset="0"/>
                <a:cs typeface="Futura Condensed"/>
              </a:rPr>
              <a:t>more!</a:t>
            </a:r>
            <a:endParaRPr lang="en-US" sz="1100" dirty="0">
              <a:latin typeface="Futura-Condensed-Normal" pitchFamily="2" charset="0"/>
              <a:cs typeface="Futura Condensed"/>
            </a:endParaRPr>
          </a:p>
        </p:txBody>
      </p:sp>
      <p:grpSp>
        <p:nvGrpSpPr>
          <p:cNvPr id="31" name="Group 30"/>
          <p:cNvGrpSpPr/>
          <p:nvPr/>
        </p:nvGrpSpPr>
        <p:grpSpPr>
          <a:xfrm>
            <a:off x="482408" y="8485883"/>
            <a:ext cx="4911191" cy="1364081"/>
            <a:chOff x="301745" y="8485883"/>
            <a:chExt cx="4911191" cy="1364081"/>
          </a:xfrm>
        </p:grpSpPr>
        <p:pic>
          <p:nvPicPr>
            <p:cNvPr id="2" name="Picture 1" descr="Screen Shot 2014-05-21 at 4.41.11 PM.png"/>
            <p:cNvPicPr>
              <a:picLocks noChangeAspect="1"/>
            </p:cNvPicPr>
            <p:nvPr/>
          </p:nvPicPr>
          <p:blipFill>
            <a:blip r:embed="rId8">
              <a:extLst>
                <a:ext uri="{BEBA8EAE-BF5A-486C-A8C5-ECC9F3942E4B}">
                  <a14:imgProps xmlns:a14="http://schemas.microsoft.com/office/drawing/2010/main" xmlns="">
                    <a14:imgLayer r:embed="rId9">
                      <a14:imgEffect>
                        <a14:backgroundRemoval t="2759" b="98966" l="880" r="98827">
                          <a14:foregroundMark x1="35777" y1="51724" x2="35777" y2="51724"/>
                          <a14:foregroundMark x1="31965" y1="14483" x2="31965" y2="14483"/>
                          <a14:foregroundMark x1="34897" y1="21379" x2="34897" y2="21379"/>
                        </a14:backgroundRemoval>
                      </a14:imgEffect>
                    </a14:imgLayer>
                  </a14:imgProps>
                </a:ext>
                <a:ext uri="{28A0092B-C50C-407E-A947-70E740481C1C}">
                  <a14:useLocalDpi xmlns:a14="http://schemas.microsoft.com/office/drawing/2010/main" xmlns="" val="0"/>
                </a:ext>
              </a:extLst>
            </a:blip>
            <a:stretch>
              <a:fillRect/>
            </a:stretch>
          </p:blipFill>
          <p:spPr>
            <a:xfrm>
              <a:off x="301745" y="8587483"/>
              <a:ext cx="1324635" cy="1126522"/>
            </a:xfrm>
            <a:prstGeom prst="rect">
              <a:avLst/>
            </a:prstGeom>
          </p:spPr>
        </p:pic>
        <p:pic>
          <p:nvPicPr>
            <p:cNvPr id="3" name="Picture 2" descr="Screen Shot 2014-05-21 at 4.42.19 PM.png"/>
            <p:cNvPicPr>
              <a:picLocks noChangeAspect="1"/>
            </p:cNvPicPr>
            <p:nvPr/>
          </p:nvPicPr>
          <p:blipFill>
            <a:blip r:embed="rId10">
              <a:extLst>
                <a:ext uri="{BEBA8EAE-BF5A-486C-A8C5-ECC9F3942E4B}">
                  <a14:imgProps xmlns:a14="http://schemas.microsoft.com/office/drawing/2010/main" xmlns="">
                    <a14:imgLayer r:embed="rId11">
                      <a14:imgEffect>
                        <a14:backgroundRemoval t="0" b="98462" l="0" r="100000">
                          <a14:foregroundMark x1="47578" y1="15385" x2="47578" y2="15385"/>
                          <a14:foregroundMark x1="45869" y1="35385" x2="45869" y2="35385"/>
                          <a14:foregroundMark x1="45869" y1="83077" x2="45869" y2="83077"/>
                        </a14:backgroundRemoval>
                      </a14:imgEffect>
                    </a14:imgLayer>
                  </a14:imgProps>
                </a:ext>
                <a:ext uri="{28A0092B-C50C-407E-A947-70E740481C1C}">
                  <a14:useLocalDpi xmlns:a14="http://schemas.microsoft.com/office/drawing/2010/main" xmlns="" val="0"/>
                </a:ext>
              </a:extLst>
            </a:blip>
            <a:stretch>
              <a:fillRect/>
            </a:stretch>
          </p:blipFill>
          <p:spPr>
            <a:xfrm>
              <a:off x="1626380" y="8485883"/>
              <a:ext cx="1363481" cy="1262482"/>
            </a:xfrm>
            <a:prstGeom prst="rect">
              <a:avLst/>
            </a:prstGeom>
          </p:spPr>
        </p:pic>
        <p:pic>
          <p:nvPicPr>
            <p:cNvPr id="5" name="Picture 4" descr="Screen Shot 2014-05-21 at 4.44.24 PM.png"/>
            <p:cNvPicPr>
              <a:picLocks noChangeAspect="1"/>
            </p:cNvPicPr>
            <p:nvPr/>
          </p:nvPicPr>
          <p:blipFill>
            <a:blip r:embed="rId12">
              <a:extLst>
                <a:ext uri="{BEBA8EAE-BF5A-486C-A8C5-ECC9F3942E4B}">
                  <a14:imgProps xmlns:a14="http://schemas.microsoft.com/office/drawing/2010/main" xmlns="">
                    <a14:imgLayer r:embed="rId13">
                      <a14:imgEffect>
                        <a14:backgroundRemoval t="0" b="100000" l="0" r="99457">
                          <a14:foregroundMark x1="79348" y1="15210" x2="79348" y2="15210"/>
                          <a14:foregroundMark x1="81522" y1="74434" x2="81522" y2="74434"/>
                        </a14:backgroundRemoval>
                      </a14:imgEffect>
                    </a14:imgLayer>
                  </a14:imgProps>
                </a:ext>
                <a:ext uri="{28A0092B-C50C-407E-A947-70E740481C1C}">
                  <a14:useLocalDpi xmlns:a14="http://schemas.microsoft.com/office/drawing/2010/main" xmlns="" val="0"/>
                </a:ext>
              </a:extLst>
            </a:blip>
            <a:stretch>
              <a:fillRect/>
            </a:stretch>
          </p:blipFill>
          <p:spPr>
            <a:xfrm>
              <a:off x="4498177" y="8548036"/>
              <a:ext cx="714759" cy="1200329"/>
            </a:xfrm>
            <a:prstGeom prst="rect">
              <a:avLst/>
            </a:prstGeom>
          </p:spPr>
        </p:pic>
        <p:grpSp>
          <p:nvGrpSpPr>
            <p:cNvPr id="6" name="Group 5"/>
            <p:cNvGrpSpPr/>
            <p:nvPr/>
          </p:nvGrpSpPr>
          <p:grpSpPr>
            <a:xfrm>
              <a:off x="2989861" y="8587483"/>
              <a:ext cx="1456710" cy="1262481"/>
              <a:chOff x="3605008" y="8587483"/>
              <a:chExt cx="1456710" cy="1262481"/>
            </a:xfrm>
          </p:grpSpPr>
          <p:pic>
            <p:nvPicPr>
              <p:cNvPr id="4" name="Picture 3" descr="Screen Shot 2014-05-21 at 4.43.35 PM.png"/>
              <p:cNvPicPr>
                <a:picLocks noChangeAspect="1"/>
              </p:cNvPicPr>
              <p:nvPr/>
            </p:nvPicPr>
            <p:blipFill rotWithShape="1">
              <a:blip r:embed="rId14">
                <a:extLst>
                  <a:ext uri="{BEBA8EAE-BF5A-486C-A8C5-ECC9F3942E4B}">
                    <a14:imgProps xmlns:a14="http://schemas.microsoft.com/office/drawing/2010/main" xmlns="">
                      <a14:imgLayer r:embed="rId15">
                        <a14:imgEffect>
                          <a14:backgroundRemoval t="308" b="100000" l="0" r="100000">
                            <a14:foregroundMark x1="48533" y1="60000" x2="48533" y2="60000"/>
                            <a14:foregroundMark x1="41333" y1="56615" x2="41333" y2="56615"/>
                            <a14:foregroundMark x1="35733" y1="60000" x2="35733" y2="60000"/>
                            <a14:foregroundMark x1="39733" y1="62154" x2="39733" y2="62154"/>
                            <a14:foregroundMark x1="41867" y1="64923" x2="41867" y2="64923"/>
                          </a14:backgroundRemoval>
                        </a14:imgEffect>
                      </a14:imgLayer>
                    </a14:imgProps>
                  </a:ext>
                  <a:ext uri="{28A0092B-C50C-407E-A947-70E740481C1C}">
                    <a14:useLocalDpi xmlns:a14="http://schemas.microsoft.com/office/drawing/2010/main" xmlns="" val="0"/>
                  </a:ext>
                </a:extLst>
              </a:blip>
              <a:srcRect t="69601"/>
              <a:stretch/>
            </p:blipFill>
            <p:spPr>
              <a:xfrm>
                <a:off x="3605008" y="9466177"/>
                <a:ext cx="1456710" cy="383787"/>
              </a:xfrm>
              <a:prstGeom prst="rect">
                <a:avLst/>
              </a:prstGeom>
            </p:spPr>
          </p:pic>
          <p:pic>
            <p:nvPicPr>
              <p:cNvPr id="32" name="Picture 31" descr="Screen Shot 2014-05-21 at 4.43.35 PM.png"/>
              <p:cNvPicPr>
                <a:picLocks noChangeAspect="1"/>
              </p:cNvPicPr>
              <p:nvPr/>
            </p:nvPicPr>
            <p:blipFill rotWithShape="1">
              <a:blip r:embed="rId16">
                <a:extLst>
                  <a:ext uri="{BEBA8EAE-BF5A-486C-A8C5-ECC9F3942E4B}">
                    <a14:imgProps xmlns:a14="http://schemas.microsoft.com/office/drawing/2010/main" xmlns="">
                      <a14:imgLayer r:embed="rId17">
                        <a14:imgEffect>
                          <a14:backgroundRemoval t="308" b="71077" l="0" r="100000">
                            <a14:foregroundMark x1="49867" y1="38154" x2="49867" y2="38154"/>
                            <a14:foregroundMark x1="22400" y1="54769" x2="22400" y2="54769"/>
                            <a14:foregroundMark x1="48800" y1="60000" x2="48800" y2="60000"/>
                          </a14:backgroundRemoval>
                        </a14:imgEffect>
                      </a14:imgLayer>
                    </a14:imgProps>
                  </a:ext>
                  <a:ext uri="{28A0092B-C50C-407E-A947-70E740481C1C}">
                    <a14:useLocalDpi xmlns:a14="http://schemas.microsoft.com/office/drawing/2010/main" xmlns="" val="0"/>
                  </a:ext>
                </a:extLst>
              </a:blip>
              <a:srcRect b="30400"/>
              <a:stretch/>
            </p:blipFill>
            <p:spPr>
              <a:xfrm>
                <a:off x="3605008" y="8587483"/>
                <a:ext cx="1456710" cy="878694"/>
              </a:xfrm>
              <a:prstGeom prst="rect">
                <a:avLst/>
              </a:prstGeom>
            </p:spPr>
          </p:pic>
        </p:grpSp>
      </p:grpSp>
      <p:grpSp>
        <p:nvGrpSpPr>
          <p:cNvPr id="15" name="Group 14"/>
          <p:cNvGrpSpPr/>
          <p:nvPr/>
        </p:nvGrpSpPr>
        <p:grpSpPr>
          <a:xfrm>
            <a:off x="-1" y="7871074"/>
            <a:ext cx="7772400" cy="532604"/>
            <a:chOff x="-1" y="7871074"/>
            <a:chExt cx="7772400" cy="532604"/>
          </a:xfrm>
        </p:grpSpPr>
        <p:sp>
          <p:nvSpPr>
            <p:cNvPr id="39" name="Rectangle 38"/>
            <p:cNvSpPr/>
            <p:nvPr/>
          </p:nvSpPr>
          <p:spPr>
            <a:xfrm>
              <a:off x="0" y="7871074"/>
              <a:ext cx="7772399" cy="410457"/>
            </a:xfrm>
            <a:prstGeom prst="rect">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40" name="Diamond 39"/>
            <p:cNvSpPr/>
            <p:nvPr/>
          </p:nvSpPr>
          <p:spPr>
            <a:xfrm>
              <a:off x="2499857" y="8077594"/>
              <a:ext cx="381000" cy="326084"/>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42" name="Diamond 41"/>
            <p:cNvSpPr/>
            <p:nvPr/>
          </p:nvSpPr>
          <p:spPr>
            <a:xfrm>
              <a:off x="6386056" y="8066025"/>
              <a:ext cx="381000" cy="326084"/>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43" name="TextBox 42"/>
            <p:cNvSpPr txBox="1"/>
            <p:nvPr/>
          </p:nvSpPr>
          <p:spPr>
            <a:xfrm>
              <a:off x="-1" y="7879206"/>
              <a:ext cx="5486405" cy="369332"/>
            </a:xfrm>
            <a:prstGeom prst="rect">
              <a:avLst/>
            </a:prstGeom>
            <a:noFill/>
          </p:spPr>
          <p:txBody>
            <a:bodyPr wrap="square" rtlCol="0">
              <a:spAutoFit/>
            </a:bodyPr>
            <a:lstStyle/>
            <a:p>
              <a:pPr algn="ctr"/>
              <a:r>
                <a:rPr lang="en-US" dirty="0" smtClean="0">
                  <a:solidFill>
                    <a:schemeClr val="bg1"/>
                  </a:solidFill>
                  <a:latin typeface="Futura-Condensed-Normal" pitchFamily="2" charset="0"/>
                  <a:cs typeface="Futura Condensed"/>
                </a:rPr>
                <a:t>BLOCKS TO PLAY WITH</a:t>
              </a:r>
              <a:endParaRPr lang="en-US" dirty="0">
                <a:solidFill>
                  <a:schemeClr val="bg1"/>
                </a:solidFill>
                <a:latin typeface="Futura-Condensed-Normal" pitchFamily="2" charset="0"/>
                <a:cs typeface="Futura Condensed"/>
              </a:endParaRPr>
            </a:p>
          </p:txBody>
        </p:sp>
        <p:sp>
          <p:nvSpPr>
            <p:cNvPr id="44" name="TextBox 43"/>
            <p:cNvSpPr txBox="1"/>
            <p:nvPr/>
          </p:nvSpPr>
          <p:spPr>
            <a:xfrm>
              <a:off x="5486405" y="7884634"/>
              <a:ext cx="2285994" cy="369332"/>
            </a:xfrm>
            <a:prstGeom prst="rect">
              <a:avLst/>
            </a:prstGeom>
            <a:noFill/>
          </p:spPr>
          <p:txBody>
            <a:bodyPr wrap="square" rtlCol="0">
              <a:spAutoFit/>
            </a:bodyPr>
            <a:lstStyle/>
            <a:p>
              <a:pPr algn="ctr"/>
              <a:r>
                <a:rPr lang="en-US" dirty="0" smtClean="0">
                  <a:solidFill>
                    <a:schemeClr val="bg1"/>
                  </a:solidFill>
                  <a:latin typeface="Futura-Condensed-Normal" pitchFamily="2" charset="0"/>
                  <a:cs typeface="Futura Condensed"/>
                </a:rPr>
                <a:t>FINISHED?</a:t>
              </a:r>
              <a:endParaRPr lang="en-US" dirty="0">
                <a:solidFill>
                  <a:schemeClr val="bg1"/>
                </a:solidFill>
                <a:latin typeface="Futura-Condensed-Normal" pitchFamily="2" charset="0"/>
                <a:cs typeface="Futura Condensed"/>
              </a:endParaRPr>
            </a:p>
          </p:txBody>
        </p:sp>
      </p:grpSp>
      <p:grpSp>
        <p:nvGrpSpPr>
          <p:cNvPr id="45" name="Group 44"/>
          <p:cNvGrpSpPr/>
          <p:nvPr/>
        </p:nvGrpSpPr>
        <p:grpSpPr>
          <a:xfrm>
            <a:off x="4581432" y="6219226"/>
            <a:ext cx="2698560" cy="1328941"/>
            <a:chOff x="3992282" y="2830659"/>
            <a:chExt cx="3307404" cy="1328941"/>
          </a:xfrm>
        </p:grpSpPr>
        <p:sp>
          <p:nvSpPr>
            <p:cNvPr id="46" name="TextBox 45"/>
            <p:cNvSpPr txBox="1"/>
            <p:nvPr/>
          </p:nvSpPr>
          <p:spPr>
            <a:xfrm>
              <a:off x="4089400" y="3328603"/>
              <a:ext cx="3210286" cy="830997"/>
            </a:xfrm>
            <a:prstGeom prst="rect">
              <a:avLst/>
            </a:prstGeom>
            <a:noFill/>
            <a:ln w="6350" cmpd="sng">
              <a:solidFill>
                <a:schemeClr val="tx1"/>
              </a:solidFill>
              <a:prstDash val="dash"/>
            </a:ln>
          </p:spPr>
          <p:txBody>
            <a:bodyPr wrap="square" rtlCol="0">
              <a:spAutoFit/>
            </a:bodyPr>
            <a:lstStyle/>
            <a:p>
              <a:pPr marL="171450" indent="-171450">
                <a:buFont typeface="Wingdings" charset="2"/>
                <a:buChar char="q"/>
              </a:pPr>
              <a:r>
                <a:rPr lang="en-US" sz="1200" dirty="0">
                  <a:latin typeface="Futura-Condensed-Normal" pitchFamily="2" charset="0"/>
                  <a:cs typeface="Futura Condensed"/>
                </a:rPr>
                <a:t>Use costumes to change how your sprite looks. </a:t>
              </a:r>
            </a:p>
            <a:p>
              <a:pPr marL="171450" indent="-171450">
                <a:buFont typeface="Wingdings" charset="2"/>
                <a:buChar char="q"/>
              </a:pPr>
              <a:r>
                <a:rPr lang="en-US" sz="1200" dirty="0">
                  <a:latin typeface="Futura-Condensed-Normal" pitchFamily="2" charset="0"/>
                  <a:cs typeface="Futura Condensed"/>
                </a:rPr>
                <a:t>Create different backdrops.</a:t>
              </a:r>
            </a:p>
            <a:p>
              <a:pPr marL="171450" indent="-171450">
                <a:buFont typeface="Wingdings" charset="2"/>
                <a:buChar char="q"/>
              </a:pPr>
              <a:r>
                <a:rPr lang="en-US" sz="1200" dirty="0">
                  <a:latin typeface="Futura-Condensed-Normal" pitchFamily="2" charset="0"/>
                  <a:cs typeface="Futura Condensed"/>
                </a:rPr>
                <a:t>Try adding sound to your project.</a:t>
              </a:r>
            </a:p>
            <a:p>
              <a:pPr marL="171450" indent="-171450">
                <a:buFont typeface="Wingdings" charset="2"/>
                <a:buChar char="q"/>
              </a:pPr>
              <a:r>
                <a:rPr lang="en-US" sz="1200" dirty="0">
                  <a:latin typeface="Futura-Condensed-Normal" pitchFamily="2" charset="0"/>
                  <a:cs typeface="Futura Condensed"/>
                </a:rPr>
                <a:t>Try adding movement into your collage.</a:t>
              </a:r>
            </a:p>
          </p:txBody>
        </p:sp>
        <p:sp>
          <p:nvSpPr>
            <p:cNvPr id="47" name="TextBox 46"/>
            <p:cNvSpPr txBox="1"/>
            <p:nvPr/>
          </p:nvSpPr>
          <p:spPr>
            <a:xfrm>
              <a:off x="3992282" y="2830659"/>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THINGS TO TRY</a:t>
              </a:r>
              <a:endParaRPr lang="en-US" sz="1600" dirty="0">
                <a:latin typeface="Futura-Condensed-Normal" pitchFamily="2" charset="0"/>
                <a:cs typeface="Futura Condensed"/>
              </a:endParaRPr>
            </a:p>
          </p:txBody>
        </p:sp>
        <p:cxnSp>
          <p:nvCxnSpPr>
            <p:cNvPr id="48" name="Straight Connector 47"/>
            <p:cNvCxnSpPr/>
            <p:nvPr/>
          </p:nvCxnSpPr>
          <p:spPr>
            <a:xfrm flipV="1">
              <a:off x="4089400" y="3169213"/>
              <a:ext cx="3210286" cy="293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2" name="TextBox 51"/>
          <p:cNvSpPr txBox="1"/>
          <p:nvPr/>
        </p:nvSpPr>
        <p:spPr>
          <a:xfrm>
            <a:off x="5634065" y="8403046"/>
            <a:ext cx="1904927" cy="1354217"/>
          </a:xfrm>
          <a:prstGeom prst="rect">
            <a:avLst/>
          </a:prstGeom>
          <a:noFill/>
          <a:ln w="6350" cmpd="sng">
            <a:noFill/>
            <a:prstDash val="dash"/>
          </a:ln>
        </p:spPr>
        <p:txBody>
          <a:bodyPr wrap="square" lIns="91440" rIns="91440" rtlCol="0">
            <a:spAutoFit/>
          </a:bodyPr>
          <a:lstStyle/>
          <a:p>
            <a:pPr marL="171450" indent="-171450">
              <a:buFont typeface="Lucida Grande"/>
              <a:buChar char="+"/>
            </a:pPr>
            <a:r>
              <a:rPr lang="en-US" sz="1200" kern="1100" spc="-20" dirty="0" smtClean="0">
                <a:latin typeface="Futura-Condensed-Normal" pitchFamily="2" charset="0"/>
                <a:cs typeface="Futura Condensed"/>
              </a:rPr>
              <a:t>Add your project to the About Me Studio: </a:t>
            </a:r>
            <a:r>
              <a:rPr lang="en-US" sz="1000" dirty="0" smtClean="0">
                <a:latin typeface="Futura-Condensed-Normal" pitchFamily="2" charset="0"/>
                <a:cs typeface="Futura Condensed"/>
              </a:rPr>
              <a:t>http</a:t>
            </a:r>
            <a:r>
              <a:rPr lang="en-US" sz="1000" dirty="0">
                <a:latin typeface="Futura-Condensed-Normal" pitchFamily="2" charset="0"/>
                <a:cs typeface="Futura Condensed"/>
              </a:rPr>
              <a:t>:</a:t>
            </a:r>
            <a:r>
              <a:rPr lang="en-US" sz="1000" dirty="0" smtClean="0">
                <a:latin typeface="Futura-Condensed-Normal" pitchFamily="2" charset="0"/>
                <a:cs typeface="Futura Condensed"/>
              </a:rPr>
              <a:t>//</a:t>
            </a:r>
            <a:r>
              <a:rPr lang="en-US" sz="1000" dirty="0" err="1" smtClean="0">
                <a:latin typeface="Futura-Condensed-Normal" pitchFamily="2" charset="0"/>
                <a:cs typeface="Futura Condensed"/>
              </a:rPr>
              <a:t>scratch.mit.edu</a:t>
            </a:r>
            <a:r>
              <a:rPr lang="en-US" sz="1000" dirty="0" smtClean="0">
                <a:latin typeface="Futura-Condensed-Normal" pitchFamily="2" charset="0"/>
                <a:cs typeface="Futura Condensed"/>
              </a:rPr>
              <a:t>/studios</a:t>
            </a:r>
            <a:r>
              <a:rPr lang="en-US" sz="1000" dirty="0">
                <a:latin typeface="Futura-Condensed-Normal" pitchFamily="2" charset="0"/>
                <a:cs typeface="Futura Condensed"/>
              </a:rPr>
              <a:t>/</a:t>
            </a:r>
            <a:r>
              <a:rPr lang="en-US" sz="1000" dirty="0" smtClean="0">
                <a:latin typeface="Futura-Condensed-Normal" pitchFamily="2" charset="0"/>
                <a:cs typeface="Futura Condensed"/>
              </a:rPr>
              <a:t>475470 </a:t>
            </a:r>
            <a:endParaRPr lang="en-US" sz="1000" kern="1100" spc="-20" dirty="0" smtClean="0">
              <a:latin typeface="Futura-Condensed-Normal" pitchFamily="2" charset="0"/>
              <a:cs typeface="Futura Condensed"/>
            </a:endParaRPr>
          </a:p>
          <a:p>
            <a:pPr marL="171450" indent="-171450">
              <a:buFont typeface="Lucida Grande"/>
              <a:buChar char="+"/>
            </a:pPr>
            <a:r>
              <a:rPr lang="en-US" sz="1200" kern="1100" spc="-20" dirty="0" smtClean="0">
                <a:latin typeface="Futura-Condensed-Normal" pitchFamily="2" charset="0"/>
                <a:cs typeface="Futura Condensed"/>
              </a:rPr>
              <a:t>Challenge yourself to do more! Play with adding new blocks, sound, or motion!</a:t>
            </a:r>
          </a:p>
          <a:p>
            <a:pPr marL="171450" indent="-171450">
              <a:buFont typeface="Lucida Grande"/>
              <a:buChar char="+"/>
            </a:pPr>
            <a:r>
              <a:rPr lang="en-US" sz="1200" kern="1100" spc="-20" dirty="0" smtClean="0">
                <a:latin typeface="Futura-Condensed-Normal" pitchFamily="2" charset="0"/>
                <a:cs typeface="Futura Condensed"/>
              </a:rPr>
              <a:t>Help a neighbor!</a:t>
            </a:r>
          </a:p>
        </p:txBody>
      </p:sp>
      <p:cxnSp>
        <p:nvCxnSpPr>
          <p:cNvPr id="61" name="Straight Connector 60"/>
          <p:cNvCxnSpPr/>
          <p:nvPr/>
        </p:nvCxnSpPr>
        <p:spPr>
          <a:xfrm>
            <a:off x="5486405" y="8403678"/>
            <a:ext cx="0" cy="1527722"/>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444500" y="1519776"/>
            <a:ext cx="2348507" cy="1779474"/>
            <a:chOff x="519774" y="1539363"/>
            <a:chExt cx="2348507" cy="1779474"/>
          </a:xfrm>
        </p:grpSpPr>
        <p:sp>
          <p:nvSpPr>
            <p:cNvPr id="10" name="TextBox 9"/>
            <p:cNvSpPr txBox="1"/>
            <p:nvPr/>
          </p:nvSpPr>
          <p:spPr>
            <a:xfrm>
              <a:off x="613831" y="1539363"/>
              <a:ext cx="2159001" cy="738664"/>
            </a:xfrm>
            <a:prstGeom prst="rect">
              <a:avLst/>
            </a:prstGeom>
            <a:noFill/>
            <a:ln w="6350" cmpd="sng">
              <a:solidFill>
                <a:schemeClr val="tx1"/>
              </a:solidFill>
              <a:prstDash val="dash"/>
            </a:ln>
          </p:spPr>
          <p:txBody>
            <a:bodyPr wrap="square" tIns="91440" bIns="91440" rtlCol="0" anchor="ctr" anchorCtr="0">
              <a:spAutoFit/>
            </a:bodyPr>
            <a:lstStyle/>
            <a:p>
              <a:pPr algn="just"/>
              <a:r>
                <a:rPr lang="en-US" sz="1200" dirty="0" smtClean="0">
                  <a:latin typeface="Futura-Condensed-Normal" pitchFamily="2" charset="0"/>
                  <a:cs typeface="Futura Condensed"/>
                </a:rPr>
                <a:t>HOW CAN YOU COMBINE INTERESTING IMAGES AND SOUNDS TO MAKE AN INTERACTIVE COLLAGE ABOUT YOURSELF?</a:t>
              </a:r>
              <a:endParaRPr lang="en-US" sz="1200" dirty="0">
                <a:latin typeface="Futura-Condensed-Normal" pitchFamily="2" charset="0"/>
                <a:cs typeface="Futura Condensed"/>
              </a:endParaRPr>
            </a:p>
          </p:txBody>
        </p:sp>
        <p:sp>
          <p:nvSpPr>
            <p:cNvPr id="13" name="TextBox 12"/>
            <p:cNvSpPr txBox="1"/>
            <p:nvPr/>
          </p:nvSpPr>
          <p:spPr>
            <a:xfrm>
              <a:off x="519774" y="2405767"/>
              <a:ext cx="2348507" cy="913070"/>
            </a:xfrm>
            <a:prstGeom prst="rect">
              <a:avLst/>
            </a:prstGeom>
            <a:noFill/>
            <a:ln>
              <a:noFill/>
            </a:ln>
          </p:spPr>
          <p:txBody>
            <a:bodyPr wrap="square" rtlCol="0">
              <a:spAutoFit/>
            </a:bodyPr>
            <a:lstStyle/>
            <a:p>
              <a:pPr algn="just"/>
              <a:r>
                <a:rPr lang="en-US" sz="1600" baseline="30000" dirty="0" smtClean="0">
                  <a:latin typeface="Futura-Condensed-Normal" pitchFamily="2" charset="0"/>
                  <a:cs typeface="Futura Condensed"/>
                </a:rPr>
                <a:t>Experiment with sprites, costumes, backdrops, looks, and sounds to create an interactive Scratch project -- a project that helps other people learn more about YOU and the ideas, activities, and people that you care about.</a:t>
              </a:r>
              <a:endParaRPr lang="en-US" sz="1600" baseline="30000" dirty="0">
                <a:latin typeface="Futura-Condensed-Normal" pitchFamily="2" charset="0"/>
                <a:cs typeface="Futura Condensed"/>
              </a:endParaRPr>
            </a:p>
          </p:txBody>
        </p:sp>
      </p:grpSp>
      <p:grpSp>
        <p:nvGrpSpPr>
          <p:cNvPr id="18" name="Group 17"/>
          <p:cNvGrpSpPr/>
          <p:nvPr/>
        </p:nvGrpSpPr>
        <p:grpSpPr>
          <a:xfrm>
            <a:off x="428357" y="3857808"/>
            <a:ext cx="2969349" cy="1187590"/>
            <a:chOff x="441661" y="3857808"/>
            <a:chExt cx="2969349" cy="1187590"/>
          </a:xfrm>
        </p:grpSpPr>
        <p:sp>
          <p:nvSpPr>
            <p:cNvPr id="50" name="TextBox 49"/>
            <p:cNvSpPr txBox="1"/>
            <p:nvPr/>
          </p:nvSpPr>
          <p:spPr>
            <a:xfrm>
              <a:off x="457804" y="3857808"/>
              <a:ext cx="2953206" cy="338554"/>
            </a:xfrm>
            <a:prstGeom prst="rect">
              <a:avLst/>
            </a:prstGeom>
            <a:noFill/>
          </p:spPr>
          <p:txBody>
            <a:bodyPr wrap="square" rtlCol="0">
              <a:spAutoFit/>
            </a:bodyPr>
            <a:lstStyle/>
            <a:p>
              <a:r>
                <a:rPr lang="en-US" sz="1600" dirty="0" smtClean="0">
                  <a:latin typeface="Futura-Condensed-Normal" pitchFamily="2" charset="0"/>
                  <a:cs typeface="Futura Condensed"/>
                </a:rPr>
                <a:t>START HERE</a:t>
              </a:r>
              <a:endParaRPr lang="en-US" sz="1600" dirty="0">
                <a:latin typeface="Futura-Condensed-Normal" pitchFamily="2" charset="0"/>
                <a:cs typeface="Futura Condensed"/>
              </a:endParaRPr>
            </a:p>
          </p:txBody>
        </p:sp>
        <p:grpSp>
          <p:nvGrpSpPr>
            <p:cNvPr id="22" name="Group 21"/>
            <p:cNvGrpSpPr/>
            <p:nvPr/>
          </p:nvGrpSpPr>
          <p:grpSpPr>
            <a:xfrm>
              <a:off x="441661" y="4194252"/>
              <a:ext cx="2885167" cy="851146"/>
              <a:chOff x="499401" y="4194252"/>
              <a:chExt cx="2885167" cy="851146"/>
            </a:xfrm>
          </p:grpSpPr>
          <p:sp>
            <p:nvSpPr>
              <p:cNvPr id="14" name="TextBox 13"/>
              <p:cNvSpPr txBox="1"/>
              <p:nvPr/>
            </p:nvSpPr>
            <p:spPr>
              <a:xfrm>
                <a:off x="499401" y="4232868"/>
                <a:ext cx="2885167" cy="812530"/>
              </a:xfrm>
              <a:prstGeom prst="rect">
                <a:avLst/>
              </a:prstGeom>
              <a:noFill/>
              <a:ln w="6350" cmpd="sng">
                <a:noFill/>
                <a:prstDash val="dash"/>
              </a:ln>
            </p:spPr>
            <p:txBody>
              <a:bodyPr wrap="square" rtlCol="0">
                <a:spAutoFit/>
              </a:bodyPr>
              <a:lstStyle/>
              <a:p>
                <a:pPr marL="171450" indent="-171450">
                  <a:lnSpc>
                    <a:spcPct val="130000"/>
                  </a:lnSpc>
                  <a:buFont typeface="Wingdings" charset="2"/>
                  <a:buChar char="q"/>
                </a:pPr>
                <a:r>
                  <a:rPr lang="en-US" sz="1200" dirty="0" smtClean="0">
                    <a:latin typeface="Futura-Condensed-Normal" pitchFamily="2" charset="0"/>
                    <a:cs typeface="Futura Condensed"/>
                  </a:rPr>
                  <a:t>Create a sprite.</a:t>
                </a:r>
              </a:p>
              <a:p>
                <a:pPr marL="171450" indent="-171450">
                  <a:lnSpc>
                    <a:spcPct val="130000"/>
                  </a:lnSpc>
                  <a:buFont typeface="Wingdings" charset="2"/>
                  <a:buChar char="q"/>
                </a:pPr>
                <a:r>
                  <a:rPr lang="en-US" sz="1200" dirty="0" smtClean="0">
                    <a:latin typeface="Futura-Condensed-Normal" pitchFamily="2" charset="0"/>
                    <a:cs typeface="Futura Condensed"/>
                  </a:rPr>
                  <a:t>Make it interactive.</a:t>
                </a:r>
              </a:p>
              <a:p>
                <a:pPr marL="171450" indent="-171450">
                  <a:lnSpc>
                    <a:spcPct val="130000"/>
                  </a:lnSpc>
                  <a:buFont typeface="Wingdings" charset="2"/>
                  <a:buChar char="q"/>
                </a:pPr>
                <a:r>
                  <a:rPr lang="en-US" sz="1200" dirty="0" smtClean="0">
                    <a:latin typeface="Futura-Condensed-Normal" pitchFamily="2" charset="0"/>
                    <a:cs typeface="Futura Condensed"/>
                  </a:rPr>
                  <a:t>Repeat! </a:t>
                </a:r>
              </a:p>
            </p:txBody>
          </p:sp>
          <p:cxnSp>
            <p:nvCxnSpPr>
              <p:cNvPr id="17" name="Straight Connector 16"/>
              <p:cNvCxnSpPr/>
              <p:nvPr/>
            </p:nvCxnSpPr>
            <p:spPr>
              <a:xfrm flipV="1">
                <a:off x="606263" y="4194252"/>
                <a:ext cx="2717679" cy="2"/>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cxnSp>
        <p:nvCxnSpPr>
          <p:cNvPr id="49" name="Straight Arrow Connector 48"/>
          <p:cNvCxnSpPr/>
          <p:nvPr/>
        </p:nvCxnSpPr>
        <p:spPr>
          <a:xfrm>
            <a:off x="1807043" y="3146503"/>
            <a:ext cx="1777249" cy="0"/>
          </a:xfrm>
          <a:prstGeom prst="straightConnector1">
            <a:avLst/>
          </a:prstGeom>
          <a:ln w="12700" cmpd="sng">
            <a:solidFill>
              <a:schemeClr val="tx1"/>
            </a:solidFill>
            <a:prstDash val="dash"/>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501541" y="4439498"/>
            <a:ext cx="2854362" cy="0"/>
          </a:xfrm>
          <a:prstGeom prst="straightConnector1">
            <a:avLst/>
          </a:prstGeom>
          <a:ln w="12700" cmpd="sng">
            <a:solidFill>
              <a:schemeClr val="tx1"/>
            </a:solidFill>
            <a:prstDash val="dash"/>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1727922" y="4643960"/>
            <a:ext cx="422176" cy="711202"/>
            <a:chOff x="2150098" y="4643960"/>
            <a:chExt cx="422176" cy="711202"/>
          </a:xfrm>
        </p:grpSpPr>
        <p:cxnSp>
          <p:nvCxnSpPr>
            <p:cNvPr id="55" name="Straight Arrow Connector 54"/>
            <p:cNvCxnSpPr/>
            <p:nvPr/>
          </p:nvCxnSpPr>
          <p:spPr>
            <a:xfrm>
              <a:off x="2150098" y="4649428"/>
              <a:ext cx="422176" cy="0"/>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H="1">
              <a:off x="2563136" y="4643960"/>
              <a:ext cx="1" cy="711202"/>
            </a:xfrm>
            <a:prstGeom prst="straightConnector1">
              <a:avLst/>
            </a:prstGeom>
            <a:ln w="12700" cmpd="sng">
              <a:solidFill>
                <a:schemeClr val="tx1"/>
              </a:solidFill>
              <a:prstDash val="dash"/>
              <a:tailEnd type="triangle" w="med" len="med"/>
            </a:ln>
            <a:effectLst/>
          </p:spPr>
          <p:style>
            <a:lnRef idx="2">
              <a:schemeClr val="accent1"/>
            </a:lnRef>
            <a:fillRef idx="0">
              <a:schemeClr val="accent1"/>
            </a:fillRef>
            <a:effectRef idx="1">
              <a:schemeClr val="accent1"/>
            </a:effectRef>
            <a:fontRef idx="minor">
              <a:schemeClr val="tx1"/>
            </a:fontRef>
          </p:style>
        </p:cxnSp>
      </p:grpSp>
      <p:sp>
        <p:nvSpPr>
          <p:cNvPr id="56" name="TextBox 55"/>
          <p:cNvSpPr txBox="1"/>
          <p:nvPr/>
        </p:nvSpPr>
        <p:spPr>
          <a:xfrm>
            <a:off x="457200" y="595840"/>
            <a:ext cx="2815942" cy="907941"/>
          </a:xfrm>
          <a:prstGeom prst="rect">
            <a:avLst/>
          </a:prstGeom>
          <a:noFill/>
        </p:spPr>
        <p:txBody>
          <a:bodyPr wrap="square" rtlCol="0">
            <a:spAutoFit/>
          </a:bodyPr>
          <a:lstStyle/>
          <a:p>
            <a:r>
              <a:rPr lang="en-US" sz="5300" dirty="0" smtClean="0">
                <a:latin typeface="Futura-Condensed-Normal" pitchFamily="2" charset="0"/>
                <a:cs typeface="Futura Condensed"/>
              </a:rPr>
              <a:t>ABOUT ME</a:t>
            </a:r>
          </a:p>
        </p:txBody>
      </p:sp>
      <p:grpSp>
        <p:nvGrpSpPr>
          <p:cNvPr id="57" name="Group 56"/>
          <p:cNvGrpSpPr/>
          <p:nvPr/>
        </p:nvGrpSpPr>
        <p:grpSpPr>
          <a:xfrm>
            <a:off x="2571138" y="443435"/>
            <a:ext cx="651202" cy="1336089"/>
            <a:chOff x="2571138" y="443435"/>
            <a:chExt cx="651202" cy="1336089"/>
          </a:xfrm>
        </p:grpSpPr>
        <p:grpSp>
          <p:nvGrpSpPr>
            <p:cNvPr id="58" name="Group 57"/>
            <p:cNvGrpSpPr/>
            <p:nvPr/>
          </p:nvGrpSpPr>
          <p:grpSpPr>
            <a:xfrm>
              <a:off x="2571138" y="443435"/>
              <a:ext cx="651202" cy="1336089"/>
              <a:chOff x="2169548" y="4643960"/>
              <a:chExt cx="393589" cy="656327"/>
            </a:xfrm>
          </p:grpSpPr>
          <p:cxnSp>
            <p:nvCxnSpPr>
              <p:cNvPr id="64" name="Straight Arrow Connector 63"/>
              <p:cNvCxnSpPr/>
              <p:nvPr/>
            </p:nvCxnSpPr>
            <p:spPr>
              <a:xfrm>
                <a:off x="2169548" y="4646880"/>
                <a:ext cx="393588" cy="0"/>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H="1">
                <a:off x="2563136" y="4643960"/>
                <a:ext cx="1" cy="656327"/>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grpSp>
        <p:cxnSp>
          <p:nvCxnSpPr>
            <p:cNvPr id="62" name="Straight Arrow Connector 61"/>
            <p:cNvCxnSpPr/>
            <p:nvPr/>
          </p:nvCxnSpPr>
          <p:spPr>
            <a:xfrm>
              <a:off x="2576323" y="444075"/>
              <a:ext cx="0" cy="311774"/>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2782512" y="1766295"/>
              <a:ext cx="439828" cy="0"/>
            </a:xfrm>
            <a:prstGeom prst="straightConnector1">
              <a:avLst/>
            </a:prstGeom>
            <a:ln w="12700" cmpd="sng">
              <a:solidFill>
                <a:schemeClr val="tx1"/>
              </a:solidFill>
              <a:prstDash val="dash"/>
              <a:headEnd type="triangle"/>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2006990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142398" y="9519711"/>
            <a:ext cx="1813560" cy="535517"/>
          </a:xfrm>
        </p:spPr>
        <p:txBody>
          <a:bodyPr/>
          <a:lstStyle/>
          <a:p>
            <a:r>
              <a:rPr lang="en-US" dirty="0" smtClean="0"/>
              <a:t>38</a:t>
            </a:r>
            <a:endParaRPr lang="en-US" dirty="0"/>
          </a:p>
        </p:txBody>
      </p:sp>
    </p:spTree>
    <p:extLst>
      <p:ext uri="{BB962C8B-B14F-4D97-AF65-F5344CB8AC3E}">
        <p14:creationId xmlns:p14="http://schemas.microsoft.com/office/powerpoint/2010/main" xmlns="" val="914854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6378" y="2285710"/>
            <a:ext cx="7596022" cy="479582"/>
            <a:chOff x="176378" y="2285710"/>
            <a:chExt cx="7596022" cy="479582"/>
          </a:xfrm>
        </p:grpSpPr>
        <p:sp>
          <p:nvSpPr>
            <p:cNvPr id="30" name="Rectangle 13"/>
            <p:cNvSpPr/>
            <p:nvPr/>
          </p:nvSpPr>
          <p:spPr>
            <a:xfrm flipH="1">
              <a:off x="176378" y="2285710"/>
              <a:ext cx="7596022" cy="479582"/>
            </a:xfrm>
            <a:custGeom>
              <a:avLst/>
              <a:gdLst>
                <a:gd name="connsiteX0" fmla="*/ 0 w 7517041"/>
                <a:gd name="connsiteY0" fmla="*/ 0 h 479582"/>
                <a:gd name="connsiteX1" fmla="*/ 7517041 w 7517041"/>
                <a:gd name="connsiteY1" fmla="*/ 0 h 479582"/>
                <a:gd name="connsiteX2" fmla="*/ 7517041 w 7517041"/>
                <a:gd name="connsiteY2" fmla="*/ 479582 h 479582"/>
                <a:gd name="connsiteX3" fmla="*/ 0 w 7517041"/>
                <a:gd name="connsiteY3" fmla="*/ 479582 h 479582"/>
                <a:gd name="connsiteX4" fmla="*/ 0 w 7517041"/>
                <a:gd name="connsiteY4" fmla="*/ 0 h 479582"/>
                <a:gd name="connsiteX0" fmla="*/ 0 w 7517041"/>
                <a:gd name="connsiteY0" fmla="*/ 0 h 479582"/>
                <a:gd name="connsiteX1" fmla="*/ 7517041 w 7517041"/>
                <a:gd name="connsiteY1" fmla="*/ 0 h 479582"/>
                <a:gd name="connsiteX2" fmla="*/ 7274999 w 7517041"/>
                <a:gd name="connsiteY2" fmla="*/ 239230 h 479582"/>
                <a:gd name="connsiteX3" fmla="*/ 7517041 w 7517041"/>
                <a:gd name="connsiteY3" fmla="*/ 479582 h 479582"/>
                <a:gd name="connsiteX4" fmla="*/ 0 w 7517041"/>
                <a:gd name="connsiteY4" fmla="*/ 479582 h 479582"/>
                <a:gd name="connsiteX5" fmla="*/ 0 w 7517041"/>
                <a:gd name="connsiteY5" fmla="*/ 0 h 479582"/>
                <a:gd name="connsiteX0" fmla="*/ 0 w 7517041"/>
                <a:gd name="connsiteY0" fmla="*/ 0 h 479582"/>
                <a:gd name="connsiteX1" fmla="*/ 7517041 w 7517041"/>
                <a:gd name="connsiteY1" fmla="*/ 0 h 479582"/>
                <a:gd name="connsiteX2" fmla="*/ 7274999 w 7517041"/>
                <a:gd name="connsiteY2" fmla="*/ 239230 h 479582"/>
                <a:gd name="connsiteX3" fmla="*/ 7517041 w 7517041"/>
                <a:gd name="connsiteY3" fmla="*/ 479582 h 479582"/>
                <a:gd name="connsiteX4" fmla="*/ 0 w 7517041"/>
                <a:gd name="connsiteY4" fmla="*/ 479582 h 479582"/>
                <a:gd name="connsiteX5" fmla="*/ 0 w 7517041"/>
                <a:gd name="connsiteY5" fmla="*/ 0 h 479582"/>
                <a:gd name="connsiteX0" fmla="*/ 0 w 7517041"/>
                <a:gd name="connsiteY0" fmla="*/ 0 h 479582"/>
                <a:gd name="connsiteX1" fmla="*/ 7517041 w 7517041"/>
                <a:gd name="connsiteY1" fmla="*/ 0 h 479582"/>
                <a:gd name="connsiteX2" fmla="*/ 7274999 w 7517041"/>
                <a:gd name="connsiteY2" fmla="*/ 239230 h 479582"/>
                <a:gd name="connsiteX3" fmla="*/ 7517041 w 7517041"/>
                <a:gd name="connsiteY3" fmla="*/ 479582 h 479582"/>
                <a:gd name="connsiteX4" fmla="*/ 0 w 7517041"/>
                <a:gd name="connsiteY4" fmla="*/ 479582 h 479582"/>
                <a:gd name="connsiteX5" fmla="*/ 0 w 7517041"/>
                <a:gd name="connsiteY5" fmla="*/ 0 h 479582"/>
                <a:gd name="connsiteX0" fmla="*/ 0 w 7517041"/>
                <a:gd name="connsiteY0" fmla="*/ 0 h 479582"/>
                <a:gd name="connsiteX1" fmla="*/ 7517041 w 7517041"/>
                <a:gd name="connsiteY1" fmla="*/ 0 h 479582"/>
                <a:gd name="connsiteX2" fmla="*/ 7274999 w 7517041"/>
                <a:gd name="connsiteY2" fmla="*/ 239230 h 479582"/>
                <a:gd name="connsiteX3" fmla="*/ 7517041 w 7517041"/>
                <a:gd name="connsiteY3" fmla="*/ 479582 h 479582"/>
                <a:gd name="connsiteX4" fmla="*/ 0 w 7517041"/>
                <a:gd name="connsiteY4" fmla="*/ 479582 h 479582"/>
                <a:gd name="connsiteX5" fmla="*/ 0 w 7517041"/>
                <a:gd name="connsiteY5" fmla="*/ 0 h 479582"/>
                <a:gd name="connsiteX0" fmla="*/ 0 w 7517066"/>
                <a:gd name="connsiteY0" fmla="*/ 0 h 479582"/>
                <a:gd name="connsiteX1" fmla="*/ 7517041 w 7517066"/>
                <a:gd name="connsiteY1" fmla="*/ 0 h 479582"/>
                <a:gd name="connsiteX2" fmla="*/ 7274999 w 7517066"/>
                <a:gd name="connsiteY2" fmla="*/ 239230 h 479582"/>
                <a:gd name="connsiteX3" fmla="*/ 7517041 w 7517066"/>
                <a:gd name="connsiteY3" fmla="*/ 479582 h 479582"/>
                <a:gd name="connsiteX4" fmla="*/ 0 w 7517066"/>
                <a:gd name="connsiteY4" fmla="*/ 479582 h 479582"/>
                <a:gd name="connsiteX5" fmla="*/ 0 w 7517066"/>
                <a:gd name="connsiteY5" fmla="*/ 0 h 479582"/>
                <a:gd name="connsiteX0" fmla="*/ 0 w 7517114"/>
                <a:gd name="connsiteY0" fmla="*/ 0 h 479582"/>
                <a:gd name="connsiteX1" fmla="*/ 7517041 w 7517114"/>
                <a:gd name="connsiteY1" fmla="*/ 0 h 479582"/>
                <a:gd name="connsiteX2" fmla="*/ 7274999 w 7517114"/>
                <a:gd name="connsiteY2" fmla="*/ 239230 h 479582"/>
                <a:gd name="connsiteX3" fmla="*/ 7517041 w 7517114"/>
                <a:gd name="connsiteY3" fmla="*/ 479582 h 479582"/>
                <a:gd name="connsiteX4" fmla="*/ 0 w 7517114"/>
                <a:gd name="connsiteY4" fmla="*/ 479582 h 479582"/>
                <a:gd name="connsiteX5" fmla="*/ 0 w 7517114"/>
                <a:gd name="connsiteY5" fmla="*/ 0 h 47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7114" h="479582">
                  <a:moveTo>
                    <a:pt x="0" y="0"/>
                  </a:moveTo>
                  <a:lnTo>
                    <a:pt x="7517041" y="0"/>
                  </a:lnTo>
                  <a:cubicBezTo>
                    <a:pt x="7519969" y="6718"/>
                    <a:pt x="7268896" y="232512"/>
                    <a:pt x="7274999" y="239230"/>
                  </a:cubicBezTo>
                  <a:cubicBezTo>
                    <a:pt x="7266780" y="236797"/>
                    <a:pt x="7522085" y="478840"/>
                    <a:pt x="7517041" y="479582"/>
                  </a:cubicBezTo>
                  <a:lnTo>
                    <a:pt x="0" y="479582"/>
                  </a:lnTo>
                  <a:lnTo>
                    <a:pt x="0" y="0"/>
                  </a:lnTo>
                  <a:close/>
                </a:path>
              </a:pathLst>
            </a:cu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latin typeface="Futura-Condensed-Normal" pitchFamily="2" charset="0"/>
              </a:endParaRPr>
            </a:p>
          </p:txBody>
        </p:sp>
        <p:sp>
          <p:nvSpPr>
            <p:cNvPr id="31" name="TextBox 30"/>
            <p:cNvSpPr txBox="1"/>
            <p:nvPr/>
          </p:nvSpPr>
          <p:spPr>
            <a:xfrm flipH="1">
              <a:off x="452118" y="2303627"/>
              <a:ext cx="2110950" cy="461665"/>
            </a:xfrm>
            <a:prstGeom prst="rect">
              <a:avLst/>
            </a:prstGeom>
            <a:noFill/>
          </p:spPr>
          <p:txBody>
            <a:bodyPr wrap="square" rtlCol="0" anchor="ctr" anchorCtr="0">
              <a:spAutoFit/>
            </a:bodyPr>
            <a:lstStyle/>
            <a:p>
              <a:r>
                <a:rPr lang="en-US" sz="2400" dirty="0" smtClean="0">
                  <a:solidFill>
                    <a:schemeClr val="bg1"/>
                  </a:solidFill>
                  <a:latin typeface="Futura-Condensed-Normal" pitchFamily="2" charset="0"/>
                  <a:cs typeface="Futura Condensed"/>
                </a:rPr>
                <a:t>THE “BIG IDEA”</a:t>
              </a:r>
              <a:endParaRPr lang="en-US" sz="2400" dirty="0">
                <a:solidFill>
                  <a:schemeClr val="bg1"/>
                </a:solidFill>
                <a:latin typeface="Futura-Condensed-Normal" pitchFamily="2" charset="0"/>
                <a:cs typeface="Futura Condensed"/>
              </a:endParaRPr>
            </a:p>
          </p:txBody>
        </p:sp>
      </p:grpSp>
      <p:sp>
        <p:nvSpPr>
          <p:cNvPr id="109" name="TextBox 108"/>
          <p:cNvSpPr txBox="1"/>
          <p:nvPr/>
        </p:nvSpPr>
        <p:spPr>
          <a:xfrm>
            <a:off x="476485" y="2884274"/>
            <a:ext cx="3130069" cy="5447644"/>
          </a:xfrm>
          <a:prstGeom prst="rect">
            <a:avLst/>
          </a:prstGeom>
          <a:noFill/>
          <a:ln w="6350" cmpd="sng">
            <a:noFill/>
            <a:prstDash val="dash"/>
          </a:ln>
        </p:spPr>
        <p:txBody>
          <a:bodyPr wrap="square" rtlCol="0">
            <a:spAutoFit/>
          </a:bodyPr>
          <a:lstStyle/>
          <a:p>
            <a:pPr algn="just"/>
            <a:r>
              <a:rPr lang="en-US" sz="1200" dirty="0">
                <a:latin typeface="Futura-Condensed-Normal" pitchFamily="2" charset="0"/>
                <a:cs typeface="Futura Condensed"/>
              </a:rPr>
              <a:t>Many of the educators that we have worked with over the years wrestle with two questions when getting started with creative computing: “What’s the best way of helping learners get started?” and “What do </a:t>
            </a:r>
            <a:r>
              <a:rPr lang="en-US" sz="1200" dirty="0" smtClean="0">
                <a:latin typeface="Futura-Condensed-Normal" pitchFamily="2" charset="0"/>
                <a:cs typeface="Futura Condensed"/>
              </a:rPr>
              <a:t>I, as teacher, need </a:t>
            </a:r>
            <a:r>
              <a:rPr lang="en-US" sz="1200" dirty="0">
                <a:latin typeface="Futura-Condensed-Normal" pitchFamily="2" charset="0"/>
                <a:cs typeface="Futura Condensed"/>
              </a:rPr>
              <a:t>to know?” The writings of Seymour </a:t>
            </a:r>
            <a:r>
              <a:rPr lang="en-US" sz="1200" dirty="0" smtClean="0">
                <a:latin typeface="Futura-Condensed-Normal" pitchFamily="2" charset="0"/>
                <a:cs typeface="Futura Condensed"/>
              </a:rPr>
              <a:t>Papert (a </a:t>
            </a:r>
            <a:r>
              <a:rPr lang="en-US" sz="1200" dirty="0">
                <a:latin typeface="Futura-Condensed-Normal" pitchFamily="2" charset="0"/>
                <a:cs typeface="Futura Condensed"/>
              </a:rPr>
              <a:t>renowned mathematician, educator, and major </a:t>
            </a:r>
            <a:r>
              <a:rPr lang="en-US" sz="1200" dirty="0" smtClean="0">
                <a:latin typeface="Futura-Condensed-Normal" pitchFamily="2" charset="0"/>
                <a:cs typeface="Futura Condensed"/>
              </a:rPr>
              <a:t>influence </a:t>
            </a:r>
            <a:r>
              <a:rPr lang="en-US" sz="1200" dirty="0">
                <a:latin typeface="Futura-Condensed-Normal" pitchFamily="2" charset="0"/>
                <a:cs typeface="Futura Condensed"/>
              </a:rPr>
              <a:t>on the development of Scratch through the Logo programming </a:t>
            </a:r>
            <a:r>
              <a:rPr lang="en-US" sz="1200" dirty="0" smtClean="0">
                <a:latin typeface="Futura-Condensed-Normal" pitchFamily="2" charset="0"/>
                <a:cs typeface="Futura Condensed"/>
              </a:rPr>
              <a:t>language) serve </a:t>
            </a:r>
            <a:r>
              <a:rPr lang="en-US" sz="1200" dirty="0">
                <a:latin typeface="Futura-Condensed-Normal" pitchFamily="2" charset="0"/>
                <a:cs typeface="Futura Condensed"/>
              </a:rPr>
              <a:t>as inspiration for thinking about these questions.</a:t>
            </a:r>
          </a:p>
          <a:p>
            <a:pPr algn="just"/>
            <a:endParaRPr lang="en-US" sz="1200" dirty="0">
              <a:latin typeface="Futura-Condensed-Normal" pitchFamily="2" charset="0"/>
              <a:cs typeface="Futura Condensed"/>
            </a:endParaRPr>
          </a:p>
          <a:p>
            <a:pPr algn="just"/>
            <a:r>
              <a:rPr lang="en-US" sz="1200" dirty="0">
                <a:latin typeface="Futura-Condensed-Normal" pitchFamily="2" charset="0"/>
                <a:cs typeface="Futura Condensed"/>
              </a:rPr>
              <a:t>With </a:t>
            </a:r>
            <a:r>
              <a:rPr lang="en-US" sz="1200" dirty="0" smtClean="0">
                <a:latin typeface="Futura-Condensed-Normal" pitchFamily="2" charset="0"/>
                <a:cs typeface="Futura Condensed"/>
              </a:rPr>
              <a:t>respect to the </a:t>
            </a:r>
            <a:r>
              <a:rPr lang="en-US" sz="1200" dirty="0">
                <a:latin typeface="Futura-Condensed-Normal" pitchFamily="2" charset="0"/>
                <a:cs typeface="Futura Condensed"/>
              </a:rPr>
              <a:t>first question, two extreme positions tend to be taken up. Either learners need to be told what to </a:t>
            </a:r>
            <a:r>
              <a:rPr lang="en-US" sz="1200" dirty="0" smtClean="0">
                <a:latin typeface="Futura-Condensed-Normal" pitchFamily="2" charset="0"/>
                <a:cs typeface="Futura Condensed"/>
              </a:rPr>
              <a:t>do and should have </a:t>
            </a:r>
            <a:r>
              <a:rPr lang="en-US" sz="1200" dirty="0">
                <a:latin typeface="Futura-Condensed-Normal" pitchFamily="2" charset="0"/>
                <a:cs typeface="Futura Condensed"/>
              </a:rPr>
              <a:t>highly structured </a:t>
            </a:r>
            <a:r>
              <a:rPr lang="en-US" sz="1200" dirty="0" smtClean="0">
                <a:latin typeface="Futura-Condensed-Normal" pitchFamily="2" charset="0"/>
                <a:cs typeface="Futura Condensed"/>
              </a:rPr>
              <a:t>experiences – or </a:t>
            </a:r>
            <a:r>
              <a:rPr lang="en-US" sz="1200" dirty="0">
                <a:latin typeface="Futura-Condensed-Normal" pitchFamily="2" charset="0"/>
                <a:cs typeface="Futura Condensed"/>
              </a:rPr>
              <a:t>learners need to be left totally </a:t>
            </a:r>
            <a:r>
              <a:rPr lang="en-US" sz="1200" dirty="0" smtClean="0">
                <a:latin typeface="Futura-Condensed-Normal" pitchFamily="2" charset="0"/>
                <a:cs typeface="Futura Condensed"/>
              </a:rPr>
              <a:t>alone to explore under their own direction. </a:t>
            </a:r>
            <a:r>
              <a:rPr lang="en-US" sz="1200" dirty="0">
                <a:latin typeface="Futura-Condensed-Normal" pitchFamily="2" charset="0"/>
                <a:cs typeface="Futura Condensed"/>
              </a:rPr>
              <a:t>Papert, a </a:t>
            </a:r>
            <a:r>
              <a:rPr lang="en-US" sz="1200" dirty="0" smtClean="0">
                <a:latin typeface="Futura-Condensed-Normal" pitchFamily="2" charset="0"/>
                <a:cs typeface="Futura Condensed"/>
              </a:rPr>
              <a:t>proponent </a:t>
            </a:r>
            <a:r>
              <a:rPr lang="en-US" sz="1200" dirty="0">
                <a:latin typeface="Futura-Condensed-Normal" pitchFamily="2" charset="0"/>
                <a:cs typeface="Futura Condensed"/>
              </a:rPr>
              <a:t>of the notion that young learners should act as advocates for and explorers of their own thinking and learning, </a:t>
            </a:r>
            <a:r>
              <a:rPr lang="en-US" sz="1200" dirty="0" smtClean="0">
                <a:latin typeface="Futura-Condensed-Normal" pitchFamily="2" charset="0"/>
                <a:cs typeface="Futura Condensed"/>
              </a:rPr>
              <a:t>encouraged </a:t>
            </a:r>
            <a:r>
              <a:rPr lang="en-US" sz="1200" dirty="0">
                <a:latin typeface="Futura-Condensed-Normal" pitchFamily="2" charset="0"/>
                <a:cs typeface="Futura Condensed"/>
              </a:rPr>
              <a:t>teachers to seek a balance between teaching and </a:t>
            </a:r>
            <a:r>
              <a:rPr lang="en-US" sz="1200" dirty="0" smtClean="0">
                <a:latin typeface="Futura-Condensed-Normal" pitchFamily="2" charset="0"/>
                <a:cs typeface="Futura Condensed"/>
              </a:rPr>
              <a:t>learning. Throughout </a:t>
            </a:r>
            <a:r>
              <a:rPr lang="en-US" sz="1200" dirty="0">
                <a:latin typeface="Futura-Condensed-Normal" pitchFamily="2" charset="0"/>
                <a:cs typeface="Futura Condensed"/>
              </a:rPr>
              <a:t>the guide, we vary the amount of structure in the activities in an effort to provide balance</a:t>
            </a:r>
            <a:r>
              <a:rPr lang="en-US" sz="1200" dirty="0" smtClean="0">
                <a:latin typeface="Futura-Condensed-Normal" pitchFamily="2" charset="0"/>
                <a:cs typeface="Futura Condensed"/>
              </a:rPr>
              <a:t>.</a:t>
            </a:r>
          </a:p>
          <a:p>
            <a:pPr algn="just"/>
            <a:endParaRPr lang="en-US" sz="1200" dirty="0">
              <a:latin typeface="Futura-Condensed-Normal" pitchFamily="2" charset="0"/>
              <a:cs typeface="Futura Condensed"/>
            </a:endParaRPr>
          </a:p>
          <a:p>
            <a:pPr algn="just"/>
            <a:r>
              <a:rPr lang="en-US" sz="1200" dirty="0">
                <a:latin typeface="Futura-Condensed-Normal" pitchFamily="2" charset="0"/>
                <a:cs typeface="Futura Condensed"/>
              </a:rPr>
              <a:t>With </a:t>
            </a:r>
            <a:r>
              <a:rPr lang="en-US" sz="1200" dirty="0" smtClean="0">
                <a:latin typeface="Futura-Condensed-Normal" pitchFamily="2" charset="0"/>
                <a:cs typeface="Futura Condensed"/>
              </a:rPr>
              <a:t>respect to the </a:t>
            </a:r>
            <a:r>
              <a:rPr lang="en-US" sz="1200" dirty="0">
                <a:latin typeface="Futura-Condensed-Normal" pitchFamily="2" charset="0"/>
                <a:cs typeface="Futura Condensed"/>
              </a:rPr>
              <a:t>second question, educators sometimes worry that they don’t “know” enough about Scratch to be able to help others. We encourage you to take a broad view of what it means to “know” Scratch. You don’t need to </a:t>
            </a:r>
            <a:r>
              <a:rPr lang="en-US" sz="1200" dirty="0" smtClean="0">
                <a:latin typeface="Futura-Condensed-Normal" pitchFamily="2" charset="0"/>
                <a:cs typeface="Futura Condensed"/>
              </a:rPr>
              <a:t>know </a:t>
            </a:r>
            <a:r>
              <a:rPr lang="en-US" sz="1200" dirty="0">
                <a:latin typeface="Futura-Condensed-Normal" pitchFamily="2" charset="0"/>
                <a:cs typeface="Futura Condensed"/>
              </a:rPr>
              <a:t>everything about the Scratch interface or how to solve every problem that a </a:t>
            </a:r>
            <a:r>
              <a:rPr lang="en-US" sz="1200" dirty="0" smtClean="0">
                <a:latin typeface="Futura-Condensed-Normal" pitchFamily="2" charset="0"/>
                <a:cs typeface="Futura Condensed"/>
              </a:rPr>
              <a:t>learner </a:t>
            </a:r>
            <a:r>
              <a:rPr lang="en-US" sz="1200" dirty="0">
                <a:latin typeface="Futura-Condensed-Normal" pitchFamily="2" charset="0"/>
                <a:cs typeface="Futura Condensed"/>
              </a:rPr>
              <a:t>encounters. But, as Papert noted, educators can serve as cognitive guides, asking questions and helping break down problems into </a:t>
            </a:r>
            <a:r>
              <a:rPr lang="en-US" sz="1200" dirty="0" smtClean="0">
                <a:latin typeface="Futura-Condensed-Normal" pitchFamily="2" charset="0"/>
                <a:cs typeface="Futura Condensed"/>
              </a:rPr>
              <a:t>manageable </a:t>
            </a:r>
            <a:r>
              <a:rPr lang="en-US" sz="1200" dirty="0">
                <a:latin typeface="Futura-Condensed-Normal" pitchFamily="2" charset="0"/>
                <a:cs typeface="Futura Condensed"/>
              </a:rPr>
              <a:t>pieces.</a:t>
            </a:r>
          </a:p>
        </p:txBody>
      </p:sp>
      <p:sp>
        <p:nvSpPr>
          <p:cNvPr id="46" name="TextBox 45"/>
          <p:cNvSpPr txBox="1"/>
          <p:nvPr/>
        </p:nvSpPr>
        <p:spPr>
          <a:xfrm>
            <a:off x="457200" y="464006"/>
            <a:ext cx="2815942" cy="1723549"/>
          </a:xfrm>
          <a:prstGeom prst="rect">
            <a:avLst/>
          </a:prstGeom>
          <a:noFill/>
        </p:spPr>
        <p:txBody>
          <a:bodyPr wrap="square" rtlCol="0">
            <a:spAutoFit/>
          </a:bodyPr>
          <a:lstStyle/>
          <a:p>
            <a:r>
              <a:rPr lang="en-US" sz="5300" dirty="0" smtClean="0">
                <a:latin typeface="Futura-Condensed-Normal" pitchFamily="2" charset="0"/>
                <a:cs typeface="Futura Condensed"/>
              </a:rPr>
              <a:t>UNIT 1</a:t>
            </a:r>
          </a:p>
          <a:p>
            <a:r>
              <a:rPr lang="en-US" sz="5300" dirty="0" smtClean="0">
                <a:latin typeface="Futura-Condensed-Normal" pitchFamily="2" charset="0"/>
                <a:cs typeface="Futura Condensed"/>
              </a:rPr>
              <a:t>OVERVIEW</a:t>
            </a:r>
            <a:endParaRPr lang="en-US" sz="5300" dirty="0">
              <a:latin typeface="Futura-Condensed-Normal" pitchFamily="2" charset="0"/>
              <a:cs typeface="Futura Condensed"/>
            </a:endParaRPr>
          </a:p>
        </p:txBody>
      </p:sp>
      <p:sp>
        <p:nvSpPr>
          <p:cNvPr id="25" name="Oval Callout 24"/>
          <p:cNvSpPr/>
          <p:nvPr/>
        </p:nvSpPr>
        <p:spPr>
          <a:xfrm rot="631125">
            <a:off x="3767013" y="2978734"/>
            <a:ext cx="3726456" cy="3591135"/>
          </a:xfrm>
          <a:prstGeom prst="wedgeEllipseCallout">
            <a:avLst>
              <a:gd name="adj1" fmla="val -41492"/>
              <a:gd name="adj2" fmla="val 52914"/>
            </a:avLst>
          </a:prstGeom>
          <a:noFill/>
          <a:ln w="9525" cmpd="sng">
            <a:solidFill>
              <a:srgbClr val="1B93DD"/>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lvl="1" algn="just"/>
            <a:r>
              <a:rPr lang="en-US" sz="1200" dirty="0">
                <a:solidFill>
                  <a:schemeClr val="tx1"/>
                </a:solidFill>
                <a:latin typeface="Futura-Condensed-Normal" pitchFamily="2" charset="0"/>
                <a:cs typeface="Futura Condensed"/>
              </a:rPr>
              <a:t>As they puzzled together the child had a revelation: “Do you mean,” he said, “that you really don’t know how to fix it?” The child did not yet know how to say it, but what had been revealed to him was that he and the teacher had been engaged together in a research project. The incident is poignant. It speaks of all the times this child entered into teachers’ games of “let’s do that together” all the while knowing that the collaboration was a fiction. Discovery cannot be a setup; invention cannot be scheduled.</a:t>
            </a:r>
          </a:p>
          <a:p>
            <a:pPr marL="0" lvl="1" algn="r"/>
            <a:r>
              <a:rPr lang="en-US" sz="1200" dirty="0">
                <a:solidFill>
                  <a:schemeClr val="tx1"/>
                </a:solidFill>
                <a:latin typeface="Futura-Condensed-Normal" pitchFamily="2" charset="0"/>
                <a:cs typeface="Futura Condensed"/>
              </a:rPr>
              <a:t>(</a:t>
            </a:r>
            <a:r>
              <a:rPr lang="en-US" sz="1200" dirty="0" err="1">
                <a:solidFill>
                  <a:schemeClr val="tx1"/>
                </a:solidFill>
                <a:latin typeface="Futura-Condensed-Normal" pitchFamily="2" charset="0"/>
                <a:cs typeface="Futura Condensed"/>
              </a:rPr>
              <a:t>Papert</a:t>
            </a:r>
            <a:r>
              <a:rPr lang="en-US" sz="1200" dirty="0">
                <a:solidFill>
                  <a:schemeClr val="tx1"/>
                </a:solidFill>
                <a:latin typeface="Futura-Condensed-Normal" pitchFamily="2" charset="0"/>
                <a:cs typeface="Futura Condensed"/>
              </a:rPr>
              <a:t>, 1980, p. 115)</a:t>
            </a:r>
          </a:p>
        </p:txBody>
      </p:sp>
      <p:grpSp>
        <p:nvGrpSpPr>
          <p:cNvPr id="34" name="Group 33"/>
          <p:cNvGrpSpPr/>
          <p:nvPr/>
        </p:nvGrpSpPr>
        <p:grpSpPr>
          <a:xfrm>
            <a:off x="457200" y="8376234"/>
            <a:ext cx="3307404" cy="1407736"/>
            <a:chOff x="375350" y="7667820"/>
            <a:chExt cx="3307404" cy="1407736"/>
          </a:xfrm>
        </p:grpSpPr>
        <p:sp>
          <p:nvSpPr>
            <p:cNvPr id="35" name="TextBox 34"/>
            <p:cNvSpPr txBox="1"/>
            <p:nvPr/>
          </p:nvSpPr>
          <p:spPr>
            <a:xfrm>
              <a:off x="375350" y="7667820"/>
              <a:ext cx="3307404" cy="307777"/>
            </a:xfrm>
            <a:prstGeom prst="rect">
              <a:avLst/>
            </a:prstGeom>
            <a:noFill/>
          </p:spPr>
          <p:txBody>
            <a:bodyPr wrap="square" rtlCol="0">
              <a:spAutoFit/>
            </a:bodyPr>
            <a:lstStyle/>
            <a:p>
              <a:r>
                <a:rPr lang="en-US" sz="1400" dirty="0" smtClean="0">
                  <a:latin typeface="Futura-Condensed-Normal" pitchFamily="2" charset="0"/>
                  <a:cs typeface="Futura Condensed"/>
                </a:rPr>
                <a:t>LEARNING OBJECTIVES</a:t>
              </a:r>
              <a:endParaRPr lang="en-US" sz="1400" dirty="0">
                <a:latin typeface="Futura-Condensed-Normal" pitchFamily="2" charset="0"/>
                <a:cs typeface="Futura Condensed"/>
              </a:endParaRPr>
            </a:p>
          </p:txBody>
        </p:sp>
        <p:sp>
          <p:nvSpPr>
            <p:cNvPr id="36" name="TextBox 35"/>
            <p:cNvSpPr txBox="1"/>
            <p:nvPr/>
          </p:nvSpPr>
          <p:spPr>
            <a:xfrm>
              <a:off x="375350" y="7967560"/>
              <a:ext cx="3231204" cy="1107996"/>
            </a:xfrm>
            <a:prstGeom prst="rect">
              <a:avLst/>
            </a:prstGeom>
            <a:noFill/>
            <a:ln w="6350" cmpd="sng">
              <a:noFill/>
              <a:prstDash val="dash"/>
            </a:ln>
          </p:spPr>
          <p:txBody>
            <a:bodyPr wrap="square" rtlCol="0" anchor="b">
              <a:spAutoFit/>
            </a:bodyPr>
            <a:lstStyle/>
            <a:p>
              <a:r>
                <a:rPr lang="en-US" sz="1100" dirty="0" smtClean="0">
                  <a:latin typeface="Futura-Condensed-Normal" pitchFamily="2" charset="0"/>
                  <a:cs typeface="Futura Condensed"/>
                </a:rPr>
                <a:t>Students will:</a:t>
              </a:r>
            </a:p>
            <a:p>
              <a:pPr marL="171450" indent="-171450">
                <a:buFont typeface="Lucida Grande"/>
                <a:buChar char="+"/>
              </a:pPr>
              <a:r>
                <a:rPr lang="en-US" sz="1100" dirty="0" smtClean="0">
                  <a:latin typeface="Futura-Condensed-Normal" pitchFamily="2" charset="0"/>
                  <a:cs typeface="Futura Condensed"/>
                </a:rPr>
                <a:t>build </a:t>
              </a:r>
              <a:r>
                <a:rPr lang="en-US" sz="1100" dirty="0">
                  <a:latin typeface="Futura-Condensed-Normal" pitchFamily="2" charset="0"/>
                  <a:cs typeface="Futura Condensed"/>
                </a:rPr>
                <a:t>on initial explorations of the Scratch environment by creating an interactive Scratch project </a:t>
              </a:r>
            </a:p>
            <a:p>
              <a:pPr marL="171450" indent="-171450">
                <a:buFont typeface="Lucida Grande"/>
                <a:buChar char="+"/>
              </a:pPr>
              <a:r>
                <a:rPr lang="en-US" sz="1100" dirty="0">
                  <a:latin typeface="Futura-Condensed-Normal" pitchFamily="2" charset="0"/>
                  <a:cs typeface="Futura Condensed"/>
                </a:rPr>
                <a:t>be introduced to a wider range of Scratch blocks</a:t>
              </a:r>
            </a:p>
            <a:p>
              <a:pPr marL="171450" indent="-171450">
                <a:buFont typeface="Lucida Grande"/>
                <a:buChar char="+"/>
              </a:pPr>
              <a:r>
                <a:rPr lang="en-US" sz="1100" dirty="0">
                  <a:latin typeface="Futura-Condensed-Normal" pitchFamily="2" charset="0"/>
                  <a:cs typeface="Futura Condensed"/>
                </a:rPr>
                <a:t>become familiar with the concept of sequence</a:t>
              </a:r>
            </a:p>
            <a:p>
              <a:pPr marL="171450" indent="-171450">
                <a:buFont typeface="Lucida Grande"/>
                <a:buChar char="+"/>
              </a:pPr>
              <a:r>
                <a:rPr lang="en-US" sz="1100" dirty="0">
                  <a:latin typeface="Futura-Condensed-Normal" pitchFamily="2" charset="0"/>
                  <a:cs typeface="Futura Condensed"/>
                </a:rPr>
                <a:t>practice experimenting and iterating </a:t>
              </a:r>
              <a:r>
                <a:rPr lang="en-US" sz="1100" dirty="0" smtClean="0">
                  <a:latin typeface="Futura-Condensed-Normal" pitchFamily="2" charset="0"/>
                  <a:cs typeface="Futura Condensed"/>
                </a:rPr>
                <a:t>while </a:t>
              </a:r>
              <a:r>
                <a:rPr lang="en-US" sz="1100" dirty="0">
                  <a:latin typeface="Futura-Condensed-Normal" pitchFamily="2" charset="0"/>
                  <a:cs typeface="Futura Condensed"/>
                </a:rPr>
                <a:t>creating projects</a:t>
              </a:r>
            </a:p>
          </p:txBody>
        </p:sp>
        <p:cxnSp>
          <p:nvCxnSpPr>
            <p:cNvPr id="37" name="Straight Connector 36"/>
            <p:cNvCxnSpPr/>
            <p:nvPr/>
          </p:nvCxnSpPr>
          <p:spPr>
            <a:xfrm>
              <a:off x="474134" y="7969285"/>
              <a:ext cx="311037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5" name="Group 54"/>
          <p:cNvGrpSpPr/>
          <p:nvPr/>
        </p:nvGrpSpPr>
        <p:grpSpPr>
          <a:xfrm>
            <a:off x="4127947" y="8384333"/>
            <a:ext cx="3307404" cy="1320051"/>
            <a:chOff x="4023935" y="8555725"/>
            <a:chExt cx="3307404" cy="1320051"/>
          </a:xfrm>
        </p:grpSpPr>
        <p:grpSp>
          <p:nvGrpSpPr>
            <p:cNvPr id="56" name="Group 55"/>
            <p:cNvGrpSpPr/>
            <p:nvPr/>
          </p:nvGrpSpPr>
          <p:grpSpPr>
            <a:xfrm>
              <a:off x="4023935" y="8555725"/>
              <a:ext cx="3307404" cy="1320051"/>
              <a:chOff x="11663738" y="7649002"/>
              <a:chExt cx="3307404" cy="1320051"/>
            </a:xfrm>
          </p:grpSpPr>
          <p:sp>
            <p:nvSpPr>
              <p:cNvPr id="58" name="TextBox 57"/>
              <p:cNvSpPr txBox="1"/>
              <p:nvPr/>
            </p:nvSpPr>
            <p:spPr>
              <a:xfrm>
                <a:off x="11663738" y="8107279"/>
                <a:ext cx="3117153" cy="861774"/>
              </a:xfrm>
              <a:prstGeom prst="rect">
                <a:avLst/>
              </a:prstGeom>
              <a:noFill/>
              <a:ln w="6350" cmpd="sng">
                <a:noFill/>
                <a:prstDash val="dash"/>
              </a:ln>
            </p:spPr>
            <p:txBody>
              <a:bodyPr wrap="square" numCol="1" rtlCol="0" anchor="b">
                <a:spAutoFit/>
              </a:bodyPr>
              <a:lstStyle/>
              <a:p>
                <a:pPr marL="171450" indent="-171450">
                  <a:buFont typeface="Lucida Grande"/>
                  <a:buChar char="+"/>
                </a:pPr>
                <a:r>
                  <a:rPr lang="en-US" sz="1000" dirty="0">
                    <a:latin typeface="Futura-Condensed-Normal" pitchFamily="2" charset="0"/>
                    <a:cs typeface="Futura Condensed"/>
                  </a:rPr>
                  <a:t>Make sure students already have a Scratch </a:t>
                </a:r>
                <a:r>
                  <a:rPr lang="en-US" sz="1000" dirty="0" smtClean="0">
                    <a:latin typeface="Futura-Condensed-Normal" pitchFamily="2" charset="0"/>
                    <a:cs typeface="Futura Condensed"/>
                  </a:rPr>
                  <a:t>account for saving </a:t>
                </a:r>
                <a:r>
                  <a:rPr lang="en-US" sz="1000" dirty="0">
                    <a:latin typeface="Futura-Condensed-Normal" pitchFamily="2" charset="0"/>
                    <a:cs typeface="Futura Condensed"/>
                  </a:rPr>
                  <a:t>and </a:t>
                </a:r>
                <a:r>
                  <a:rPr lang="en-US" sz="1000" dirty="0" smtClean="0">
                    <a:latin typeface="Futura-Condensed-Normal" pitchFamily="2" charset="0"/>
                    <a:cs typeface="Futura Condensed"/>
                  </a:rPr>
                  <a:t>sharing </a:t>
                </a:r>
                <a:r>
                  <a:rPr lang="en-US" sz="1000" dirty="0">
                    <a:latin typeface="Futura-Condensed-Normal" pitchFamily="2" charset="0"/>
                    <a:cs typeface="Futura Condensed"/>
                  </a:rPr>
                  <a:t>their projects </a:t>
                </a:r>
                <a:r>
                  <a:rPr lang="en-US" sz="1000" dirty="0" smtClean="0">
                    <a:latin typeface="Futura-Condensed-Normal" pitchFamily="2" charset="0"/>
                    <a:cs typeface="Futura Condensed"/>
                  </a:rPr>
                  <a:t>online.</a:t>
                </a:r>
                <a:endParaRPr lang="en-US" sz="1000" dirty="0">
                  <a:latin typeface="Futura-Condensed-Normal" pitchFamily="2" charset="0"/>
                  <a:cs typeface="Futura Condensed"/>
                </a:endParaRPr>
              </a:p>
              <a:p>
                <a:pPr marL="171450" indent="-171450">
                  <a:buFont typeface="Lucida Grande"/>
                  <a:buChar char="+"/>
                </a:pPr>
                <a:r>
                  <a:rPr lang="en-US" sz="1000" dirty="0">
                    <a:latin typeface="Futura-Condensed-Normal" pitchFamily="2" charset="0"/>
                    <a:cs typeface="Futura Condensed"/>
                  </a:rPr>
                  <a:t>Think about how you plan to access your students’ </a:t>
                </a:r>
                <a:r>
                  <a:rPr lang="en-US" sz="1000" dirty="0" smtClean="0">
                    <a:latin typeface="Futura-Condensed-Normal" pitchFamily="2" charset="0"/>
                    <a:cs typeface="Futura Condensed"/>
                  </a:rPr>
                  <a:t>work. For </a:t>
                </a:r>
                <a:r>
                  <a:rPr lang="en-US" sz="1000" dirty="0">
                    <a:latin typeface="Futura-Condensed-Normal" pitchFamily="2" charset="0"/>
                    <a:cs typeface="Futura Condensed"/>
                  </a:rPr>
                  <a:t>example, you can create class studios to collect projects, have students email you project links, or start a class blog.</a:t>
                </a:r>
              </a:p>
            </p:txBody>
          </p:sp>
          <p:sp>
            <p:nvSpPr>
              <p:cNvPr id="59" name="TextBox 58"/>
              <p:cNvSpPr txBox="1"/>
              <p:nvPr/>
            </p:nvSpPr>
            <p:spPr>
              <a:xfrm>
                <a:off x="11663738" y="7649002"/>
                <a:ext cx="3307404" cy="307777"/>
              </a:xfrm>
              <a:prstGeom prst="rect">
                <a:avLst/>
              </a:prstGeom>
              <a:noFill/>
              <a:ln>
                <a:noFill/>
              </a:ln>
            </p:spPr>
            <p:txBody>
              <a:bodyPr wrap="square" rtlCol="0">
                <a:spAutoFit/>
              </a:bodyPr>
              <a:lstStyle/>
              <a:p>
                <a:r>
                  <a:rPr lang="en-US" sz="1400" dirty="0" smtClean="0">
                    <a:latin typeface="Futura-Condensed-Normal" pitchFamily="2" charset="0"/>
                    <a:cs typeface="Futura Condensed"/>
                  </a:rPr>
                  <a:t>NOTES</a:t>
                </a:r>
                <a:endParaRPr lang="en-US" sz="1400" dirty="0">
                  <a:latin typeface="Futura-Condensed-Normal" pitchFamily="2" charset="0"/>
                  <a:cs typeface="Futura Condensed"/>
                </a:endParaRPr>
              </a:p>
            </p:txBody>
          </p:sp>
        </p:grpSp>
        <p:cxnSp>
          <p:nvCxnSpPr>
            <p:cNvPr id="57" name="Straight Connector 56"/>
            <p:cNvCxnSpPr/>
            <p:nvPr/>
          </p:nvCxnSpPr>
          <p:spPr>
            <a:xfrm>
              <a:off x="4100135" y="8858151"/>
              <a:ext cx="3110378" cy="0"/>
            </a:xfrm>
            <a:prstGeom prst="line">
              <a:avLst/>
            </a:prstGeom>
            <a:ln w="952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4127947" y="7009886"/>
            <a:ext cx="3307404" cy="1284227"/>
            <a:chOff x="4127947" y="7437357"/>
            <a:chExt cx="3307404" cy="1284227"/>
          </a:xfrm>
        </p:grpSpPr>
        <p:grpSp>
          <p:nvGrpSpPr>
            <p:cNvPr id="61" name="Group 60"/>
            <p:cNvGrpSpPr/>
            <p:nvPr/>
          </p:nvGrpSpPr>
          <p:grpSpPr>
            <a:xfrm>
              <a:off x="4127947" y="7437357"/>
              <a:ext cx="3307404" cy="1284227"/>
              <a:chOff x="4127947" y="7666859"/>
              <a:chExt cx="3307404" cy="1284227"/>
            </a:xfrm>
          </p:grpSpPr>
          <p:sp>
            <p:nvSpPr>
              <p:cNvPr id="63" name="TextBox 62"/>
              <p:cNvSpPr txBox="1"/>
              <p:nvPr/>
            </p:nvSpPr>
            <p:spPr>
              <a:xfrm>
                <a:off x="4127947" y="7971247"/>
                <a:ext cx="3117153" cy="979839"/>
              </a:xfrm>
              <a:prstGeom prst="rect">
                <a:avLst/>
              </a:prstGeom>
              <a:noFill/>
              <a:ln w="6350" cmpd="sng">
                <a:noFill/>
                <a:prstDash val="dash"/>
              </a:ln>
            </p:spPr>
            <p:txBody>
              <a:bodyPr wrap="square" numCol="3" rtlCol="0" anchor="b">
                <a:noAutofit/>
              </a:bodyPr>
              <a:lstStyle/>
              <a:p>
                <a:pPr marL="171450" indent="-171450">
                  <a:buFont typeface="Lucida Grande"/>
                  <a:buChar char="+"/>
                </a:pPr>
                <a:r>
                  <a:rPr lang="en-US" sz="1100" dirty="0">
                    <a:latin typeface="Futura-Condensed-Normal" pitchFamily="2" charset="0"/>
                    <a:cs typeface="Futura Condensed"/>
                  </a:rPr>
                  <a:t>e</a:t>
                </a:r>
                <a:r>
                  <a:rPr lang="en-US" sz="1100" dirty="0" smtClean="0">
                    <a:latin typeface="Futura-Condensed-Normal" pitchFamily="2" charset="0"/>
                    <a:cs typeface="Futura Condensed"/>
                  </a:rPr>
                  <a:t>xperimenting </a:t>
                </a:r>
                <a:r>
                  <a:rPr lang="en-US" sz="1100" dirty="0">
                    <a:latin typeface="Futura-Condensed-Normal" pitchFamily="2" charset="0"/>
                    <a:cs typeface="Futura Condensed"/>
                  </a:rPr>
                  <a:t>and </a:t>
                </a:r>
                <a:r>
                  <a:rPr lang="en-US" sz="1100" dirty="0" smtClean="0">
                    <a:latin typeface="Futura-Condensed-Normal" pitchFamily="2" charset="0"/>
                    <a:cs typeface="Futura Condensed"/>
                  </a:rPr>
                  <a:t>iterating</a:t>
                </a:r>
                <a:endParaRPr lang="en-US" sz="1100" dirty="0">
                  <a:latin typeface="Futura-Condensed-Normal" pitchFamily="2" charset="0"/>
                  <a:cs typeface="Futura Condensed"/>
                </a:endParaRPr>
              </a:p>
              <a:p>
                <a:pPr marL="171450" indent="-171450">
                  <a:buFont typeface="Lucida Grande"/>
                  <a:buChar char="+"/>
                </a:pPr>
                <a:r>
                  <a:rPr lang="en-US" sz="1100" dirty="0">
                    <a:latin typeface="Futura-Condensed-Normal" pitchFamily="2" charset="0"/>
                    <a:cs typeface="Futura Condensed"/>
                  </a:rPr>
                  <a:t>t</a:t>
                </a:r>
                <a:r>
                  <a:rPr lang="en-US" sz="1100" dirty="0" smtClean="0">
                    <a:latin typeface="Futura-Condensed-Normal" pitchFamily="2" charset="0"/>
                    <a:cs typeface="Futura Condensed"/>
                  </a:rPr>
                  <a:t>esting </a:t>
                </a:r>
                <a:r>
                  <a:rPr lang="en-US" sz="1100" dirty="0">
                    <a:latin typeface="Futura-Condensed-Normal" pitchFamily="2" charset="0"/>
                    <a:cs typeface="Futura Condensed"/>
                  </a:rPr>
                  <a:t>and </a:t>
                </a:r>
                <a:r>
                  <a:rPr lang="en-US" sz="1100" dirty="0" smtClean="0">
                    <a:latin typeface="Futura-Condensed-Normal" pitchFamily="2" charset="0"/>
                    <a:cs typeface="Futura Condensed"/>
                  </a:rPr>
                  <a:t>debugging</a:t>
                </a:r>
                <a:endParaRPr lang="en-US" sz="1100" dirty="0">
                  <a:latin typeface="Futura-Condensed-Normal" pitchFamily="2" charset="0"/>
                  <a:cs typeface="Futura Condensed"/>
                </a:endParaRPr>
              </a:p>
              <a:p>
                <a:pPr marL="171450" indent="-171450">
                  <a:buFont typeface="Lucida Grande"/>
                  <a:buChar char="+"/>
                </a:pPr>
                <a:r>
                  <a:rPr lang="en-US" sz="1100" dirty="0">
                    <a:latin typeface="Futura-Condensed-Normal" pitchFamily="2" charset="0"/>
                    <a:cs typeface="Futura Condensed"/>
                  </a:rPr>
                  <a:t>s</a:t>
                </a:r>
                <a:r>
                  <a:rPr lang="en-US" sz="1100" dirty="0" smtClean="0">
                    <a:latin typeface="Futura-Condensed-Normal" pitchFamily="2" charset="0"/>
                    <a:cs typeface="Futura Condensed"/>
                  </a:rPr>
                  <a:t>equence</a:t>
                </a:r>
                <a:endParaRPr lang="en-US" sz="1100" dirty="0">
                  <a:latin typeface="Futura-Condensed-Normal" pitchFamily="2" charset="0"/>
                  <a:cs typeface="Futura Condensed"/>
                </a:endParaRPr>
              </a:p>
              <a:p>
                <a:pPr marL="171450" indent="-171450">
                  <a:buFont typeface="Lucida Grande"/>
                  <a:buChar char="+"/>
                </a:pPr>
                <a:r>
                  <a:rPr lang="en-US" sz="1100" dirty="0">
                    <a:latin typeface="Futura-Condensed-Normal" pitchFamily="2" charset="0"/>
                    <a:cs typeface="Futura Condensed"/>
                  </a:rPr>
                  <a:t>s</a:t>
                </a:r>
                <a:r>
                  <a:rPr lang="en-US" sz="1100" dirty="0" smtClean="0">
                    <a:latin typeface="Futura-Condensed-Normal" pitchFamily="2" charset="0"/>
                    <a:cs typeface="Futura Condensed"/>
                  </a:rPr>
                  <a:t>prite</a:t>
                </a:r>
                <a:endParaRPr lang="en-US" sz="1100" dirty="0">
                  <a:latin typeface="Futura-Condensed-Normal" pitchFamily="2" charset="0"/>
                  <a:cs typeface="Futura Condensed"/>
                </a:endParaRPr>
              </a:p>
              <a:p>
                <a:pPr marL="171450" indent="-171450">
                  <a:buFont typeface="Lucida Grande"/>
                  <a:buChar char="+"/>
                </a:pPr>
                <a:r>
                  <a:rPr lang="en-US" sz="1100" dirty="0">
                    <a:latin typeface="Futura-Condensed-Normal" pitchFamily="2" charset="0"/>
                    <a:cs typeface="Futura Condensed"/>
                  </a:rPr>
                  <a:t>m</a:t>
                </a:r>
                <a:r>
                  <a:rPr lang="en-US" sz="1100" dirty="0" smtClean="0">
                    <a:latin typeface="Futura-Condensed-Normal" pitchFamily="2" charset="0"/>
                    <a:cs typeface="Futura Condensed"/>
                  </a:rPr>
                  <a:t>otion</a:t>
                </a:r>
                <a:endParaRPr lang="en-US" sz="1100" dirty="0">
                  <a:latin typeface="Futura-Condensed-Normal" pitchFamily="2" charset="0"/>
                  <a:cs typeface="Futura Condensed"/>
                </a:endParaRPr>
              </a:p>
              <a:p>
                <a:pPr marL="171450" indent="-171450">
                  <a:buFont typeface="Lucida Grande"/>
                  <a:buChar char="+"/>
                </a:pPr>
                <a:r>
                  <a:rPr lang="en-US" sz="1100" dirty="0">
                    <a:latin typeface="Futura-Condensed-Normal" pitchFamily="2" charset="0"/>
                    <a:cs typeface="Futura Condensed"/>
                  </a:rPr>
                  <a:t>l</a:t>
                </a:r>
                <a:r>
                  <a:rPr lang="en-US" sz="1100" dirty="0" smtClean="0">
                    <a:latin typeface="Futura-Condensed-Normal" pitchFamily="2" charset="0"/>
                    <a:cs typeface="Futura Condensed"/>
                  </a:rPr>
                  <a:t>ooks</a:t>
                </a:r>
                <a:endParaRPr lang="en-US" sz="1100" dirty="0">
                  <a:latin typeface="Futura-Condensed-Normal" pitchFamily="2" charset="0"/>
                  <a:cs typeface="Futura Condensed"/>
                </a:endParaRPr>
              </a:p>
              <a:p>
                <a:pPr marL="171450" indent="-171450">
                  <a:buFont typeface="Lucida Grande"/>
                  <a:buChar char="+"/>
                </a:pPr>
                <a:r>
                  <a:rPr lang="en-US" sz="1100" dirty="0">
                    <a:latin typeface="Futura-Condensed-Normal" pitchFamily="2" charset="0"/>
                    <a:cs typeface="Futura Condensed"/>
                  </a:rPr>
                  <a:t>s</a:t>
                </a:r>
                <a:r>
                  <a:rPr lang="en-US" sz="1100" dirty="0" smtClean="0">
                    <a:latin typeface="Futura-Condensed-Normal" pitchFamily="2" charset="0"/>
                    <a:cs typeface="Futura Condensed"/>
                  </a:rPr>
                  <a:t>ound</a:t>
                </a:r>
                <a:endParaRPr lang="en-US" sz="1100" dirty="0">
                  <a:latin typeface="Futura-Condensed-Normal" pitchFamily="2" charset="0"/>
                  <a:cs typeface="Futura Condensed"/>
                </a:endParaRPr>
              </a:p>
              <a:p>
                <a:pPr marL="171450" indent="-171450">
                  <a:buFont typeface="Lucida Grande"/>
                  <a:buChar char="+"/>
                </a:pPr>
                <a:r>
                  <a:rPr lang="en-US" sz="1100" dirty="0">
                    <a:latin typeface="Futura-Condensed-Normal" pitchFamily="2" charset="0"/>
                    <a:cs typeface="Futura Condensed"/>
                  </a:rPr>
                  <a:t>c</a:t>
                </a:r>
                <a:r>
                  <a:rPr lang="en-US" sz="1100" dirty="0" smtClean="0">
                    <a:latin typeface="Futura-Condensed-Normal" pitchFamily="2" charset="0"/>
                    <a:cs typeface="Futura Condensed"/>
                  </a:rPr>
                  <a:t>ostume</a:t>
                </a:r>
                <a:endParaRPr lang="en-US" sz="1100" dirty="0">
                  <a:latin typeface="Futura-Condensed-Normal" pitchFamily="2" charset="0"/>
                  <a:cs typeface="Futura Condensed"/>
                </a:endParaRPr>
              </a:p>
              <a:p>
                <a:pPr marL="171450" indent="-171450">
                  <a:buFont typeface="Lucida Grande"/>
                  <a:buChar char="+"/>
                </a:pPr>
                <a:r>
                  <a:rPr lang="en-US" sz="1100" dirty="0">
                    <a:latin typeface="Futura-Condensed-Normal" pitchFamily="2" charset="0"/>
                    <a:cs typeface="Futura Condensed"/>
                  </a:rPr>
                  <a:t>b</a:t>
                </a:r>
                <a:r>
                  <a:rPr lang="en-US" sz="1100" dirty="0" smtClean="0">
                    <a:latin typeface="Futura-Condensed-Normal" pitchFamily="2" charset="0"/>
                    <a:cs typeface="Futura Condensed"/>
                  </a:rPr>
                  <a:t>ackdrop</a:t>
                </a:r>
                <a:endParaRPr lang="en-US" sz="1100" dirty="0">
                  <a:latin typeface="Futura-Condensed-Normal" pitchFamily="2" charset="0"/>
                  <a:cs typeface="Futura Condensed"/>
                </a:endParaRPr>
              </a:p>
              <a:p>
                <a:pPr marL="171450" indent="-171450">
                  <a:buFont typeface="Lucida Grande"/>
                  <a:buChar char="+"/>
                </a:pPr>
                <a:r>
                  <a:rPr lang="en-US" sz="1100" dirty="0">
                    <a:latin typeface="Futura-Condensed-Normal" pitchFamily="2" charset="0"/>
                    <a:cs typeface="Futura Condensed"/>
                  </a:rPr>
                  <a:t>t</a:t>
                </a:r>
                <a:r>
                  <a:rPr lang="en-US" sz="1100" dirty="0" smtClean="0">
                    <a:latin typeface="Futura-Condensed-Normal" pitchFamily="2" charset="0"/>
                    <a:cs typeface="Futura Condensed"/>
                  </a:rPr>
                  <a:t>ips </a:t>
                </a:r>
                <a:r>
                  <a:rPr lang="en-US" sz="1100" dirty="0">
                    <a:latin typeface="Futura-Condensed-Normal" pitchFamily="2" charset="0"/>
                    <a:cs typeface="Futura Condensed"/>
                  </a:rPr>
                  <a:t>w</a:t>
                </a:r>
                <a:r>
                  <a:rPr lang="en-US" sz="1100" dirty="0" smtClean="0">
                    <a:latin typeface="Futura-Condensed-Normal" pitchFamily="2" charset="0"/>
                    <a:cs typeface="Futura Condensed"/>
                  </a:rPr>
                  <a:t>indow</a:t>
                </a:r>
                <a:endParaRPr lang="en-US" sz="1100" dirty="0">
                  <a:latin typeface="Futura-Condensed-Normal" pitchFamily="2" charset="0"/>
                  <a:cs typeface="Futura Condensed"/>
                </a:endParaRPr>
              </a:p>
              <a:p>
                <a:pPr marL="171450" indent="-171450">
                  <a:buFont typeface="Lucida Grande"/>
                  <a:buChar char="+"/>
                </a:pPr>
                <a:r>
                  <a:rPr lang="en-US" sz="1100" dirty="0">
                    <a:latin typeface="Futura-Condensed-Normal" pitchFamily="2" charset="0"/>
                    <a:cs typeface="Futura Condensed"/>
                  </a:rPr>
                  <a:t>r</a:t>
                </a:r>
                <a:r>
                  <a:rPr lang="en-US" sz="1100" dirty="0" smtClean="0">
                    <a:latin typeface="Futura-Condensed-Normal" pitchFamily="2" charset="0"/>
                    <a:cs typeface="Futura Condensed"/>
                  </a:rPr>
                  <a:t>emix</a:t>
                </a:r>
                <a:endParaRPr lang="en-US" sz="1100" dirty="0">
                  <a:latin typeface="Futura-Condensed-Normal" pitchFamily="2" charset="0"/>
                  <a:cs typeface="Futura Condensed"/>
                </a:endParaRPr>
              </a:p>
              <a:p>
                <a:pPr marL="171450" indent="-171450">
                  <a:buFont typeface="Lucida Grande"/>
                  <a:buChar char="+"/>
                </a:pPr>
                <a:r>
                  <a:rPr lang="en-US" sz="1100" dirty="0">
                    <a:latin typeface="Futura-Condensed-Normal" pitchFamily="2" charset="0"/>
                    <a:cs typeface="Futura Condensed"/>
                  </a:rPr>
                  <a:t>i</a:t>
                </a:r>
                <a:r>
                  <a:rPr lang="en-US" sz="1100" dirty="0" smtClean="0">
                    <a:latin typeface="Futura-Condensed-Normal" pitchFamily="2" charset="0"/>
                    <a:cs typeface="Futura Condensed"/>
                  </a:rPr>
                  <a:t>nteractive </a:t>
                </a:r>
                <a:r>
                  <a:rPr lang="en-US" sz="1100" dirty="0">
                    <a:latin typeface="Futura-Condensed-Normal" pitchFamily="2" charset="0"/>
                    <a:cs typeface="Futura Condensed"/>
                  </a:rPr>
                  <a:t>c</a:t>
                </a:r>
                <a:r>
                  <a:rPr lang="en-US" sz="1100" dirty="0" smtClean="0">
                    <a:latin typeface="Futura-Condensed-Normal" pitchFamily="2" charset="0"/>
                    <a:cs typeface="Futura Condensed"/>
                  </a:rPr>
                  <a:t>ollage</a:t>
                </a:r>
                <a:endParaRPr lang="en-US" sz="1100" dirty="0">
                  <a:latin typeface="Futura-Condensed-Normal" pitchFamily="2" charset="0"/>
                  <a:cs typeface="Futura Condensed"/>
                </a:endParaRPr>
              </a:p>
              <a:p>
                <a:pPr marL="171450" indent="-171450">
                  <a:buFont typeface="Lucida Grande"/>
                  <a:buChar char="+"/>
                </a:pPr>
                <a:r>
                  <a:rPr lang="en-US" sz="1100" dirty="0">
                    <a:latin typeface="Futura-Condensed-Normal" pitchFamily="2" charset="0"/>
                    <a:cs typeface="Futura Condensed"/>
                  </a:rPr>
                  <a:t>p</a:t>
                </a:r>
                <a:r>
                  <a:rPr lang="en-US" sz="1100" dirty="0" smtClean="0">
                    <a:latin typeface="Futura-Condensed-Normal" pitchFamily="2" charset="0"/>
                    <a:cs typeface="Futura Condensed"/>
                  </a:rPr>
                  <a:t>air-share</a:t>
                </a:r>
                <a:endParaRPr lang="en-US" sz="1100" dirty="0">
                  <a:latin typeface="Futura-Condensed-Normal" pitchFamily="2" charset="0"/>
                  <a:cs typeface="Futura Condensed"/>
                </a:endParaRPr>
              </a:p>
            </p:txBody>
          </p:sp>
          <p:sp>
            <p:nvSpPr>
              <p:cNvPr id="66" name="TextBox 65"/>
              <p:cNvSpPr txBox="1"/>
              <p:nvPr/>
            </p:nvSpPr>
            <p:spPr>
              <a:xfrm>
                <a:off x="4127947" y="7666859"/>
                <a:ext cx="3307404" cy="307777"/>
              </a:xfrm>
              <a:prstGeom prst="rect">
                <a:avLst/>
              </a:prstGeom>
              <a:noFill/>
              <a:ln>
                <a:noFill/>
              </a:ln>
            </p:spPr>
            <p:txBody>
              <a:bodyPr wrap="square" rtlCol="0">
                <a:spAutoFit/>
              </a:bodyPr>
              <a:lstStyle/>
              <a:p>
                <a:r>
                  <a:rPr lang="en-US" sz="1400" dirty="0" smtClean="0">
                    <a:latin typeface="Futura-Condensed-Normal" pitchFamily="2" charset="0"/>
                    <a:cs typeface="Futura Condensed"/>
                  </a:rPr>
                  <a:t>KEY WORDS, CONCEPTS, &amp; PRACTICES</a:t>
                </a:r>
                <a:endParaRPr lang="en-US" sz="1400" dirty="0">
                  <a:latin typeface="Futura-Condensed-Normal" pitchFamily="2" charset="0"/>
                  <a:cs typeface="Futura Condensed"/>
                </a:endParaRPr>
              </a:p>
            </p:txBody>
          </p:sp>
        </p:grpSp>
        <p:cxnSp>
          <p:nvCxnSpPr>
            <p:cNvPr id="62" name="Straight Connector 61"/>
            <p:cNvCxnSpPr/>
            <p:nvPr/>
          </p:nvCxnSpPr>
          <p:spPr>
            <a:xfrm>
              <a:off x="4204147" y="7738841"/>
              <a:ext cx="3108619" cy="0"/>
            </a:xfrm>
            <a:prstGeom prst="line">
              <a:avLst/>
            </a:prstGeom>
            <a:ln w="952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 name="Slide Number Placeholder 2"/>
          <p:cNvSpPr>
            <a:spLocks noGrp="1"/>
          </p:cNvSpPr>
          <p:nvPr>
            <p:ph type="sldNum" sz="quarter" idx="12"/>
          </p:nvPr>
        </p:nvSpPr>
        <p:spPr>
          <a:xfrm>
            <a:off x="142398" y="9519711"/>
            <a:ext cx="1813560" cy="535517"/>
          </a:xfrm>
        </p:spPr>
        <p:txBody>
          <a:bodyPr/>
          <a:lstStyle/>
          <a:p>
            <a:r>
              <a:rPr lang="en-US" dirty="0" smtClean="0">
                <a:latin typeface="Futura-Condensed-Normal" pitchFamily="2" charset="0"/>
              </a:rPr>
              <a:t>24</a:t>
            </a:r>
            <a:endParaRPr lang="en-US" dirty="0">
              <a:latin typeface="Futura-Condensed-Normal" pitchFamily="2" charset="0"/>
            </a:endParaRPr>
          </a:p>
        </p:txBody>
      </p:sp>
    </p:spTree>
    <p:extLst>
      <p:ext uri="{BB962C8B-B14F-4D97-AF65-F5344CB8AC3E}">
        <p14:creationId xmlns:p14="http://schemas.microsoft.com/office/powerpoint/2010/main" xmlns="" val="2542720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60679" y="1480851"/>
            <a:ext cx="3273767" cy="3416319"/>
          </a:xfrm>
          <a:prstGeom prst="rect">
            <a:avLst/>
          </a:prstGeom>
          <a:noFill/>
          <a:ln w="6350" cmpd="sng">
            <a:noFill/>
            <a:prstDash val="dash"/>
          </a:ln>
        </p:spPr>
        <p:txBody>
          <a:bodyPr wrap="square" rtlCol="0">
            <a:spAutoFit/>
          </a:bodyPr>
          <a:lstStyle/>
          <a:p>
            <a:pPr algn="just"/>
            <a:r>
              <a:rPr lang="en-US" sz="1200" dirty="0">
                <a:latin typeface="Futura-Condensed-Normal" pitchFamily="2" charset="0"/>
                <a:cs typeface="Futura Condensed"/>
              </a:rPr>
              <a:t>This unit includes a mix of structured and open-ended activities that engage students in exploration of the key concept of </a:t>
            </a:r>
            <a:r>
              <a:rPr lang="en-US" sz="1200" dirty="0" smtClean="0">
                <a:latin typeface="Futura-Condensed-Normal" pitchFamily="2" charset="0"/>
                <a:cs typeface="Futura Condensed"/>
              </a:rPr>
              <a:t>sequence – identifying </a:t>
            </a:r>
            <a:r>
              <a:rPr lang="en-US" sz="1200" dirty="0">
                <a:latin typeface="Futura-Condensed-Normal" pitchFamily="2" charset="0"/>
                <a:cs typeface="Futura Condensed"/>
              </a:rPr>
              <a:t>and specifying an ordered series of instructions. This is often a powerful moment for students: they’re telling the computer what to do, by translating their ideas into blocks of computer code.</a:t>
            </a:r>
          </a:p>
          <a:p>
            <a:pPr algn="just"/>
            <a:endParaRPr lang="en-US" sz="1200" dirty="0">
              <a:latin typeface="Futura-Condensed-Normal" pitchFamily="2" charset="0"/>
              <a:cs typeface="Futura Condensed"/>
            </a:endParaRPr>
          </a:p>
          <a:p>
            <a:pPr algn="just"/>
            <a:r>
              <a:rPr lang="en-US" sz="1200" dirty="0">
                <a:latin typeface="Futura-Condensed-Normal" pitchFamily="2" charset="0"/>
                <a:cs typeface="Futura Condensed"/>
              </a:rPr>
              <a:t>From a step-by-step tutorial, to playing with a constrained number of blocks, to a debugging challenge, each activity helps learners build the skills needed to create an </a:t>
            </a:r>
            <a:r>
              <a:rPr lang="en-US" sz="1200" dirty="0" smtClean="0">
                <a:latin typeface="Futura-Condensed-Normal" pitchFamily="2" charset="0"/>
                <a:cs typeface="Futura Condensed"/>
              </a:rPr>
              <a:t>About Me </a:t>
            </a:r>
            <a:r>
              <a:rPr lang="en-US" sz="1200" dirty="0">
                <a:latin typeface="Futura-Condensed-Normal" pitchFamily="2" charset="0"/>
                <a:cs typeface="Futura Condensed"/>
              </a:rPr>
              <a:t>project.  In </a:t>
            </a:r>
            <a:r>
              <a:rPr lang="en-US" sz="1200" dirty="0" smtClean="0">
                <a:latin typeface="Futura-Condensed-Normal" pitchFamily="2" charset="0"/>
                <a:cs typeface="Futura Condensed"/>
              </a:rPr>
              <a:t>the culminating </a:t>
            </a:r>
            <a:r>
              <a:rPr lang="en-US" sz="1200" dirty="0">
                <a:latin typeface="Futura-Condensed-Normal" pitchFamily="2" charset="0"/>
                <a:cs typeface="Futura Condensed"/>
              </a:rPr>
              <a:t>project, learners will explore and experiment with sprites, costumes, looks, backdrops, and sounds to create a personalized, interactive collage </a:t>
            </a:r>
            <a:r>
              <a:rPr lang="en-US" sz="1200" dirty="0" smtClean="0">
                <a:latin typeface="Futura-Condensed-Normal" pitchFamily="2" charset="0"/>
                <a:cs typeface="Futura Condensed"/>
              </a:rPr>
              <a:t>in </a:t>
            </a:r>
            <a:r>
              <a:rPr lang="en-US" sz="1200" dirty="0">
                <a:latin typeface="Futura-Condensed-Normal" pitchFamily="2" charset="0"/>
                <a:cs typeface="Futura Condensed"/>
              </a:rPr>
              <a:t>Scratch.</a:t>
            </a:r>
          </a:p>
          <a:p>
            <a:pPr algn="just"/>
            <a:endParaRPr lang="en-US" sz="1200" dirty="0">
              <a:latin typeface="Futura-Condensed-Normal" pitchFamily="2" charset="0"/>
              <a:cs typeface="Futura Condensed"/>
            </a:endParaRPr>
          </a:p>
          <a:p>
            <a:pPr algn="just"/>
            <a:r>
              <a:rPr lang="en-US" sz="1200" dirty="0">
                <a:latin typeface="Futura-Condensed-Normal" pitchFamily="2" charset="0"/>
                <a:cs typeface="Futura Condensed"/>
              </a:rPr>
              <a:t>Take advantage of all the activities or pick a few that cater to your students’ specific needs and interests; the choice is up to you. If you’re not sure where to start, a possible order for the activities is </a:t>
            </a:r>
            <a:r>
              <a:rPr lang="en-US" sz="1200" dirty="0" smtClean="0">
                <a:latin typeface="Futura-Condensed-Normal" pitchFamily="2" charset="0"/>
                <a:cs typeface="Futura Condensed"/>
              </a:rPr>
              <a:t>suggested below.</a:t>
            </a:r>
            <a:endParaRPr lang="en-US" sz="1200" dirty="0">
              <a:latin typeface="Futura-Condensed-Normal" pitchFamily="2" charset="0"/>
              <a:cs typeface="Futura Condensed"/>
            </a:endParaRPr>
          </a:p>
        </p:txBody>
      </p:sp>
      <p:grpSp>
        <p:nvGrpSpPr>
          <p:cNvPr id="10" name="Group 9"/>
          <p:cNvGrpSpPr/>
          <p:nvPr/>
        </p:nvGrpSpPr>
        <p:grpSpPr>
          <a:xfrm>
            <a:off x="535217" y="6279494"/>
            <a:ext cx="6935495" cy="2641779"/>
            <a:chOff x="535217" y="6814667"/>
            <a:chExt cx="6935495" cy="2641779"/>
          </a:xfrm>
        </p:grpSpPr>
        <p:grpSp>
          <p:nvGrpSpPr>
            <p:cNvPr id="11" name="Group 10"/>
            <p:cNvGrpSpPr/>
            <p:nvPr/>
          </p:nvGrpSpPr>
          <p:grpSpPr>
            <a:xfrm>
              <a:off x="2175879" y="6814667"/>
              <a:ext cx="1186386" cy="398336"/>
              <a:chOff x="4672056" y="6992326"/>
              <a:chExt cx="1186386" cy="398336"/>
            </a:xfrm>
          </p:grpSpPr>
          <p:cxnSp>
            <p:nvCxnSpPr>
              <p:cNvPr id="61" name="Straight Connector 60"/>
              <p:cNvCxnSpPr/>
              <p:nvPr/>
            </p:nvCxnSpPr>
            <p:spPr>
              <a:xfrm flipH="1" flipV="1">
                <a:off x="4672056" y="7109615"/>
                <a:ext cx="3775" cy="281047"/>
              </a:xfrm>
              <a:prstGeom prst="line">
                <a:avLst/>
              </a:prstGeom>
              <a:ln w="12700" cmpd="sng">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H="1" flipV="1">
                <a:off x="5854667" y="7105712"/>
                <a:ext cx="3775" cy="281046"/>
              </a:xfrm>
              <a:prstGeom prst="line">
                <a:avLst/>
              </a:prstGeom>
              <a:ln w="12700" cmpd="sng">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4672056" y="7112211"/>
                <a:ext cx="1186386" cy="0"/>
              </a:xfrm>
              <a:prstGeom prst="line">
                <a:avLst/>
              </a:prstGeom>
              <a:ln w="12700" cmpd="sng">
                <a:solidFill>
                  <a:schemeClr val="tx1"/>
                </a:solidFill>
              </a:ln>
            </p:spPr>
            <p:style>
              <a:lnRef idx="1">
                <a:schemeClr val="dk1"/>
              </a:lnRef>
              <a:fillRef idx="0">
                <a:schemeClr val="dk1"/>
              </a:fillRef>
              <a:effectRef idx="0">
                <a:schemeClr val="dk1"/>
              </a:effectRef>
              <a:fontRef idx="minor">
                <a:schemeClr val="tx1"/>
              </a:fontRef>
            </p:style>
          </p:cxnSp>
          <p:sp>
            <p:nvSpPr>
              <p:cNvPr id="64" name="Rectangle 63"/>
              <p:cNvSpPr/>
              <p:nvPr/>
            </p:nvSpPr>
            <p:spPr>
              <a:xfrm>
                <a:off x="4952955" y="6992326"/>
                <a:ext cx="624587" cy="253916"/>
              </a:xfrm>
              <a:prstGeom prst="rect">
                <a:avLst/>
              </a:prstGeom>
              <a:solidFill>
                <a:srgbClr val="FFFFFF"/>
              </a:solidFill>
            </p:spPr>
            <p:txBody>
              <a:bodyPr wrap="none">
                <a:spAutoFit/>
              </a:bodyPr>
              <a:lstStyle/>
              <a:p>
                <a:pPr algn="ctr"/>
                <a:r>
                  <a:rPr lang="en-US" sz="1050" dirty="0">
                    <a:latin typeface="Futura-Condensed-Normal" pitchFamily="2" charset="0"/>
                    <a:cs typeface="Futura Condensed"/>
                  </a:rPr>
                  <a:t>SESSION </a:t>
                </a:r>
                <a:r>
                  <a:rPr lang="en-US" sz="1050" dirty="0" smtClean="0">
                    <a:latin typeface="Futura-Condensed-Normal" pitchFamily="2" charset="0"/>
                    <a:cs typeface="Futura Condensed"/>
                  </a:rPr>
                  <a:t>2</a:t>
                </a:r>
                <a:endParaRPr lang="en-US" sz="1050" dirty="0">
                  <a:latin typeface="Futura-Condensed-Normal" pitchFamily="2" charset="0"/>
                </a:endParaRPr>
              </a:p>
            </p:txBody>
          </p:sp>
        </p:grpSp>
        <p:grpSp>
          <p:nvGrpSpPr>
            <p:cNvPr id="12" name="Group 11"/>
            <p:cNvGrpSpPr/>
            <p:nvPr/>
          </p:nvGrpSpPr>
          <p:grpSpPr>
            <a:xfrm>
              <a:off x="535217" y="6838247"/>
              <a:ext cx="6935495" cy="2618199"/>
              <a:chOff x="535217" y="6838247"/>
              <a:chExt cx="6935495" cy="2618199"/>
            </a:xfrm>
          </p:grpSpPr>
          <p:grpSp>
            <p:nvGrpSpPr>
              <p:cNvPr id="13" name="Group 12"/>
              <p:cNvGrpSpPr/>
              <p:nvPr/>
            </p:nvGrpSpPr>
            <p:grpSpPr>
              <a:xfrm>
                <a:off x="535217" y="6838247"/>
                <a:ext cx="6935495" cy="2618199"/>
                <a:chOff x="535217" y="6376681"/>
                <a:chExt cx="6935495" cy="2618199"/>
              </a:xfrm>
            </p:grpSpPr>
            <p:grpSp>
              <p:nvGrpSpPr>
                <p:cNvPr id="18" name="Group 17"/>
                <p:cNvGrpSpPr/>
                <p:nvPr/>
              </p:nvGrpSpPr>
              <p:grpSpPr>
                <a:xfrm>
                  <a:off x="683601" y="6376681"/>
                  <a:ext cx="6787111" cy="407368"/>
                  <a:chOff x="683601" y="6376681"/>
                  <a:chExt cx="6787111" cy="407368"/>
                </a:xfrm>
              </p:grpSpPr>
              <p:grpSp>
                <p:nvGrpSpPr>
                  <p:cNvPr id="49" name="Group 48"/>
                  <p:cNvGrpSpPr/>
                  <p:nvPr/>
                </p:nvGrpSpPr>
                <p:grpSpPr>
                  <a:xfrm>
                    <a:off x="6281348" y="6378360"/>
                    <a:ext cx="1189364" cy="405689"/>
                    <a:chOff x="625568" y="6969899"/>
                    <a:chExt cx="1189364" cy="405689"/>
                  </a:xfrm>
                </p:grpSpPr>
                <p:cxnSp>
                  <p:nvCxnSpPr>
                    <p:cNvPr id="59" name="Straight Connector 58"/>
                    <p:cNvCxnSpPr/>
                    <p:nvPr/>
                  </p:nvCxnSpPr>
                  <p:spPr>
                    <a:xfrm flipH="1" flipV="1">
                      <a:off x="1218360" y="7193840"/>
                      <a:ext cx="3775" cy="181748"/>
                    </a:xfrm>
                    <a:prstGeom prst="line">
                      <a:avLst/>
                    </a:prstGeom>
                    <a:ln w="12700" cmpd="sng">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sp>
                  <p:nvSpPr>
                    <p:cNvPr id="60" name="Rectangle 59"/>
                    <p:cNvSpPr/>
                    <p:nvPr/>
                  </p:nvSpPr>
                  <p:spPr>
                    <a:xfrm>
                      <a:off x="625568" y="6969899"/>
                      <a:ext cx="1189364" cy="253916"/>
                    </a:xfrm>
                    <a:prstGeom prst="rect">
                      <a:avLst/>
                    </a:prstGeom>
                  </p:spPr>
                  <p:txBody>
                    <a:bodyPr wrap="none">
                      <a:spAutoFit/>
                    </a:bodyPr>
                    <a:lstStyle/>
                    <a:p>
                      <a:pPr algn="ctr"/>
                      <a:r>
                        <a:rPr lang="en-US" sz="1050" dirty="0" smtClean="0">
                          <a:latin typeface="Futura-Condensed-Normal" pitchFamily="2" charset="0"/>
                          <a:cs typeface="Futura Condensed"/>
                        </a:rPr>
                        <a:t>SESSION 4 &amp; SESSION 5</a:t>
                      </a:r>
                      <a:endParaRPr lang="en-US" sz="1050" dirty="0">
                        <a:latin typeface="Futura-Condensed-Normal" pitchFamily="2" charset="0"/>
                      </a:endParaRPr>
                    </a:p>
                  </p:txBody>
                </p:sp>
              </p:grpSp>
              <p:grpSp>
                <p:nvGrpSpPr>
                  <p:cNvPr id="50" name="Group 49"/>
                  <p:cNvGrpSpPr/>
                  <p:nvPr/>
                </p:nvGrpSpPr>
                <p:grpSpPr>
                  <a:xfrm>
                    <a:off x="683601" y="6376681"/>
                    <a:ext cx="624587" cy="405689"/>
                    <a:chOff x="683601" y="6376681"/>
                    <a:chExt cx="624587" cy="405689"/>
                  </a:xfrm>
                </p:grpSpPr>
                <p:cxnSp>
                  <p:nvCxnSpPr>
                    <p:cNvPr id="57" name="Straight Connector 56"/>
                    <p:cNvCxnSpPr/>
                    <p:nvPr/>
                  </p:nvCxnSpPr>
                  <p:spPr>
                    <a:xfrm flipH="1" flipV="1">
                      <a:off x="992120" y="6600622"/>
                      <a:ext cx="3775" cy="181748"/>
                    </a:xfrm>
                    <a:prstGeom prst="line">
                      <a:avLst/>
                    </a:prstGeom>
                    <a:ln w="12700" cmpd="sng">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sp>
                  <p:nvSpPr>
                    <p:cNvPr id="58" name="Rectangle 57"/>
                    <p:cNvSpPr/>
                    <p:nvPr/>
                  </p:nvSpPr>
                  <p:spPr>
                    <a:xfrm>
                      <a:off x="683601" y="6376681"/>
                      <a:ext cx="624587" cy="253916"/>
                    </a:xfrm>
                    <a:prstGeom prst="rect">
                      <a:avLst/>
                    </a:prstGeom>
                  </p:spPr>
                  <p:txBody>
                    <a:bodyPr wrap="none">
                      <a:spAutoFit/>
                    </a:bodyPr>
                    <a:lstStyle/>
                    <a:p>
                      <a:pPr algn="ctr"/>
                      <a:r>
                        <a:rPr lang="en-US" sz="1050" dirty="0">
                          <a:latin typeface="Futura-Condensed-Normal" pitchFamily="2" charset="0"/>
                          <a:cs typeface="Futura Condensed"/>
                        </a:rPr>
                        <a:t>SESSION 1</a:t>
                      </a:r>
                      <a:endParaRPr lang="en-US" sz="1050" dirty="0">
                        <a:latin typeface="Futura-Condensed-Normal" pitchFamily="2" charset="0"/>
                      </a:endParaRPr>
                    </a:p>
                  </p:txBody>
                </p:sp>
              </p:grpSp>
              <p:grpSp>
                <p:nvGrpSpPr>
                  <p:cNvPr id="51" name="Group 50"/>
                  <p:cNvGrpSpPr/>
                  <p:nvPr/>
                </p:nvGrpSpPr>
                <p:grpSpPr>
                  <a:xfrm>
                    <a:off x="4519656" y="6378360"/>
                    <a:ext cx="1186386" cy="398336"/>
                    <a:chOff x="4519656" y="6378360"/>
                    <a:chExt cx="1186386" cy="398336"/>
                  </a:xfrm>
                </p:grpSpPr>
                <p:grpSp>
                  <p:nvGrpSpPr>
                    <p:cNvPr id="52" name="Group 51"/>
                    <p:cNvGrpSpPr/>
                    <p:nvPr/>
                  </p:nvGrpSpPr>
                  <p:grpSpPr>
                    <a:xfrm>
                      <a:off x="4519656" y="6491746"/>
                      <a:ext cx="1186386" cy="284950"/>
                      <a:chOff x="1324040" y="6422023"/>
                      <a:chExt cx="1195130" cy="417399"/>
                    </a:xfrm>
                  </p:grpSpPr>
                  <p:cxnSp>
                    <p:nvCxnSpPr>
                      <p:cNvPr id="54" name="Straight Connector 53"/>
                      <p:cNvCxnSpPr/>
                      <p:nvPr/>
                    </p:nvCxnSpPr>
                    <p:spPr>
                      <a:xfrm flipH="1" flipV="1">
                        <a:off x="1324040" y="6427740"/>
                        <a:ext cx="3803" cy="411682"/>
                      </a:xfrm>
                      <a:prstGeom prst="line">
                        <a:avLst/>
                      </a:prstGeom>
                      <a:ln w="12700" cmpd="sng">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flipV="1">
                        <a:off x="2515367" y="6422023"/>
                        <a:ext cx="3803" cy="411681"/>
                      </a:xfrm>
                      <a:prstGeom prst="line">
                        <a:avLst/>
                      </a:prstGeom>
                      <a:ln w="12700" cmpd="sng">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324040" y="6431543"/>
                        <a:ext cx="1195130" cy="0"/>
                      </a:xfrm>
                      <a:prstGeom prst="line">
                        <a:avLst/>
                      </a:prstGeom>
                      <a:ln w="12700" cmpd="sng">
                        <a:solidFill>
                          <a:schemeClr val="tx1"/>
                        </a:solidFill>
                      </a:ln>
                    </p:spPr>
                    <p:style>
                      <a:lnRef idx="1">
                        <a:schemeClr val="dk1"/>
                      </a:lnRef>
                      <a:fillRef idx="0">
                        <a:schemeClr val="dk1"/>
                      </a:fillRef>
                      <a:effectRef idx="0">
                        <a:schemeClr val="dk1"/>
                      </a:effectRef>
                      <a:fontRef idx="minor">
                        <a:schemeClr val="tx1"/>
                      </a:fontRef>
                    </p:style>
                  </p:cxnSp>
                </p:grpSp>
                <p:sp>
                  <p:nvSpPr>
                    <p:cNvPr id="53" name="Rectangle 52"/>
                    <p:cNvSpPr/>
                    <p:nvPr/>
                  </p:nvSpPr>
                  <p:spPr>
                    <a:xfrm>
                      <a:off x="4800555" y="6378360"/>
                      <a:ext cx="624587" cy="253916"/>
                    </a:xfrm>
                    <a:prstGeom prst="rect">
                      <a:avLst/>
                    </a:prstGeom>
                    <a:solidFill>
                      <a:srgbClr val="FFFFFF"/>
                    </a:solidFill>
                  </p:spPr>
                  <p:txBody>
                    <a:bodyPr wrap="none">
                      <a:spAutoFit/>
                    </a:bodyPr>
                    <a:lstStyle/>
                    <a:p>
                      <a:pPr algn="ctr"/>
                      <a:r>
                        <a:rPr lang="en-US" sz="1050" dirty="0">
                          <a:latin typeface="Futura-Condensed-Normal" pitchFamily="2" charset="0"/>
                          <a:cs typeface="Futura Condensed"/>
                        </a:rPr>
                        <a:t>SESSION 3</a:t>
                      </a:r>
                      <a:endParaRPr lang="en-US" sz="1050" dirty="0">
                        <a:latin typeface="Futura-Condensed-Normal" pitchFamily="2" charset="0"/>
                      </a:endParaRPr>
                    </a:p>
                  </p:txBody>
                </p:sp>
              </p:grpSp>
            </p:grpSp>
            <p:grpSp>
              <p:nvGrpSpPr>
                <p:cNvPr id="19" name="Group 18"/>
                <p:cNvGrpSpPr/>
                <p:nvPr/>
              </p:nvGrpSpPr>
              <p:grpSpPr>
                <a:xfrm>
                  <a:off x="535217" y="6847713"/>
                  <a:ext cx="5628892" cy="2147167"/>
                  <a:chOff x="535217" y="6847713"/>
                  <a:chExt cx="5628892" cy="2147167"/>
                </a:xfrm>
              </p:grpSpPr>
              <p:grpSp>
                <p:nvGrpSpPr>
                  <p:cNvPr id="20" name="Group 19"/>
                  <p:cNvGrpSpPr/>
                  <p:nvPr/>
                </p:nvGrpSpPr>
                <p:grpSpPr>
                  <a:xfrm>
                    <a:off x="535217" y="6847724"/>
                    <a:ext cx="927787" cy="2147156"/>
                    <a:chOff x="535217" y="6847713"/>
                    <a:chExt cx="1030874" cy="2385724"/>
                  </a:xfrm>
                </p:grpSpPr>
                <p:sp>
                  <p:nvSpPr>
                    <p:cNvPr id="45" name="Rectangle 44"/>
                    <p:cNvSpPr/>
                    <p:nvPr/>
                  </p:nvSpPr>
                  <p:spPr>
                    <a:xfrm>
                      <a:off x="535217" y="8104925"/>
                      <a:ext cx="1030874" cy="1128512"/>
                    </a:xfrm>
                    <a:prstGeom prst="rect">
                      <a:avLst/>
                    </a:prstGeom>
                  </p:spPr>
                  <p:txBody>
                    <a:bodyPr wrap="square">
                      <a:spAutoFit/>
                    </a:bodyPr>
                    <a:lstStyle/>
                    <a:p>
                      <a:pPr algn="ctr"/>
                      <a:r>
                        <a:rPr lang="en-US" sz="1000" dirty="0" smtClean="0">
                          <a:latin typeface="Futura-Condensed-Normal" pitchFamily="2" charset="0"/>
                          <a:cs typeface="Futura Condensed"/>
                        </a:rPr>
                        <a:t>How can you express a sequence of dance moves using simple verbal instructions? </a:t>
                      </a:r>
                    </a:p>
                  </p:txBody>
                </p:sp>
                <p:grpSp>
                  <p:nvGrpSpPr>
                    <p:cNvPr id="42" name="Group 41"/>
                    <p:cNvGrpSpPr/>
                    <p:nvPr/>
                  </p:nvGrpSpPr>
                  <p:grpSpPr>
                    <a:xfrm>
                      <a:off x="535218" y="6847713"/>
                      <a:ext cx="1030873" cy="975086"/>
                      <a:chOff x="535218" y="6847713"/>
                      <a:chExt cx="1030873" cy="975086"/>
                    </a:xfrm>
                  </p:grpSpPr>
                  <p:sp>
                    <p:nvSpPr>
                      <p:cNvPr id="43" name="Teardrop 42"/>
                      <p:cNvSpPr/>
                      <p:nvPr/>
                    </p:nvSpPr>
                    <p:spPr>
                      <a:xfrm rot="8075815">
                        <a:off x="563111" y="6847712"/>
                        <a:ext cx="975086" cy="975087"/>
                      </a:xfrm>
                      <a:prstGeom prst="teardrop">
                        <a:avLst/>
                      </a:prstGeom>
                      <a:solidFill>
                        <a:srgbClr val="1B93DD"/>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44" name="TextBox 43"/>
                      <p:cNvSpPr txBox="1"/>
                      <p:nvPr/>
                    </p:nvSpPr>
                    <p:spPr>
                      <a:xfrm>
                        <a:off x="535218" y="7112421"/>
                        <a:ext cx="1030873" cy="523220"/>
                      </a:xfrm>
                      <a:prstGeom prst="rect">
                        <a:avLst/>
                      </a:prstGeom>
                      <a:noFill/>
                      <a:ln w="6350" cmpd="sng">
                        <a:noFill/>
                        <a:prstDash val="dash"/>
                      </a:ln>
                    </p:spPr>
                    <p:txBody>
                      <a:bodyPr wrap="square" numCol="1" rtlCol="0">
                        <a:spAutoFit/>
                      </a:bodyPr>
                      <a:lstStyle/>
                      <a:p>
                        <a:pPr algn="ctr"/>
                        <a:r>
                          <a:rPr lang="en-US" sz="1200" dirty="0" smtClean="0">
                            <a:solidFill>
                              <a:srgbClr val="FFFFFF"/>
                            </a:solidFill>
                            <a:latin typeface="Futura-Condensed-Normal" pitchFamily="2" charset="0"/>
                            <a:cs typeface="Futura Condensed"/>
                          </a:rPr>
                          <a:t>PROGRAMMED TO DANCE</a:t>
                        </a:r>
                      </a:p>
                    </p:txBody>
                  </p:sp>
                </p:grpSp>
              </p:grpSp>
              <p:grpSp>
                <p:nvGrpSpPr>
                  <p:cNvPr id="21" name="Group 20"/>
                  <p:cNvGrpSpPr/>
                  <p:nvPr/>
                </p:nvGrpSpPr>
                <p:grpSpPr>
                  <a:xfrm>
                    <a:off x="1711987" y="6847713"/>
                    <a:ext cx="927786" cy="1685490"/>
                    <a:chOff x="1777121" y="6847712"/>
                    <a:chExt cx="1030873" cy="1872766"/>
                  </a:xfrm>
                </p:grpSpPr>
                <p:sp>
                  <p:nvSpPr>
                    <p:cNvPr id="37" name="Rectangle 36"/>
                    <p:cNvSpPr/>
                    <p:nvPr/>
                  </p:nvSpPr>
                  <p:spPr>
                    <a:xfrm>
                      <a:off x="1777121" y="8104925"/>
                      <a:ext cx="1030873" cy="615553"/>
                    </a:xfrm>
                    <a:prstGeom prst="rect">
                      <a:avLst/>
                    </a:prstGeom>
                    <a:noFill/>
                  </p:spPr>
                  <p:txBody>
                    <a:bodyPr wrap="square">
                      <a:spAutoFit/>
                    </a:bodyPr>
                    <a:lstStyle/>
                    <a:p>
                      <a:pPr algn="ctr"/>
                      <a:r>
                        <a:rPr lang="en-US" sz="1000" dirty="0">
                          <a:latin typeface="Futura-Condensed-Normal" pitchFamily="2" charset="0"/>
                          <a:cs typeface="Futura Condensed"/>
                        </a:rPr>
                        <a:t>New to Scratch? Create your first Scratch project!</a:t>
                      </a:r>
                    </a:p>
                  </p:txBody>
                </p:sp>
                <p:grpSp>
                  <p:nvGrpSpPr>
                    <p:cNvPr id="38" name="Group 37"/>
                    <p:cNvGrpSpPr/>
                    <p:nvPr/>
                  </p:nvGrpSpPr>
                  <p:grpSpPr>
                    <a:xfrm>
                      <a:off x="1777121" y="6847712"/>
                      <a:ext cx="1030873" cy="975086"/>
                      <a:chOff x="1777121" y="6847712"/>
                      <a:chExt cx="1030873" cy="975086"/>
                    </a:xfrm>
                  </p:grpSpPr>
                  <p:sp>
                    <p:nvSpPr>
                      <p:cNvPr id="39" name="Teardrop 38"/>
                      <p:cNvSpPr/>
                      <p:nvPr/>
                    </p:nvSpPr>
                    <p:spPr>
                      <a:xfrm rot="8075815">
                        <a:off x="1805013" y="6847711"/>
                        <a:ext cx="975086" cy="975087"/>
                      </a:xfrm>
                      <a:prstGeom prst="teardrop">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40" name="TextBox 39"/>
                      <p:cNvSpPr txBox="1"/>
                      <p:nvPr/>
                    </p:nvSpPr>
                    <p:spPr>
                      <a:xfrm>
                        <a:off x="1777121" y="7175323"/>
                        <a:ext cx="1030873" cy="307777"/>
                      </a:xfrm>
                      <a:prstGeom prst="rect">
                        <a:avLst/>
                      </a:prstGeom>
                      <a:noFill/>
                      <a:ln w="6350" cmpd="sng">
                        <a:noFill/>
                        <a:prstDash val="dash"/>
                      </a:ln>
                    </p:spPr>
                    <p:txBody>
                      <a:bodyPr wrap="square" numCol="1" rtlCol="0">
                        <a:spAutoFit/>
                      </a:bodyPr>
                      <a:lstStyle/>
                      <a:p>
                        <a:pPr algn="ctr"/>
                        <a:r>
                          <a:rPr lang="en-US" sz="1200" dirty="0" smtClean="0">
                            <a:solidFill>
                              <a:srgbClr val="FFFFFF"/>
                            </a:solidFill>
                            <a:latin typeface="Futura-Condensed-Normal" pitchFamily="2" charset="0"/>
                            <a:cs typeface="Futura Condensed"/>
                          </a:rPr>
                          <a:t>STEP-BY-STEP</a:t>
                        </a:r>
                      </a:p>
                    </p:txBody>
                  </p:sp>
                </p:grpSp>
              </p:grpSp>
              <p:grpSp>
                <p:nvGrpSpPr>
                  <p:cNvPr id="22" name="Group 21"/>
                  <p:cNvGrpSpPr/>
                  <p:nvPr/>
                </p:nvGrpSpPr>
                <p:grpSpPr>
                  <a:xfrm>
                    <a:off x="2884866" y="6847715"/>
                    <a:ext cx="927786" cy="1685489"/>
                    <a:chOff x="3026723" y="6847714"/>
                    <a:chExt cx="1030873" cy="1872765"/>
                  </a:xfrm>
                </p:grpSpPr>
                <p:sp>
                  <p:nvSpPr>
                    <p:cNvPr id="33" name="Rectangle 32"/>
                    <p:cNvSpPr/>
                    <p:nvPr/>
                  </p:nvSpPr>
                  <p:spPr>
                    <a:xfrm>
                      <a:off x="3026723" y="8104926"/>
                      <a:ext cx="1030873" cy="615553"/>
                    </a:xfrm>
                    <a:prstGeom prst="rect">
                      <a:avLst/>
                    </a:prstGeom>
                  </p:spPr>
                  <p:txBody>
                    <a:bodyPr wrap="square">
                      <a:spAutoFit/>
                    </a:bodyPr>
                    <a:lstStyle/>
                    <a:p>
                      <a:pPr algn="ctr"/>
                      <a:r>
                        <a:rPr lang="en-US" sz="1000" dirty="0">
                          <a:latin typeface="Futura-Condensed-Normal" pitchFamily="2" charset="0"/>
                          <a:cs typeface="Futura Condensed"/>
                        </a:rPr>
                        <a:t>What can you create with only 10 Scratch blocks?</a:t>
                      </a:r>
                    </a:p>
                  </p:txBody>
                </p:sp>
                <p:grpSp>
                  <p:nvGrpSpPr>
                    <p:cNvPr id="34" name="Group 33"/>
                    <p:cNvGrpSpPr/>
                    <p:nvPr/>
                  </p:nvGrpSpPr>
                  <p:grpSpPr>
                    <a:xfrm>
                      <a:off x="3026723" y="6847714"/>
                      <a:ext cx="1030873" cy="975086"/>
                      <a:chOff x="3026723" y="6847714"/>
                      <a:chExt cx="1030873" cy="975086"/>
                    </a:xfrm>
                  </p:grpSpPr>
                  <p:sp>
                    <p:nvSpPr>
                      <p:cNvPr id="35" name="Teardrop 34"/>
                      <p:cNvSpPr/>
                      <p:nvPr/>
                    </p:nvSpPr>
                    <p:spPr>
                      <a:xfrm rot="8075815">
                        <a:off x="3054616" y="6847713"/>
                        <a:ext cx="975086" cy="975087"/>
                      </a:xfrm>
                      <a:prstGeom prst="teardrop">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36" name="TextBox 35"/>
                      <p:cNvSpPr txBox="1"/>
                      <p:nvPr/>
                    </p:nvSpPr>
                    <p:spPr>
                      <a:xfrm>
                        <a:off x="3026723" y="7175324"/>
                        <a:ext cx="1030873" cy="307777"/>
                      </a:xfrm>
                      <a:prstGeom prst="rect">
                        <a:avLst/>
                      </a:prstGeom>
                      <a:noFill/>
                      <a:ln w="6350" cmpd="sng">
                        <a:noFill/>
                        <a:prstDash val="dash"/>
                      </a:ln>
                    </p:spPr>
                    <p:txBody>
                      <a:bodyPr wrap="square" numCol="1" rtlCol="0">
                        <a:spAutoFit/>
                      </a:bodyPr>
                      <a:lstStyle/>
                      <a:p>
                        <a:pPr algn="ctr"/>
                        <a:r>
                          <a:rPr lang="en-US" sz="1200" dirty="0" smtClean="0">
                            <a:solidFill>
                              <a:srgbClr val="FFFFFF"/>
                            </a:solidFill>
                            <a:latin typeface="Futura-Condensed-Normal" pitchFamily="2" charset="0"/>
                            <a:cs typeface="Futura Condensed"/>
                          </a:rPr>
                          <a:t>10 BLOCKS</a:t>
                        </a:r>
                      </a:p>
                    </p:txBody>
                  </p:sp>
                </p:grpSp>
              </p:grpSp>
              <p:grpSp>
                <p:nvGrpSpPr>
                  <p:cNvPr id="23" name="Group 22"/>
                  <p:cNvGrpSpPr/>
                  <p:nvPr/>
                </p:nvGrpSpPr>
                <p:grpSpPr>
                  <a:xfrm>
                    <a:off x="5236322" y="6847713"/>
                    <a:ext cx="927787" cy="1839377"/>
                    <a:chOff x="5465106" y="6847713"/>
                    <a:chExt cx="1030874" cy="2043752"/>
                  </a:xfrm>
                </p:grpSpPr>
                <p:sp>
                  <p:nvSpPr>
                    <p:cNvPr id="29" name="Rectangle 28"/>
                    <p:cNvSpPr/>
                    <p:nvPr/>
                  </p:nvSpPr>
                  <p:spPr>
                    <a:xfrm>
                      <a:off x="5465106" y="8104925"/>
                      <a:ext cx="1030873" cy="786540"/>
                    </a:xfrm>
                    <a:prstGeom prst="rect">
                      <a:avLst/>
                    </a:prstGeom>
                  </p:spPr>
                  <p:txBody>
                    <a:bodyPr wrap="square">
                      <a:spAutoFit/>
                    </a:bodyPr>
                    <a:lstStyle/>
                    <a:p>
                      <a:pPr algn="ctr"/>
                      <a:r>
                        <a:rPr lang="en-US" sz="1000" dirty="0">
                          <a:latin typeface="Futura-Condensed-Normal" pitchFamily="2" charset="0"/>
                          <a:cs typeface="Futura Condensed"/>
                        </a:rPr>
                        <a:t>Help! </a:t>
                      </a:r>
                      <a:endParaRPr lang="en-US" sz="1000" dirty="0" smtClean="0">
                        <a:latin typeface="Futura-Condensed-Normal" pitchFamily="2" charset="0"/>
                        <a:cs typeface="Futura Condensed"/>
                      </a:endParaRPr>
                    </a:p>
                    <a:p>
                      <a:pPr algn="ctr"/>
                      <a:r>
                        <a:rPr lang="en-US" sz="1000" dirty="0" smtClean="0">
                          <a:latin typeface="Futura-Condensed-Normal" pitchFamily="2" charset="0"/>
                          <a:cs typeface="Futura Condensed"/>
                        </a:rPr>
                        <a:t>Can </a:t>
                      </a:r>
                      <a:r>
                        <a:rPr lang="en-US" sz="1000" dirty="0">
                          <a:latin typeface="Futura-Condensed-Normal" pitchFamily="2" charset="0"/>
                          <a:cs typeface="Futura Condensed"/>
                        </a:rPr>
                        <a:t>you debug these five Scratch programs?</a:t>
                      </a:r>
                    </a:p>
                  </p:txBody>
                </p:sp>
                <p:grpSp>
                  <p:nvGrpSpPr>
                    <p:cNvPr id="30" name="Group 29"/>
                    <p:cNvGrpSpPr/>
                    <p:nvPr/>
                  </p:nvGrpSpPr>
                  <p:grpSpPr>
                    <a:xfrm>
                      <a:off x="5465107" y="6847713"/>
                      <a:ext cx="1030873" cy="975086"/>
                      <a:chOff x="5465107" y="6847713"/>
                      <a:chExt cx="1030873" cy="975086"/>
                    </a:xfrm>
                  </p:grpSpPr>
                  <p:sp>
                    <p:nvSpPr>
                      <p:cNvPr id="31" name="Teardrop 30"/>
                      <p:cNvSpPr/>
                      <p:nvPr/>
                    </p:nvSpPr>
                    <p:spPr>
                      <a:xfrm rot="8075815">
                        <a:off x="5493000" y="6847712"/>
                        <a:ext cx="975086" cy="975087"/>
                      </a:xfrm>
                      <a:prstGeom prst="teardrop">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32" name="TextBox 31"/>
                      <p:cNvSpPr txBox="1"/>
                      <p:nvPr/>
                    </p:nvSpPr>
                    <p:spPr>
                      <a:xfrm>
                        <a:off x="5465107" y="7175324"/>
                        <a:ext cx="1030873" cy="307777"/>
                      </a:xfrm>
                      <a:prstGeom prst="rect">
                        <a:avLst/>
                      </a:prstGeom>
                      <a:noFill/>
                      <a:ln w="6350" cmpd="sng">
                        <a:noFill/>
                        <a:prstDash val="dash"/>
                      </a:ln>
                    </p:spPr>
                    <p:txBody>
                      <a:bodyPr wrap="square" numCol="1" rtlCol="0">
                        <a:spAutoFit/>
                      </a:bodyPr>
                      <a:lstStyle/>
                      <a:p>
                        <a:pPr algn="ctr"/>
                        <a:r>
                          <a:rPr lang="en-US" sz="1200" dirty="0" smtClean="0">
                            <a:solidFill>
                              <a:srgbClr val="FFFFFF"/>
                            </a:solidFill>
                            <a:latin typeface="Futura-Condensed-Normal" pitchFamily="2" charset="0"/>
                            <a:cs typeface="Futura Condensed"/>
                          </a:rPr>
                          <a:t>DEBUG IT!</a:t>
                        </a:r>
                      </a:p>
                    </p:txBody>
                  </p:sp>
                </p:grpSp>
              </p:grpSp>
              <p:grpSp>
                <p:nvGrpSpPr>
                  <p:cNvPr id="24" name="Group 23"/>
                  <p:cNvGrpSpPr/>
                  <p:nvPr/>
                </p:nvGrpSpPr>
                <p:grpSpPr>
                  <a:xfrm>
                    <a:off x="4060679" y="6847714"/>
                    <a:ext cx="927787" cy="1685489"/>
                    <a:chOff x="4253209" y="6847713"/>
                    <a:chExt cx="1030874" cy="1872765"/>
                  </a:xfrm>
                </p:grpSpPr>
                <p:grpSp>
                  <p:nvGrpSpPr>
                    <p:cNvPr id="25" name="Group 24"/>
                    <p:cNvGrpSpPr/>
                    <p:nvPr/>
                  </p:nvGrpSpPr>
                  <p:grpSpPr>
                    <a:xfrm>
                      <a:off x="4253210" y="6847713"/>
                      <a:ext cx="1030873" cy="975087"/>
                      <a:chOff x="4253210" y="6847713"/>
                      <a:chExt cx="1030873" cy="975087"/>
                    </a:xfrm>
                  </p:grpSpPr>
                  <p:sp>
                    <p:nvSpPr>
                      <p:cNvPr id="27" name="Teardrop 26"/>
                      <p:cNvSpPr/>
                      <p:nvPr/>
                    </p:nvSpPr>
                    <p:spPr>
                      <a:xfrm rot="8075815">
                        <a:off x="4281103" y="6847713"/>
                        <a:ext cx="975087" cy="975088"/>
                      </a:xfrm>
                      <a:prstGeom prst="teardrop">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28" name="TextBox 27"/>
                      <p:cNvSpPr txBox="1"/>
                      <p:nvPr/>
                    </p:nvSpPr>
                    <p:spPr>
                      <a:xfrm>
                        <a:off x="4253210" y="7175323"/>
                        <a:ext cx="1030873" cy="307777"/>
                      </a:xfrm>
                      <a:prstGeom prst="rect">
                        <a:avLst/>
                      </a:prstGeom>
                      <a:noFill/>
                      <a:ln w="6350" cmpd="sng">
                        <a:noFill/>
                        <a:prstDash val="dash"/>
                      </a:ln>
                    </p:spPr>
                    <p:txBody>
                      <a:bodyPr wrap="square" numCol="1" rtlCol="0">
                        <a:spAutoFit/>
                      </a:bodyPr>
                      <a:lstStyle/>
                      <a:p>
                        <a:pPr algn="ctr"/>
                        <a:r>
                          <a:rPr lang="en-US" sz="1200" dirty="0" smtClean="0">
                            <a:solidFill>
                              <a:srgbClr val="FFFFFF"/>
                            </a:solidFill>
                            <a:latin typeface="Futura-Condensed-Normal" pitchFamily="2" charset="0"/>
                            <a:cs typeface="Futura Condensed"/>
                          </a:rPr>
                          <a:t>MY STUDIO</a:t>
                        </a:r>
                      </a:p>
                    </p:txBody>
                  </p:sp>
                </p:grpSp>
                <p:sp>
                  <p:nvSpPr>
                    <p:cNvPr id="26" name="Rectangle 25"/>
                    <p:cNvSpPr/>
                    <p:nvPr/>
                  </p:nvSpPr>
                  <p:spPr>
                    <a:xfrm>
                      <a:off x="4253209" y="8104925"/>
                      <a:ext cx="1030873" cy="615553"/>
                    </a:xfrm>
                    <a:prstGeom prst="rect">
                      <a:avLst/>
                    </a:prstGeom>
                  </p:spPr>
                  <p:txBody>
                    <a:bodyPr wrap="square">
                      <a:spAutoFit/>
                    </a:bodyPr>
                    <a:lstStyle/>
                    <a:p>
                      <a:pPr algn="ctr"/>
                      <a:r>
                        <a:rPr lang="en-US" sz="1000" dirty="0">
                          <a:latin typeface="Futura-Condensed-Normal" pitchFamily="2" charset="0"/>
                          <a:cs typeface="Futura Condensed"/>
                        </a:rPr>
                        <a:t>What can be created with Scratch?</a:t>
                      </a:r>
                    </a:p>
                  </p:txBody>
                </p:sp>
              </p:grpSp>
            </p:grpSp>
          </p:grpSp>
          <p:grpSp>
            <p:nvGrpSpPr>
              <p:cNvPr id="14" name="Group 13"/>
              <p:cNvGrpSpPr/>
              <p:nvPr/>
            </p:nvGrpSpPr>
            <p:grpSpPr>
              <a:xfrm>
                <a:off x="6413859" y="7306475"/>
                <a:ext cx="927787" cy="2147154"/>
                <a:chOff x="6413859" y="7333121"/>
                <a:chExt cx="927787" cy="2147154"/>
              </a:xfrm>
            </p:grpSpPr>
            <p:sp>
              <p:nvSpPr>
                <p:cNvPr id="15" name="Rectangle 14"/>
                <p:cNvSpPr/>
                <p:nvPr/>
              </p:nvSpPr>
              <p:spPr>
                <a:xfrm>
                  <a:off x="6413859" y="8464612"/>
                  <a:ext cx="927786" cy="1015663"/>
                </a:xfrm>
                <a:prstGeom prst="rect">
                  <a:avLst/>
                </a:prstGeom>
              </p:spPr>
              <p:txBody>
                <a:bodyPr wrap="square">
                  <a:spAutoFit/>
                </a:bodyPr>
                <a:lstStyle/>
                <a:p>
                  <a:pPr algn="ctr"/>
                  <a:r>
                    <a:rPr lang="en-US" sz="1000" dirty="0">
                      <a:latin typeface="Futura-Condensed-Normal" pitchFamily="2" charset="0"/>
                      <a:cs typeface="Futura Condensed"/>
                    </a:rPr>
                    <a:t>How can you combine </a:t>
                  </a:r>
                  <a:r>
                    <a:rPr lang="en-US" sz="1000" dirty="0" smtClean="0">
                      <a:latin typeface="Futura-Condensed-Normal" pitchFamily="2" charset="0"/>
                      <a:cs typeface="Futura Condensed"/>
                    </a:rPr>
                    <a:t>images and sounds </a:t>
                  </a:r>
                  <a:r>
                    <a:rPr lang="en-US" sz="1000" dirty="0">
                      <a:latin typeface="Futura-Condensed-Normal" pitchFamily="2" charset="0"/>
                      <a:cs typeface="Futura Condensed"/>
                    </a:rPr>
                    <a:t>to make an interactive collage about yourself?</a:t>
                  </a:r>
                </a:p>
              </p:txBody>
            </p:sp>
            <p:sp>
              <p:nvSpPr>
                <p:cNvPr id="16" name="Teardrop 15"/>
                <p:cNvSpPr/>
                <p:nvPr/>
              </p:nvSpPr>
              <p:spPr>
                <a:xfrm rot="8075815">
                  <a:off x="6438964" y="7333120"/>
                  <a:ext cx="877577" cy="877579"/>
                </a:xfrm>
                <a:prstGeom prst="teardrop">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17" name="TextBox 16"/>
                <p:cNvSpPr txBox="1"/>
                <p:nvPr/>
              </p:nvSpPr>
              <p:spPr>
                <a:xfrm>
                  <a:off x="6413860" y="7627971"/>
                  <a:ext cx="927786" cy="276999"/>
                </a:xfrm>
                <a:prstGeom prst="rect">
                  <a:avLst/>
                </a:prstGeom>
                <a:noFill/>
                <a:ln w="6350" cmpd="sng">
                  <a:noFill/>
                  <a:prstDash val="dash"/>
                </a:ln>
              </p:spPr>
              <p:txBody>
                <a:bodyPr wrap="square" numCol="1" rtlCol="0">
                  <a:spAutoFit/>
                </a:bodyPr>
                <a:lstStyle/>
                <a:p>
                  <a:pPr algn="ctr"/>
                  <a:r>
                    <a:rPr lang="en-US" sz="1200" dirty="0" smtClean="0">
                      <a:solidFill>
                        <a:srgbClr val="FFFFFF"/>
                      </a:solidFill>
                      <a:latin typeface="Futura-Condensed-Normal" pitchFamily="2" charset="0"/>
                      <a:cs typeface="Futura Condensed"/>
                    </a:rPr>
                    <a:t>ABOUT ME</a:t>
                  </a:r>
                </a:p>
              </p:txBody>
            </p:sp>
          </p:grpSp>
        </p:grpSp>
      </p:grpSp>
      <p:pic>
        <p:nvPicPr>
          <p:cNvPr id="70" name="Picture 69" descr="Screen Shot 2014-06-03 at 12.09.47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7806" y="1553515"/>
            <a:ext cx="3314122" cy="2489087"/>
          </a:xfrm>
          <a:prstGeom prst="rect">
            <a:avLst/>
          </a:prstGeom>
        </p:spPr>
      </p:pic>
      <p:sp>
        <p:nvSpPr>
          <p:cNvPr id="65" name="Slide Number Placeholder 2"/>
          <p:cNvSpPr txBox="1">
            <a:spLocks/>
          </p:cNvSpPr>
          <p:nvPr/>
        </p:nvSpPr>
        <p:spPr>
          <a:xfrm>
            <a:off x="3887162" y="9517906"/>
            <a:ext cx="3744764" cy="535517"/>
          </a:xfrm>
          <a:prstGeom prst="rect">
            <a:avLst/>
          </a:prstGeom>
        </p:spPr>
        <p:txBody>
          <a:bodyPr vert="horz" lIns="91440" tIns="45720" rIns="91440" bIns="45720" rtlCol="0" anchor="ctr"/>
          <a:lstStyle>
            <a:defPPr>
              <a:defRPr lang="en-US"/>
            </a:defPPr>
            <a:lvl1pPr marL="0" algn="l" defTabSz="457200" rtl="0" eaLnBrk="1" latinLnBrk="0" hangingPunct="1">
              <a:defRPr sz="1200" b="0" i="0" kern="1200">
                <a:solidFill>
                  <a:schemeClr val="tx1">
                    <a:tint val="75000"/>
                  </a:schemeClr>
                </a:solidFill>
                <a:latin typeface="Futura Condensed"/>
                <a:ea typeface="+mn-ea"/>
                <a:cs typeface="Futura 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latin typeface="Futura-Condensed-Normal" pitchFamily="2" charset="0"/>
              </a:rPr>
              <a:t>25</a:t>
            </a:r>
            <a:endParaRPr lang="en-US" dirty="0">
              <a:latin typeface="Futura-Condensed-Normal" pitchFamily="2" charset="0"/>
            </a:endParaRPr>
          </a:p>
        </p:txBody>
      </p:sp>
      <p:grpSp>
        <p:nvGrpSpPr>
          <p:cNvPr id="3" name="Group 2"/>
          <p:cNvGrpSpPr/>
          <p:nvPr/>
        </p:nvGrpSpPr>
        <p:grpSpPr>
          <a:xfrm>
            <a:off x="-1" y="5259236"/>
            <a:ext cx="7582144" cy="479582"/>
            <a:chOff x="-1" y="5259236"/>
            <a:chExt cx="7582144" cy="479582"/>
          </a:xfrm>
        </p:grpSpPr>
        <p:sp>
          <p:nvSpPr>
            <p:cNvPr id="67" name="Rectangle 13"/>
            <p:cNvSpPr/>
            <p:nvPr/>
          </p:nvSpPr>
          <p:spPr>
            <a:xfrm>
              <a:off x="-1" y="5259236"/>
              <a:ext cx="7582144" cy="479582"/>
            </a:xfrm>
            <a:custGeom>
              <a:avLst/>
              <a:gdLst>
                <a:gd name="connsiteX0" fmla="*/ 0 w 7517041"/>
                <a:gd name="connsiteY0" fmla="*/ 0 h 479582"/>
                <a:gd name="connsiteX1" fmla="*/ 7517041 w 7517041"/>
                <a:gd name="connsiteY1" fmla="*/ 0 h 479582"/>
                <a:gd name="connsiteX2" fmla="*/ 7517041 w 7517041"/>
                <a:gd name="connsiteY2" fmla="*/ 479582 h 479582"/>
                <a:gd name="connsiteX3" fmla="*/ 0 w 7517041"/>
                <a:gd name="connsiteY3" fmla="*/ 479582 h 479582"/>
                <a:gd name="connsiteX4" fmla="*/ 0 w 7517041"/>
                <a:gd name="connsiteY4" fmla="*/ 0 h 479582"/>
                <a:gd name="connsiteX0" fmla="*/ 0 w 7517041"/>
                <a:gd name="connsiteY0" fmla="*/ 0 h 479582"/>
                <a:gd name="connsiteX1" fmla="*/ 7517041 w 7517041"/>
                <a:gd name="connsiteY1" fmla="*/ 0 h 479582"/>
                <a:gd name="connsiteX2" fmla="*/ 7274999 w 7517041"/>
                <a:gd name="connsiteY2" fmla="*/ 239230 h 479582"/>
                <a:gd name="connsiteX3" fmla="*/ 7517041 w 7517041"/>
                <a:gd name="connsiteY3" fmla="*/ 479582 h 479582"/>
                <a:gd name="connsiteX4" fmla="*/ 0 w 7517041"/>
                <a:gd name="connsiteY4" fmla="*/ 479582 h 479582"/>
                <a:gd name="connsiteX5" fmla="*/ 0 w 7517041"/>
                <a:gd name="connsiteY5" fmla="*/ 0 h 479582"/>
                <a:gd name="connsiteX0" fmla="*/ 0 w 7517041"/>
                <a:gd name="connsiteY0" fmla="*/ 0 h 479582"/>
                <a:gd name="connsiteX1" fmla="*/ 7517041 w 7517041"/>
                <a:gd name="connsiteY1" fmla="*/ 0 h 479582"/>
                <a:gd name="connsiteX2" fmla="*/ 7274999 w 7517041"/>
                <a:gd name="connsiteY2" fmla="*/ 239230 h 479582"/>
                <a:gd name="connsiteX3" fmla="*/ 7517041 w 7517041"/>
                <a:gd name="connsiteY3" fmla="*/ 479582 h 479582"/>
                <a:gd name="connsiteX4" fmla="*/ 0 w 7517041"/>
                <a:gd name="connsiteY4" fmla="*/ 479582 h 479582"/>
                <a:gd name="connsiteX5" fmla="*/ 0 w 7517041"/>
                <a:gd name="connsiteY5" fmla="*/ 0 h 479582"/>
                <a:gd name="connsiteX0" fmla="*/ 0 w 7517041"/>
                <a:gd name="connsiteY0" fmla="*/ 0 h 479582"/>
                <a:gd name="connsiteX1" fmla="*/ 7517041 w 7517041"/>
                <a:gd name="connsiteY1" fmla="*/ 0 h 479582"/>
                <a:gd name="connsiteX2" fmla="*/ 7274999 w 7517041"/>
                <a:gd name="connsiteY2" fmla="*/ 239230 h 479582"/>
                <a:gd name="connsiteX3" fmla="*/ 7517041 w 7517041"/>
                <a:gd name="connsiteY3" fmla="*/ 479582 h 479582"/>
                <a:gd name="connsiteX4" fmla="*/ 0 w 7517041"/>
                <a:gd name="connsiteY4" fmla="*/ 479582 h 479582"/>
                <a:gd name="connsiteX5" fmla="*/ 0 w 7517041"/>
                <a:gd name="connsiteY5" fmla="*/ 0 h 479582"/>
                <a:gd name="connsiteX0" fmla="*/ 0 w 7517041"/>
                <a:gd name="connsiteY0" fmla="*/ 0 h 479582"/>
                <a:gd name="connsiteX1" fmla="*/ 7517041 w 7517041"/>
                <a:gd name="connsiteY1" fmla="*/ 0 h 479582"/>
                <a:gd name="connsiteX2" fmla="*/ 7274999 w 7517041"/>
                <a:gd name="connsiteY2" fmla="*/ 239230 h 479582"/>
                <a:gd name="connsiteX3" fmla="*/ 7517041 w 7517041"/>
                <a:gd name="connsiteY3" fmla="*/ 479582 h 479582"/>
                <a:gd name="connsiteX4" fmla="*/ 0 w 7517041"/>
                <a:gd name="connsiteY4" fmla="*/ 479582 h 479582"/>
                <a:gd name="connsiteX5" fmla="*/ 0 w 7517041"/>
                <a:gd name="connsiteY5" fmla="*/ 0 h 479582"/>
                <a:gd name="connsiteX0" fmla="*/ 0 w 7517066"/>
                <a:gd name="connsiteY0" fmla="*/ 0 h 479582"/>
                <a:gd name="connsiteX1" fmla="*/ 7517041 w 7517066"/>
                <a:gd name="connsiteY1" fmla="*/ 0 h 479582"/>
                <a:gd name="connsiteX2" fmla="*/ 7274999 w 7517066"/>
                <a:gd name="connsiteY2" fmla="*/ 239230 h 479582"/>
                <a:gd name="connsiteX3" fmla="*/ 7517041 w 7517066"/>
                <a:gd name="connsiteY3" fmla="*/ 479582 h 479582"/>
                <a:gd name="connsiteX4" fmla="*/ 0 w 7517066"/>
                <a:gd name="connsiteY4" fmla="*/ 479582 h 479582"/>
                <a:gd name="connsiteX5" fmla="*/ 0 w 7517066"/>
                <a:gd name="connsiteY5" fmla="*/ 0 h 479582"/>
                <a:gd name="connsiteX0" fmla="*/ 0 w 7517114"/>
                <a:gd name="connsiteY0" fmla="*/ 0 h 479582"/>
                <a:gd name="connsiteX1" fmla="*/ 7517041 w 7517114"/>
                <a:gd name="connsiteY1" fmla="*/ 0 h 479582"/>
                <a:gd name="connsiteX2" fmla="*/ 7274999 w 7517114"/>
                <a:gd name="connsiteY2" fmla="*/ 239230 h 479582"/>
                <a:gd name="connsiteX3" fmla="*/ 7517041 w 7517114"/>
                <a:gd name="connsiteY3" fmla="*/ 479582 h 479582"/>
                <a:gd name="connsiteX4" fmla="*/ 0 w 7517114"/>
                <a:gd name="connsiteY4" fmla="*/ 479582 h 479582"/>
                <a:gd name="connsiteX5" fmla="*/ 0 w 7517114"/>
                <a:gd name="connsiteY5" fmla="*/ 0 h 47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7114" h="479582">
                  <a:moveTo>
                    <a:pt x="0" y="0"/>
                  </a:moveTo>
                  <a:lnTo>
                    <a:pt x="7517041" y="0"/>
                  </a:lnTo>
                  <a:cubicBezTo>
                    <a:pt x="7519969" y="6718"/>
                    <a:pt x="7268896" y="232512"/>
                    <a:pt x="7274999" y="239230"/>
                  </a:cubicBezTo>
                  <a:cubicBezTo>
                    <a:pt x="7266780" y="236797"/>
                    <a:pt x="7522085" y="478840"/>
                    <a:pt x="7517041" y="479582"/>
                  </a:cubicBezTo>
                  <a:lnTo>
                    <a:pt x="0" y="479582"/>
                  </a:lnTo>
                  <a:lnTo>
                    <a:pt x="0" y="0"/>
                  </a:lnTo>
                  <a:close/>
                </a:path>
              </a:pathLst>
            </a:cu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68" name="TextBox 67"/>
            <p:cNvSpPr txBox="1"/>
            <p:nvPr/>
          </p:nvSpPr>
          <p:spPr>
            <a:xfrm>
              <a:off x="5223496" y="5277153"/>
              <a:ext cx="2110950" cy="461665"/>
            </a:xfrm>
            <a:prstGeom prst="rect">
              <a:avLst/>
            </a:prstGeom>
            <a:noFill/>
          </p:spPr>
          <p:txBody>
            <a:bodyPr wrap="square" rtlCol="0" anchor="ctr" anchorCtr="0">
              <a:spAutoFit/>
            </a:bodyPr>
            <a:lstStyle/>
            <a:p>
              <a:pPr algn="r"/>
              <a:r>
                <a:rPr lang="en-US" sz="2400" dirty="0" smtClean="0">
                  <a:solidFill>
                    <a:schemeClr val="bg1"/>
                  </a:solidFill>
                  <a:latin typeface="Futura-Condensed-Normal" pitchFamily="2" charset="0"/>
                  <a:cs typeface="Futura Condensed"/>
                </a:rPr>
                <a:t>POSSIBLE PATH</a:t>
              </a:r>
              <a:endParaRPr lang="en-US" sz="2400" dirty="0">
                <a:solidFill>
                  <a:schemeClr val="bg1"/>
                </a:solidFill>
                <a:latin typeface="Futura-Condensed-Normal" pitchFamily="2" charset="0"/>
                <a:cs typeface="Futura Condensed"/>
              </a:endParaRPr>
            </a:p>
          </p:txBody>
        </p:sp>
      </p:grpSp>
      <p:grpSp>
        <p:nvGrpSpPr>
          <p:cNvPr id="2" name="Group 1"/>
          <p:cNvGrpSpPr/>
          <p:nvPr/>
        </p:nvGrpSpPr>
        <p:grpSpPr>
          <a:xfrm>
            <a:off x="-1" y="666546"/>
            <a:ext cx="7582143" cy="479582"/>
            <a:chOff x="-1" y="666546"/>
            <a:chExt cx="7582143" cy="479582"/>
          </a:xfrm>
        </p:grpSpPr>
        <p:sp>
          <p:nvSpPr>
            <p:cNvPr id="77" name="Rectangle 13"/>
            <p:cNvSpPr/>
            <p:nvPr/>
          </p:nvSpPr>
          <p:spPr>
            <a:xfrm>
              <a:off x="-1" y="666546"/>
              <a:ext cx="7582143" cy="479582"/>
            </a:xfrm>
            <a:custGeom>
              <a:avLst/>
              <a:gdLst>
                <a:gd name="connsiteX0" fmla="*/ 0 w 7517041"/>
                <a:gd name="connsiteY0" fmla="*/ 0 h 479582"/>
                <a:gd name="connsiteX1" fmla="*/ 7517041 w 7517041"/>
                <a:gd name="connsiteY1" fmla="*/ 0 h 479582"/>
                <a:gd name="connsiteX2" fmla="*/ 7517041 w 7517041"/>
                <a:gd name="connsiteY2" fmla="*/ 479582 h 479582"/>
                <a:gd name="connsiteX3" fmla="*/ 0 w 7517041"/>
                <a:gd name="connsiteY3" fmla="*/ 479582 h 479582"/>
                <a:gd name="connsiteX4" fmla="*/ 0 w 7517041"/>
                <a:gd name="connsiteY4" fmla="*/ 0 h 479582"/>
                <a:gd name="connsiteX0" fmla="*/ 0 w 7517041"/>
                <a:gd name="connsiteY0" fmla="*/ 0 h 479582"/>
                <a:gd name="connsiteX1" fmla="*/ 7517041 w 7517041"/>
                <a:gd name="connsiteY1" fmla="*/ 0 h 479582"/>
                <a:gd name="connsiteX2" fmla="*/ 7274999 w 7517041"/>
                <a:gd name="connsiteY2" fmla="*/ 239230 h 479582"/>
                <a:gd name="connsiteX3" fmla="*/ 7517041 w 7517041"/>
                <a:gd name="connsiteY3" fmla="*/ 479582 h 479582"/>
                <a:gd name="connsiteX4" fmla="*/ 0 w 7517041"/>
                <a:gd name="connsiteY4" fmla="*/ 479582 h 479582"/>
                <a:gd name="connsiteX5" fmla="*/ 0 w 7517041"/>
                <a:gd name="connsiteY5" fmla="*/ 0 h 479582"/>
                <a:gd name="connsiteX0" fmla="*/ 0 w 7517041"/>
                <a:gd name="connsiteY0" fmla="*/ 0 h 479582"/>
                <a:gd name="connsiteX1" fmla="*/ 7517041 w 7517041"/>
                <a:gd name="connsiteY1" fmla="*/ 0 h 479582"/>
                <a:gd name="connsiteX2" fmla="*/ 7274999 w 7517041"/>
                <a:gd name="connsiteY2" fmla="*/ 239230 h 479582"/>
                <a:gd name="connsiteX3" fmla="*/ 7517041 w 7517041"/>
                <a:gd name="connsiteY3" fmla="*/ 479582 h 479582"/>
                <a:gd name="connsiteX4" fmla="*/ 0 w 7517041"/>
                <a:gd name="connsiteY4" fmla="*/ 479582 h 479582"/>
                <a:gd name="connsiteX5" fmla="*/ 0 w 7517041"/>
                <a:gd name="connsiteY5" fmla="*/ 0 h 479582"/>
                <a:gd name="connsiteX0" fmla="*/ 0 w 7517041"/>
                <a:gd name="connsiteY0" fmla="*/ 0 h 479582"/>
                <a:gd name="connsiteX1" fmla="*/ 7517041 w 7517041"/>
                <a:gd name="connsiteY1" fmla="*/ 0 h 479582"/>
                <a:gd name="connsiteX2" fmla="*/ 7274999 w 7517041"/>
                <a:gd name="connsiteY2" fmla="*/ 239230 h 479582"/>
                <a:gd name="connsiteX3" fmla="*/ 7517041 w 7517041"/>
                <a:gd name="connsiteY3" fmla="*/ 479582 h 479582"/>
                <a:gd name="connsiteX4" fmla="*/ 0 w 7517041"/>
                <a:gd name="connsiteY4" fmla="*/ 479582 h 479582"/>
                <a:gd name="connsiteX5" fmla="*/ 0 w 7517041"/>
                <a:gd name="connsiteY5" fmla="*/ 0 h 479582"/>
                <a:gd name="connsiteX0" fmla="*/ 0 w 7517041"/>
                <a:gd name="connsiteY0" fmla="*/ 0 h 479582"/>
                <a:gd name="connsiteX1" fmla="*/ 7517041 w 7517041"/>
                <a:gd name="connsiteY1" fmla="*/ 0 h 479582"/>
                <a:gd name="connsiteX2" fmla="*/ 7274999 w 7517041"/>
                <a:gd name="connsiteY2" fmla="*/ 239230 h 479582"/>
                <a:gd name="connsiteX3" fmla="*/ 7517041 w 7517041"/>
                <a:gd name="connsiteY3" fmla="*/ 479582 h 479582"/>
                <a:gd name="connsiteX4" fmla="*/ 0 w 7517041"/>
                <a:gd name="connsiteY4" fmla="*/ 479582 h 479582"/>
                <a:gd name="connsiteX5" fmla="*/ 0 w 7517041"/>
                <a:gd name="connsiteY5" fmla="*/ 0 h 479582"/>
                <a:gd name="connsiteX0" fmla="*/ 0 w 7517066"/>
                <a:gd name="connsiteY0" fmla="*/ 0 h 479582"/>
                <a:gd name="connsiteX1" fmla="*/ 7517041 w 7517066"/>
                <a:gd name="connsiteY1" fmla="*/ 0 h 479582"/>
                <a:gd name="connsiteX2" fmla="*/ 7274999 w 7517066"/>
                <a:gd name="connsiteY2" fmla="*/ 239230 h 479582"/>
                <a:gd name="connsiteX3" fmla="*/ 7517041 w 7517066"/>
                <a:gd name="connsiteY3" fmla="*/ 479582 h 479582"/>
                <a:gd name="connsiteX4" fmla="*/ 0 w 7517066"/>
                <a:gd name="connsiteY4" fmla="*/ 479582 h 479582"/>
                <a:gd name="connsiteX5" fmla="*/ 0 w 7517066"/>
                <a:gd name="connsiteY5" fmla="*/ 0 h 479582"/>
                <a:gd name="connsiteX0" fmla="*/ 0 w 7517114"/>
                <a:gd name="connsiteY0" fmla="*/ 0 h 479582"/>
                <a:gd name="connsiteX1" fmla="*/ 7517041 w 7517114"/>
                <a:gd name="connsiteY1" fmla="*/ 0 h 479582"/>
                <a:gd name="connsiteX2" fmla="*/ 7274999 w 7517114"/>
                <a:gd name="connsiteY2" fmla="*/ 239230 h 479582"/>
                <a:gd name="connsiteX3" fmla="*/ 7517041 w 7517114"/>
                <a:gd name="connsiteY3" fmla="*/ 479582 h 479582"/>
                <a:gd name="connsiteX4" fmla="*/ 0 w 7517114"/>
                <a:gd name="connsiteY4" fmla="*/ 479582 h 479582"/>
                <a:gd name="connsiteX5" fmla="*/ 0 w 7517114"/>
                <a:gd name="connsiteY5" fmla="*/ 0 h 47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7114" h="479582">
                  <a:moveTo>
                    <a:pt x="0" y="0"/>
                  </a:moveTo>
                  <a:lnTo>
                    <a:pt x="7517041" y="0"/>
                  </a:lnTo>
                  <a:cubicBezTo>
                    <a:pt x="7519969" y="6718"/>
                    <a:pt x="7268896" y="232512"/>
                    <a:pt x="7274999" y="239230"/>
                  </a:cubicBezTo>
                  <a:cubicBezTo>
                    <a:pt x="7266780" y="236797"/>
                    <a:pt x="7522085" y="478840"/>
                    <a:pt x="7517041" y="479582"/>
                  </a:cubicBezTo>
                  <a:lnTo>
                    <a:pt x="0" y="479582"/>
                  </a:lnTo>
                  <a:lnTo>
                    <a:pt x="0" y="0"/>
                  </a:lnTo>
                  <a:close/>
                </a:path>
              </a:pathLst>
            </a:cu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78" name="TextBox 77"/>
            <p:cNvSpPr txBox="1"/>
            <p:nvPr/>
          </p:nvSpPr>
          <p:spPr>
            <a:xfrm>
              <a:off x="3409213" y="684463"/>
              <a:ext cx="3925233" cy="461665"/>
            </a:xfrm>
            <a:prstGeom prst="rect">
              <a:avLst/>
            </a:prstGeom>
            <a:noFill/>
          </p:spPr>
          <p:txBody>
            <a:bodyPr wrap="square" rtlCol="0" anchor="ctr" anchorCtr="0">
              <a:spAutoFit/>
            </a:bodyPr>
            <a:lstStyle/>
            <a:p>
              <a:pPr algn="r"/>
              <a:r>
                <a:rPr lang="en-US" sz="2400" dirty="0" smtClean="0">
                  <a:solidFill>
                    <a:schemeClr val="bg1"/>
                  </a:solidFill>
                  <a:latin typeface="Futura-Condensed-Normal" pitchFamily="2" charset="0"/>
                  <a:cs typeface="Futura Condensed"/>
                </a:rPr>
                <a:t>CHOOSE YOUR OWN ADVENTURE</a:t>
              </a:r>
              <a:endParaRPr lang="en-US" sz="2400" dirty="0">
                <a:solidFill>
                  <a:schemeClr val="bg1"/>
                </a:solidFill>
                <a:latin typeface="Futura-Condensed-Normal" pitchFamily="2" charset="0"/>
                <a:cs typeface="Futura Condensed"/>
              </a:endParaRPr>
            </a:p>
          </p:txBody>
        </p:sp>
      </p:grpSp>
    </p:spTree>
    <p:extLst>
      <p:ext uri="{BB962C8B-B14F-4D97-AF65-F5344CB8AC3E}">
        <p14:creationId xmlns:p14="http://schemas.microsoft.com/office/powerpoint/2010/main" xmlns="" val="3151938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57995" y="2830659"/>
            <a:ext cx="3324338" cy="4098929"/>
            <a:chOff x="422410" y="2830659"/>
            <a:chExt cx="3324338" cy="4098929"/>
          </a:xfrm>
        </p:grpSpPr>
        <p:sp>
          <p:nvSpPr>
            <p:cNvPr id="14" name="TextBox 13"/>
            <p:cNvSpPr txBox="1"/>
            <p:nvPr/>
          </p:nvSpPr>
          <p:spPr>
            <a:xfrm>
              <a:off x="515544" y="3328603"/>
              <a:ext cx="3231204" cy="3600985"/>
            </a:xfrm>
            <a:prstGeom prst="rect">
              <a:avLst/>
            </a:prstGeom>
            <a:noFill/>
            <a:ln w="6350" cmpd="sng">
              <a:solidFill>
                <a:schemeClr val="tx1"/>
              </a:solidFill>
              <a:prstDash val="dash"/>
            </a:ln>
          </p:spPr>
          <p:txBody>
            <a:bodyPr wrap="square" rtlCol="0">
              <a:spAutoFit/>
            </a:bodyPr>
            <a:lstStyle/>
            <a:p>
              <a:pPr marL="171450" indent="-171450">
                <a:buFont typeface="Wingdings" charset="2"/>
                <a:buChar char="q"/>
              </a:pPr>
              <a:r>
                <a:rPr lang="en-US" sz="1200" spc="-20" dirty="0" smtClean="0">
                  <a:latin typeface="Futura-Condensed-Normal" pitchFamily="2" charset="0"/>
                  <a:cs typeface="Futura Condensed"/>
                </a:rPr>
                <a:t>Ask </a:t>
              </a:r>
              <a:r>
                <a:rPr lang="en-US" sz="1200" spc="-20" dirty="0">
                  <a:latin typeface="Futura-Condensed-Normal" pitchFamily="2" charset="0"/>
                  <a:cs typeface="Futura Condensed"/>
                </a:rPr>
                <a:t>for 8 </a:t>
              </a:r>
              <a:r>
                <a:rPr lang="en-US" sz="1200" spc="-20" dirty="0" smtClean="0">
                  <a:latin typeface="Futura-Condensed-Normal" pitchFamily="2" charset="0"/>
                  <a:cs typeface="Futura Condensed"/>
                </a:rPr>
                <a:t>volunteers – four </a:t>
              </a:r>
              <a:r>
                <a:rPr lang="en-US" sz="1200" spc="-20" dirty="0">
                  <a:latin typeface="Futura-Condensed-Normal" pitchFamily="2" charset="0"/>
                  <a:cs typeface="Futura Condensed"/>
                </a:rPr>
                <a:t>people who don’t mind being bossy and four people who don’t mind being bossed. Create four bossy/bossed </a:t>
              </a:r>
              <a:r>
                <a:rPr lang="en-US" sz="1200" spc="-20" dirty="0" smtClean="0">
                  <a:latin typeface="Futura-Condensed-Normal" pitchFamily="2" charset="0"/>
                  <a:cs typeface="Futura Condensed"/>
                </a:rPr>
                <a:t>pairs. Optionally, have a projector ready to present the </a:t>
              </a:r>
              <a:r>
                <a:rPr lang="en-US" sz="1200" dirty="0">
                  <a:latin typeface="Futura-Condensed-Normal" pitchFamily="2" charset="0"/>
                  <a:cs typeface="Futura Condensed"/>
                </a:rPr>
                <a:t>Programmed to Dance </a:t>
              </a:r>
              <a:r>
                <a:rPr lang="en-US" sz="1200" spc="-20" dirty="0" smtClean="0">
                  <a:latin typeface="Futura-Condensed-Normal" pitchFamily="2" charset="0"/>
                  <a:cs typeface="Futura Condensed"/>
                </a:rPr>
                <a:t>videos.</a:t>
              </a:r>
            </a:p>
            <a:p>
              <a:endParaRPr lang="en-US" sz="600" dirty="0" smtClean="0">
                <a:latin typeface="Futura-Condensed-Normal" pitchFamily="2" charset="0"/>
                <a:cs typeface="Futura Condensed"/>
              </a:endParaRPr>
            </a:p>
            <a:p>
              <a:pPr marL="171450" indent="-171450">
                <a:buFont typeface="Wingdings" charset="2"/>
                <a:buChar char="q"/>
              </a:pPr>
              <a:r>
                <a:rPr lang="en-US" sz="1200" dirty="0">
                  <a:latin typeface="Futura-Condensed-Normal" pitchFamily="2" charset="0"/>
                  <a:cs typeface="Futura Condensed"/>
                </a:rPr>
                <a:t>For each bossy/bossed pair: </a:t>
              </a:r>
              <a:r>
                <a:rPr lang="en-US" sz="1200" dirty="0" smtClean="0">
                  <a:latin typeface="Futura-Condensed-Normal" pitchFamily="2" charset="0"/>
                  <a:cs typeface="Futura Condensed"/>
                </a:rPr>
                <a:t/>
              </a:r>
              <a:br>
                <a:rPr lang="en-US" sz="1200" dirty="0" smtClean="0">
                  <a:latin typeface="Futura-Condensed-Normal" pitchFamily="2" charset="0"/>
                  <a:cs typeface="Futura Condensed"/>
                </a:rPr>
              </a:br>
              <a:r>
                <a:rPr lang="en-US" sz="1200" dirty="0" smtClean="0">
                  <a:latin typeface="Futura-Condensed-Normal" pitchFamily="2" charset="0"/>
                  <a:cs typeface="Futura Condensed"/>
                </a:rPr>
                <a:t>1. Have </a:t>
              </a:r>
              <a:r>
                <a:rPr lang="en-US" sz="1200" dirty="0">
                  <a:latin typeface="Futura-Condensed-Normal" pitchFamily="2" charset="0"/>
                  <a:cs typeface="Futura Condensed"/>
                </a:rPr>
                <a:t>the bossed partner facing away from the display and the bossy partner (and the rest of the group) facing the display</a:t>
              </a:r>
              <a:r>
                <a:rPr lang="en-US" sz="1200" dirty="0" smtClean="0">
                  <a:latin typeface="Futura-Condensed-Normal" pitchFamily="2" charset="0"/>
                  <a:cs typeface="Futura Condensed"/>
                </a:rPr>
                <a:t>.</a:t>
              </a:r>
              <a:br>
                <a:rPr lang="en-US" sz="1200" dirty="0" smtClean="0">
                  <a:latin typeface="Futura-Condensed-Normal" pitchFamily="2" charset="0"/>
                  <a:cs typeface="Futura Condensed"/>
                </a:rPr>
              </a:br>
              <a:r>
                <a:rPr lang="en-US" sz="1200" dirty="0">
                  <a:latin typeface="Futura-Condensed-Normal" pitchFamily="2" charset="0"/>
                  <a:cs typeface="Futura Condensed"/>
                </a:rPr>
                <a:t>2. Show the video to the bossy partner and the group, but </a:t>
              </a:r>
              <a:r>
                <a:rPr lang="en-US" sz="1200" dirty="0" smtClean="0">
                  <a:latin typeface="Futura-Condensed-Normal" pitchFamily="2" charset="0"/>
                  <a:cs typeface="Futura Condensed"/>
                </a:rPr>
                <a:t>NOT </a:t>
              </a:r>
              <a:r>
                <a:rPr lang="en-US" sz="1200" dirty="0">
                  <a:latin typeface="Futura-Condensed-Normal" pitchFamily="2" charset="0"/>
                  <a:cs typeface="Futura Condensed"/>
                </a:rPr>
                <a:t>to the bossed partner</a:t>
              </a:r>
              <a:r>
                <a:rPr lang="en-US" sz="1200" dirty="0" smtClean="0">
                  <a:latin typeface="Futura-Condensed-Normal" pitchFamily="2" charset="0"/>
                  <a:cs typeface="Futura Condensed"/>
                </a:rPr>
                <a:t>.</a:t>
              </a:r>
              <a:br>
                <a:rPr lang="en-US" sz="1200" dirty="0" smtClean="0">
                  <a:latin typeface="Futura-Condensed-Normal" pitchFamily="2" charset="0"/>
                  <a:cs typeface="Futura Condensed"/>
                </a:rPr>
              </a:br>
              <a:r>
                <a:rPr lang="en-US" sz="1200" dirty="0">
                  <a:latin typeface="Futura-Condensed-Normal" pitchFamily="2" charset="0"/>
                  <a:cs typeface="Futura Condensed"/>
                </a:rPr>
                <a:t>3. Ask the bossy partner to describe to their partner (</a:t>
              </a:r>
              <a:r>
                <a:rPr lang="en-US" sz="1200" dirty="0" smtClean="0">
                  <a:latin typeface="Futura-Condensed-Normal" pitchFamily="2" charset="0"/>
                  <a:cs typeface="Futura Condensed"/>
                </a:rPr>
                <a:t>using </a:t>
              </a:r>
              <a:r>
                <a:rPr lang="en-US" sz="1200" dirty="0">
                  <a:latin typeface="Futura-Condensed-Normal" pitchFamily="2" charset="0"/>
                  <a:cs typeface="Futura Condensed"/>
                </a:rPr>
                <a:t>only words</a:t>
              </a:r>
              <a:r>
                <a:rPr lang="en-US" sz="1200" dirty="0" smtClean="0">
                  <a:latin typeface="Futura-Condensed-Normal" pitchFamily="2" charset="0"/>
                  <a:cs typeface="Futura Condensed"/>
                </a:rPr>
                <a:t>!) how </a:t>
              </a:r>
              <a:r>
                <a:rPr lang="en-US" sz="1200" dirty="0">
                  <a:latin typeface="Futura-Condensed-Normal" pitchFamily="2" charset="0"/>
                  <a:cs typeface="Futura Condensed"/>
                </a:rPr>
                <a:t>to perform the sequence of dance moves shown in the video.</a:t>
              </a:r>
            </a:p>
            <a:p>
              <a:pPr marL="171450" indent="-171450">
                <a:buFont typeface="Wingdings" charset="2"/>
                <a:buChar char="q"/>
              </a:pPr>
              <a:endParaRPr lang="en-US" sz="600" dirty="0" smtClean="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Use this activity to start a discussion about the importance of sequence in specifying a set of instructions. You can let students reflect individually in their design journals or facilitate a group discussion by inviting different bossy/bossed pairs and observers to share their thoughts.</a:t>
              </a:r>
            </a:p>
          </p:txBody>
        </p:sp>
        <p:sp>
          <p:nvSpPr>
            <p:cNvPr id="15" name="TextBox 14"/>
            <p:cNvSpPr txBox="1"/>
            <p:nvPr/>
          </p:nvSpPr>
          <p:spPr>
            <a:xfrm>
              <a:off x="422410" y="2830659"/>
              <a:ext cx="3307404" cy="338554"/>
            </a:xfrm>
            <a:prstGeom prst="rect">
              <a:avLst/>
            </a:prstGeom>
            <a:noFill/>
          </p:spPr>
          <p:txBody>
            <a:bodyPr wrap="square" rtlCol="0">
              <a:spAutoFit/>
            </a:bodyPr>
            <a:lstStyle/>
            <a:p>
              <a:r>
                <a:rPr lang="en-US" sz="1600" dirty="0">
                  <a:latin typeface="Futura-Condensed-Normal" pitchFamily="2" charset="0"/>
                  <a:cs typeface="Futura Condensed"/>
                </a:rPr>
                <a:t>ACTIVITY DESCRIPTION</a:t>
              </a:r>
            </a:p>
          </p:txBody>
        </p:sp>
        <p:cxnSp>
          <p:nvCxnSpPr>
            <p:cNvPr id="17" name="Straight Connector 16"/>
            <p:cNvCxnSpPr/>
            <p:nvPr/>
          </p:nvCxnSpPr>
          <p:spPr>
            <a:xfrm flipV="1">
              <a:off x="515544" y="3163625"/>
              <a:ext cx="3231204" cy="838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4007796" y="2830659"/>
            <a:ext cx="3307404" cy="1698273"/>
            <a:chOff x="4007796" y="2830659"/>
            <a:chExt cx="3307404" cy="1698273"/>
          </a:xfrm>
        </p:grpSpPr>
        <p:sp>
          <p:nvSpPr>
            <p:cNvPr id="18" name="TextBox 17"/>
            <p:cNvSpPr txBox="1"/>
            <p:nvPr/>
          </p:nvSpPr>
          <p:spPr>
            <a:xfrm>
              <a:off x="4104914" y="3328603"/>
              <a:ext cx="3117152" cy="1200329"/>
            </a:xfrm>
            <a:prstGeom prst="rect">
              <a:avLst/>
            </a:prstGeom>
            <a:noFill/>
            <a:ln w="6350" cmpd="sng">
              <a:solidFill>
                <a:schemeClr val="tx1"/>
              </a:solidFill>
              <a:prstDash val="dash"/>
            </a:ln>
          </p:spPr>
          <p:txBody>
            <a:bodyPr wrap="square" rtlCol="0">
              <a:spAutoFit/>
            </a:bodyPr>
            <a:lstStyle/>
            <a:p>
              <a:pPr marL="171450" indent="-171450">
                <a:buFont typeface="Wingdings" charset="2"/>
                <a:buChar char="q"/>
              </a:pPr>
              <a:r>
                <a:rPr lang="en-US" sz="1200" dirty="0" smtClean="0">
                  <a:latin typeface="Futura-Condensed-Normal" pitchFamily="2" charset="0"/>
                  <a:cs typeface="Futura Condensed"/>
                </a:rPr>
                <a:t>projector </a:t>
              </a:r>
              <a:r>
                <a:rPr lang="en-US" sz="1200" dirty="0">
                  <a:latin typeface="Futura-Condensed-Normal" pitchFamily="2" charset="0"/>
                  <a:cs typeface="Futura Condensed"/>
                </a:rPr>
                <a:t>(optional)</a:t>
              </a:r>
            </a:p>
            <a:p>
              <a:pPr marL="171450" indent="-171450">
                <a:buFont typeface="Wingdings" charset="2"/>
                <a:buChar char="q"/>
              </a:pPr>
              <a:r>
                <a:rPr lang="en-US" sz="1200" dirty="0" smtClean="0">
                  <a:latin typeface="Futura-Condensed-Normal" pitchFamily="2" charset="0"/>
                  <a:cs typeface="Futura Condensed"/>
                </a:rPr>
                <a:t>Programmed to Dance videos</a:t>
              </a:r>
              <a:br>
                <a:rPr lang="en-US" sz="1200" dirty="0" smtClean="0">
                  <a:latin typeface="Futura-Condensed-Normal" pitchFamily="2" charset="0"/>
                  <a:cs typeface="Futura Condensed"/>
                </a:rPr>
              </a:br>
              <a:r>
                <a:rPr lang="pt-BR" sz="1200" dirty="0" err="1">
                  <a:latin typeface="Futura-Condensed-Normal" pitchFamily="2" charset="0"/>
                  <a:cs typeface="Futura Condensed"/>
                </a:rPr>
                <a:t>http</a:t>
              </a:r>
              <a:r>
                <a:rPr lang="pt-BR" sz="1200" dirty="0">
                  <a:latin typeface="Futura-Condensed-Normal" pitchFamily="2" charset="0"/>
                  <a:cs typeface="Futura Condensed"/>
                </a:rPr>
                <a:t>://</a:t>
              </a:r>
              <a:r>
                <a:rPr lang="pt-BR" sz="1200" dirty="0" err="1">
                  <a:latin typeface="Futura-Condensed-Normal" pitchFamily="2" charset="0"/>
                  <a:cs typeface="Futura Condensed"/>
                </a:rPr>
                <a:t>vimeo.com</a:t>
              </a:r>
              <a:r>
                <a:rPr lang="pt-BR" sz="1200" dirty="0">
                  <a:latin typeface="Futura-Condensed-Normal" pitchFamily="2" charset="0"/>
                  <a:cs typeface="Futura Condensed"/>
                </a:rPr>
                <a:t>/</a:t>
              </a:r>
              <a:r>
                <a:rPr lang="pt-BR" sz="1200" dirty="0" smtClean="0">
                  <a:latin typeface="Futura-Condensed-Normal" pitchFamily="2" charset="0"/>
                  <a:cs typeface="Futura Condensed"/>
                </a:rPr>
                <a:t>28612347</a:t>
              </a:r>
              <a:br>
                <a:rPr lang="pt-BR" sz="1200" dirty="0" smtClean="0">
                  <a:latin typeface="Futura-Condensed-Normal" pitchFamily="2" charset="0"/>
                  <a:cs typeface="Futura Condensed"/>
                </a:rPr>
              </a:br>
              <a:r>
                <a:rPr lang="pt-BR" sz="1200" dirty="0" err="1" smtClean="0">
                  <a:latin typeface="Futura-Condensed-Normal" pitchFamily="2" charset="0"/>
                  <a:cs typeface="Futura Condensed"/>
                </a:rPr>
                <a:t>http</a:t>
              </a:r>
              <a:r>
                <a:rPr lang="pt-BR" sz="1200" dirty="0">
                  <a:latin typeface="Futura-Condensed-Normal" pitchFamily="2" charset="0"/>
                  <a:cs typeface="Futura Condensed"/>
                </a:rPr>
                <a:t>://</a:t>
              </a:r>
              <a:r>
                <a:rPr lang="pt-BR" sz="1200" dirty="0" err="1">
                  <a:latin typeface="Futura-Condensed-Normal" pitchFamily="2" charset="0"/>
                  <a:cs typeface="Futura Condensed"/>
                </a:rPr>
                <a:t>vimeo.com</a:t>
              </a:r>
              <a:r>
                <a:rPr lang="pt-BR" sz="1200" dirty="0">
                  <a:latin typeface="Futura-Condensed-Normal" pitchFamily="2" charset="0"/>
                  <a:cs typeface="Futura Condensed"/>
                </a:rPr>
                <a:t>/</a:t>
              </a:r>
              <a:r>
                <a:rPr lang="pt-BR" sz="1200" dirty="0" smtClean="0">
                  <a:latin typeface="Futura-Condensed-Normal" pitchFamily="2" charset="0"/>
                  <a:cs typeface="Futura Condensed"/>
                </a:rPr>
                <a:t>28612585</a:t>
              </a:r>
              <a:br>
                <a:rPr lang="pt-BR" sz="1200" dirty="0" smtClean="0">
                  <a:latin typeface="Futura-Condensed-Normal" pitchFamily="2" charset="0"/>
                  <a:cs typeface="Futura Condensed"/>
                </a:rPr>
              </a:br>
              <a:r>
                <a:rPr lang="pt-BR" sz="1200" dirty="0" err="1" smtClean="0">
                  <a:latin typeface="Futura-Condensed-Normal" pitchFamily="2" charset="0"/>
                  <a:cs typeface="Futura Condensed"/>
                </a:rPr>
                <a:t>http</a:t>
              </a:r>
              <a:r>
                <a:rPr lang="pt-BR" sz="1200" dirty="0">
                  <a:latin typeface="Futura-Condensed-Normal" pitchFamily="2" charset="0"/>
                  <a:cs typeface="Futura Condensed"/>
                </a:rPr>
                <a:t>://</a:t>
              </a:r>
              <a:r>
                <a:rPr lang="pt-BR" sz="1200" dirty="0" err="1">
                  <a:latin typeface="Futura-Condensed-Normal" pitchFamily="2" charset="0"/>
                  <a:cs typeface="Futura Condensed"/>
                </a:rPr>
                <a:t>vimeo.com</a:t>
              </a:r>
              <a:r>
                <a:rPr lang="pt-BR" sz="1200" dirty="0">
                  <a:latin typeface="Futura-Condensed-Normal" pitchFamily="2" charset="0"/>
                  <a:cs typeface="Futura Condensed"/>
                </a:rPr>
                <a:t>/</a:t>
              </a:r>
              <a:r>
                <a:rPr lang="pt-BR" sz="1200" dirty="0" smtClean="0">
                  <a:latin typeface="Futura-Condensed-Normal" pitchFamily="2" charset="0"/>
                  <a:cs typeface="Futura Condensed"/>
                </a:rPr>
                <a:t>28612800</a:t>
              </a:r>
              <a:br>
                <a:rPr lang="pt-BR" sz="1200" dirty="0" smtClean="0">
                  <a:latin typeface="Futura-Condensed-Normal" pitchFamily="2" charset="0"/>
                  <a:cs typeface="Futura Condensed"/>
                </a:rPr>
              </a:br>
              <a:r>
                <a:rPr lang="pt-BR" sz="1200" dirty="0" err="1" smtClean="0">
                  <a:latin typeface="Futura-Condensed-Normal" pitchFamily="2" charset="0"/>
                  <a:cs typeface="Futura Condensed"/>
                </a:rPr>
                <a:t>http</a:t>
              </a:r>
              <a:r>
                <a:rPr lang="pt-BR" sz="1200" dirty="0">
                  <a:latin typeface="Futura-Condensed-Normal" pitchFamily="2" charset="0"/>
                  <a:cs typeface="Futura Condensed"/>
                </a:rPr>
                <a:t>://</a:t>
              </a:r>
              <a:r>
                <a:rPr lang="pt-BR" sz="1200" dirty="0" err="1">
                  <a:latin typeface="Futura-Condensed-Normal" pitchFamily="2" charset="0"/>
                  <a:cs typeface="Futura Condensed"/>
                </a:rPr>
                <a:t>vimeo.com</a:t>
              </a:r>
              <a:r>
                <a:rPr lang="pt-BR" sz="1200" dirty="0">
                  <a:latin typeface="Futura-Condensed-Normal" pitchFamily="2" charset="0"/>
                  <a:cs typeface="Futura Condensed"/>
                </a:rPr>
                <a:t>/</a:t>
              </a:r>
              <a:r>
                <a:rPr lang="pt-BR" sz="1200" dirty="0" smtClean="0">
                  <a:latin typeface="Futura-Condensed-Normal" pitchFamily="2" charset="0"/>
                  <a:cs typeface="Futura Condensed"/>
                </a:rPr>
                <a:t>28612970</a:t>
              </a:r>
              <a:endParaRPr lang="en-US" sz="1200" dirty="0" smtClean="0">
                <a:latin typeface="Futura-Condensed-Normal" pitchFamily="2" charset="0"/>
                <a:cs typeface="Futura Condensed"/>
              </a:endParaRPr>
            </a:p>
          </p:txBody>
        </p:sp>
        <p:sp>
          <p:nvSpPr>
            <p:cNvPr id="19" name="TextBox 18"/>
            <p:cNvSpPr txBox="1"/>
            <p:nvPr/>
          </p:nvSpPr>
          <p:spPr>
            <a:xfrm>
              <a:off x="4007796" y="2830659"/>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RESOURCES</a:t>
              </a:r>
              <a:endParaRPr lang="en-US" sz="1600" dirty="0">
                <a:latin typeface="Futura-Condensed-Normal" pitchFamily="2" charset="0"/>
                <a:cs typeface="Futura Condensed"/>
              </a:endParaRPr>
            </a:p>
          </p:txBody>
        </p:sp>
        <p:cxnSp>
          <p:nvCxnSpPr>
            <p:cNvPr id="20" name="Straight Connector 19"/>
            <p:cNvCxnSpPr/>
            <p:nvPr/>
          </p:nvCxnSpPr>
          <p:spPr>
            <a:xfrm flipV="1">
              <a:off x="4104914"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4007796" y="4644646"/>
            <a:ext cx="3307404" cy="1511490"/>
            <a:chOff x="3992282" y="2832776"/>
            <a:chExt cx="3307404" cy="1511490"/>
          </a:xfrm>
        </p:grpSpPr>
        <p:sp>
          <p:nvSpPr>
            <p:cNvPr id="84" name="TextBox 83"/>
            <p:cNvSpPr txBox="1"/>
            <p:nvPr/>
          </p:nvSpPr>
          <p:spPr>
            <a:xfrm>
              <a:off x="4089400" y="3328603"/>
              <a:ext cx="3117152" cy="1015663"/>
            </a:xfrm>
            <a:prstGeom prst="rect">
              <a:avLst/>
            </a:prstGeom>
            <a:noFill/>
            <a:ln w="6350" cmpd="sng">
              <a:solidFill>
                <a:schemeClr val="tx1"/>
              </a:solidFill>
              <a:prstDash val="dash"/>
            </a:ln>
          </p:spPr>
          <p:txBody>
            <a:bodyPr wrap="square" rtlCol="0">
              <a:spAutoFit/>
            </a:bodyPr>
            <a:lstStyle/>
            <a:p>
              <a:pPr marL="171450" indent="-171450">
                <a:buFont typeface="Lucida Grande"/>
                <a:buChar char="+"/>
              </a:pPr>
              <a:r>
                <a:rPr lang="en-US" sz="1200" dirty="0">
                  <a:latin typeface="Futura-Condensed-Normal" pitchFamily="2" charset="0"/>
                  <a:cs typeface="Futura Condensed"/>
                </a:rPr>
                <a:t>What was easy/difficult about being the bossy partner?</a:t>
              </a:r>
            </a:p>
            <a:p>
              <a:pPr marL="171450" indent="-171450">
                <a:buFont typeface="Lucida Grande"/>
                <a:buChar char="+"/>
              </a:pPr>
              <a:r>
                <a:rPr lang="en-US" sz="1200" dirty="0">
                  <a:latin typeface="Futura-Condensed-Normal" pitchFamily="2" charset="0"/>
                  <a:cs typeface="Futura Condensed"/>
                </a:rPr>
                <a:t>What was easy/difficult about being the bossed partner?</a:t>
              </a:r>
            </a:p>
            <a:p>
              <a:pPr marL="171450" indent="-171450">
                <a:buFont typeface="Lucida Grande"/>
                <a:buChar char="+"/>
              </a:pPr>
              <a:r>
                <a:rPr lang="en-US" sz="1200" dirty="0">
                  <a:latin typeface="Futura-Condensed-Normal" pitchFamily="2" charset="0"/>
                  <a:cs typeface="Futura Condensed"/>
                </a:rPr>
                <a:t>What was easy/difficult about watching?</a:t>
              </a:r>
            </a:p>
            <a:p>
              <a:pPr marL="171450" indent="-171450">
                <a:buFont typeface="Lucida Grande"/>
                <a:buChar char="+"/>
              </a:pPr>
              <a:r>
                <a:rPr lang="en-US" sz="1200" dirty="0">
                  <a:latin typeface="Futura-Condensed-Normal" pitchFamily="2" charset="0"/>
                  <a:cs typeface="Futura Condensed"/>
                </a:rPr>
                <a:t>How does this activity relate to what we’re doing with Scratch?</a:t>
              </a:r>
            </a:p>
          </p:txBody>
        </p:sp>
        <p:sp>
          <p:nvSpPr>
            <p:cNvPr id="85" name="TextBox 84"/>
            <p:cNvSpPr txBox="1"/>
            <p:nvPr/>
          </p:nvSpPr>
          <p:spPr>
            <a:xfrm>
              <a:off x="3992282" y="2832776"/>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REFLECTION PROMPTS</a:t>
              </a:r>
              <a:endParaRPr lang="en-US" sz="1600" dirty="0">
                <a:latin typeface="Futura-Condensed-Normal" pitchFamily="2" charset="0"/>
                <a:cs typeface="Futura Condensed"/>
              </a:endParaRPr>
            </a:p>
          </p:txBody>
        </p:sp>
        <p:cxnSp>
          <p:nvCxnSpPr>
            <p:cNvPr id="86" name="Straight Connector 85"/>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4007796" y="6267931"/>
            <a:ext cx="3307404" cy="957492"/>
            <a:chOff x="3992282" y="2832776"/>
            <a:chExt cx="3307404" cy="957492"/>
          </a:xfrm>
        </p:grpSpPr>
        <p:sp>
          <p:nvSpPr>
            <p:cNvPr id="88" name="TextBox 87"/>
            <p:cNvSpPr txBox="1"/>
            <p:nvPr/>
          </p:nvSpPr>
          <p:spPr>
            <a:xfrm>
              <a:off x="4089400" y="3328603"/>
              <a:ext cx="3117152" cy="461665"/>
            </a:xfrm>
            <a:prstGeom prst="rect">
              <a:avLst/>
            </a:prstGeom>
            <a:noFill/>
            <a:ln w="6350" cmpd="sng">
              <a:solidFill>
                <a:schemeClr val="tx1"/>
              </a:solidFill>
              <a:prstDash val="dash"/>
            </a:ln>
          </p:spPr>
          <p:txBody>
            <a:bodyPr wrap="square" rtlCol="0">
              <a:spAutoFit/>
            </a:bodyPr>
            <a:lstStyle/>
            <a:p>
              <a:pPr marL="171450" indent="-171450">
                <a:buFont typeface="Lucida Grande"/>
                <a:buChar char="+"/>
              </a:pPr>
              <a:r>
                <a:rPr lang="en-US" sz="1200" dirty="0" smtClean="0">
                  <a:latin typeface="Futura-Condensed-Normal" pitchFamily="2" charset="0"/>
                  <a:cs typeface="Futura Condensed"/>
                </a:rPr>
                <a:t>Can students explain what is important about sequence when specifying instructions?</a:t>
              </a:r>
              <a:endParaRPr lang="en-US" sz="1200" dirty="0">
                <a:latin typeface="Futura-Condensed-Normal" pitchFamily="2" charset="0"/>
                <a:cs typeface="Futura Condensed"/>
              </a:endParaRPr>
            </a:p>
          </p:txBody>
        </p:sp>
        <p:sp>
          <p:nvSpPr>
            <p:cNvPr id="89" name="TextBox 88"/>
            <p:cNvSpPr txBox="1"/>
            <p:nvPr/>
          </p:nvSpPr>
          <p:spPr>
            <a:xfrm>
              <a:off x="3992282" y="2832776"/>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REVIEWING STUDENT WORK</a:t>
              </a:r>
              <a:endParaRPr lang="en-US" sz="1600" dirty="0">
                <a:latin typeface="Futura-Condensed-Normal" pitchFamily="2" charset="0"/>
                <a:cs typeface="Futura Condensed"/>
              </a:endParaRPr>
            </a:p>
          </p:txBody>
        </p:sp>
        <p:cxnSp>
          <p:nvCxnSpPr>
            <p:cNvPr id="90" name="Straight Connector 89"/>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1302435" y="647673"/>
            <a:ext cx="5913646" cy="1491027"/>
            <a:chOff x="457995" y="647673"/>
            <a:chExt cx="5913646" cy="1491027"/>
          </a:xfrm>
        </p:grpSpPr>
        <p:grpSp>
          <p:nvGrpSpPr>
            <p:cNvPr id="3" name="Group 2"/>
            <p:cNvGrpSpPr/>
            <p:nvPr/>
          </p:nvGrpSpPr>
          <p:grpSpPr>
            <a:xfrm>
              <a:off x="457995" y="647673"/>
              <a:ext cx="5913646" cy="1077218"/>
              <a:chOff x="457995" y="647673"/>
              <a:chExt cx="5913646" cy="1077218"/>
            </a:xfrm>
          </p:grpSpPr>
          <p:sp>
            <p:nvSpPr>
              <p:cNvPr id="10" name="TextBox 9"/>
              <p:cNvSpPr txBox="1"/>
              <p:nvPr/>
            </p:nvSpPr>
            <p:spPr>
              <a:xfrm>
                <a:off x="3371794" y="795405"/>
                <a:ext cx="2999847" cy="861774"/>
              </a:xfrm>
              <a:prstGeom prst="rect">
                <a:avLst/>
              </a:prstGeom>
              <a:noFill/>
              <a:ln w="6350" cmpd="sng">
                <a:solidFill>
                  <a:schemeClr val="tx1"/>
                </a:solidFill>
                <a:prstDash val="dash"/>
              </a:ln>
            </p:spPr>
            <p:txBody>
              <a:bodyPr wrap="square" rtlCol="0">
                <a:spAutoFit/>
              </a:bodyPr>
              <a:lstStyle/>
              <a:p>
                <a:r>
                  <a:rPr lang="en-US" sz="1400" dirty="0" smtClean="0">
                    <a:latin typeface="Futura-Condensed-Normal" pitchFamily="2" charset="0"/>
                    <a:cs typeface="Futura Condensed"/>
                  </a:rPr>
                  <a:t>OBJECTIVES</a:t>
                </a:r>
              </a:p>
              <a:p>
                <a:r>
                  <a:rPr lang="en-US" sz="1200" dirty="0" smtClean="0">
                    <a:latin typeface="Futura-Condensed-Normal" pitchFamily="2" charset="0"/>
                    <a:cs typeface="Futura Condensed"/>
                  </a:rPr>
                  <a:t>By completing this activity, students will:</a:t>
                </a:r>
              </a:p>
              <a:p>
                <a:pPr marL="171450" indent="-171450">
                  <a:buFont typeface="Lucida Grande"/>
                  <a:buChar char="+"/>
                </a:pPr>
                <a:r>
                  <a:rPr lang="en-US" sz="1200" dirty="0">
                    <a:latin typeface="Futura-Condensed-Normal" pitchFamily="2" charset="0"/>
                    <a:cs typeface="Futura Condensed"/>
                  </a:rPr>
                  <a:t>learn to express a complex activity using a sequence of simple </a:t>
                </a:r>
                <a:r>
                  <a:rPr lang="en-US" sz="1200" dirty="0" smtClean="0">
                    <a:latin typeface="Futura-Condensed-Normal" pitchFamily="2" charset="0"/>
                    <a:cs typeface="Futura Condensed"/>
                  </a:rPr>
                  <a:t>instructions</a:t>
                </a:r>
              </a:p>
            </p:txBody>
          </p:sp>
          <p:sp>
            <p:nvSpPr>
              <p:cNvPr id="42" name="TextBox 41"/>
              <p:cNvSpPr txBox="1"/>
              <p:nvPr/>
            </p:nvSpPr>
            <p:spPr>
              <a:xfrm>
                <a:off x="457995" y="647673"/>
                <a:ext cx="2815942" cy="1077218"/>
              </a:xfrm>
              <a:prstGeom prst="rect">
                <a:avLst/>
              </a:prstGeom>
              <a:noFill/>
            </p:spPr>
            <p:txBody>
              <a:bodyPr wrap="square" rtlCol="0">
                <a:spAutoFit/>
              </a:bodyPr>
              <a:lstStyle/>
              <a:p>
                <a:r>
                  <a:rPr lang="en-US" sz="3200" dirty="0" smtClean="0">
                    <a:latin typeface="Futura-Condensed-Normal" pitchFamily="2" charset="0"/>
                    <a:cs typeface="Futura Condensed"/>
                  </a:rPr>
                  <a:t>PROGRAMMED TO DANCE</a:t>
                </a:r>
              </a:p>
            </p:txBody>
          </p:sp>
        </p:grpSp>
        <p:sp>
          <p:nvSpPr>
            <p:cNvPr id="50" name="TextBox 49"/>
            <p:cNvSpPr txBox="1"/>
            <p:nvPr/>
          </p:nvSpPr>
          <p:spPr>
            <a:xfrm>
              <a:off x="1685092" y="1692424"/>
              <a:ext cx="1092200" cy="446276"/>
            </a:xfrm>
            <a:prstGeom prst="rect">
              <a:avLst/>
            </a:prstGeom>
            <a:noFill/>
          </p:spPr>
          <p:txBody>
            <a:bodyPr wrap="square" rtlCol="0">
              <a:spAutoFit/>
            </a:bodyPr>
            <a:lstStyle/>
            <a:p>
              <a:pPr algn="dist">
                <a:lnSpc>
                  <a:spcPct val="120000"/>
                </a:lnSpc>
              </a:pPr>
              <a:r>
                <a:rPr lang="en-US" sz="1000" baseline="-25000" dirty="0" smtClean="0">
                  <a:latin typeface="Futura-Condensed-Normal" pitchFamily="2" charset="0"/>
                  <a:cs typeface="Futura Condensed"/>
                </a:rPr>
                <a:t>SUGGESTED TIME</a:t>
              </a:r>
            </a:p>
            <a:p>
              <a:pPr algn="dist">
                <a:lnSpc>
                  <a:spcPct val="150000"/>
                </a:lnSpc>
              </a:pPr>
              <a:r>
                <a:rPr lang="en-US" sz="1000" dirty="0" smtClean="0">
                  <a:latin typeface="Futura-Condensed-Normal" pitchFamily="2" charset="0"/>
                  <a:cs typeface="Futura Condensed"/>
                </a:rPr>
                <a:t>45–60 MINUTES</a:t>
              </a:r>
            </a:p>
          </p:txBody>
        </p:sp>
        <p:pic>
          <p:nvPicPr>
            <p:cNvPr id="52" name="Picture 51" descr="clock1.png"/>
            <p:cNvPicPr>
              <a:picLocks noChangeAspect="1"/>
            </p:cNvPicPr>
            <p:nvPr/>
          </p:nvPicPr>
          <p:blipFill rotWithShape="1">
            <a:blip r:embed="rId3">
              <a:extLst>
                <a:ext uri="{28A0092B-C50C-407E-A947-70E740481C1C}">
                  <a14:useLocalDpi xmlns:a14="http://schemas.microsoft.com/office/drawing/2010/main" xmlns="" val="0"/>
                </a:ext>
              </a:extLst>
            </a:blip>
            <a:srcRect t="17500"/>
            <a:stretch/>
          </p:blipFill>
          <p:spPr>
            <a:xfrm>
              <a:off x="1428082" y="1808284"/>
              <a:ext cx="324746" cy="267915"/>
            </a:xfrm>
            <a:prstGeom prst="rect">
              <a:avLst/>
            </a:prstGeom>
          </p:spPr>
        </p:pic>
        <p:grpSp>
          <p:nvGrpSpPr>
            <p:cNvPr id="54" name="Group 53"/>
            <p:cNvGrpSpPr/>
            <p:nvPr/>
          </p:nvGrpSpPr>
          <p:grpSpPr>
            <a:xfrm>
              <a:off x="2819113" y="794340"/>
              <a:ext cx="442062" cy="1123360"/>
              <a:chOff x="2853673" y="794340"/>
              <a:chExt cx="442062" cy="1123360"/>
            </a:xfrm>
          </p:grpSpPr>
          <p:cxnSp>
            <p:nvCxnSpPr>
              <p:cNvPr id="55" name="Straight Connector 54"/>
              <p:cNvCxnSpPr/>
              <p:nvPr/>
            </p:nvCxnSpPr>
            <p:spPr>
              <a:xfrm>
                <a:off x="3074704" y="794340"/>
                <a:ext cx="1" cy="1123360"/>
              </a:xfrm>
              <a:prstGeom prst="line">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flipV="1">
                <a:off x="2853673" y="794755"/>
                <a:ext cx="221031" cy="2"/>
              </a:xfrm>
              <a:prstGeom prst="line">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2853673" y="1912685"/>
                <a:ext cx="221032" cy="2"/>
              </a:xfrm>
              <a:prstGeom prst="line">
                <a:avLst/>
              </a:prstGeom>
              <a:ln w="3175"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3074704" y="1343098"/>
                <a:ext cx="221031" cy="2"/>
              </a:xfrm>
              <a:prstGeom prst="line">
                <a:avLst/>
              </a:prstGeom>
              <a:ln w="3175"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grpSp>
      </p:grpSp>
      <p:grpSp>
        <p:nvGrpSpPr>
          <p:cNvPr id="62" name="Group 61"/>
          <p:cNvGrpSpPr/>
          <p:nvPr/>
        </p:nvGrpSpPr>
        <p:grpSpPr>
          <a:xfrm>
            <a:off x="457995" y="7630731"/>
            <a:ext cx="6857205" cy="352518"/>
            <a:chOff x="457995" y="7630731"/>
            <a:chExt cx="6857205" cy="352518"/>
          </a:xfrm>
        </p:grpSpPr>
        <p:sp>
          <p:nvSpPr>
            <p:cNvPr id="63" name="TextBox 62"/>
            <p:cNvSpPr txBox="1"/>
            <p:nvPr/>
          </p:nvSpPr>
          <p:spPr>
            <a:xfrm>
              <a:off x="457995" y="7641903"/>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NOTES</a:t>
              </a:r>
              <a:endParaRPr lang="en-US" sz="1600" dirty="0">
                <a:latin typeface="Futura-Condensed-Normal" pitchFamily="2" charset="0"/>
                <a:cs typeface="Futura Condensed"/>
              </a:endParaRPr>
            </a:p>
          </p:txBody>
        </p:sp>
        <p:cxnSp>
          <p:nvCxnSpPr>
            <p:cNvPr id="64" name="Straight Connector 63"/>
            <p:cNvCxnSpPr/>
            <p:nvPr/>
          </p:nvCxnSpPr>
          <p:spPr>
            <a:xfrm flipV="1">
              <a:off x="551129" y="7969285"/>
              <a:ext cx="6670937" cy="1396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007796" y="7630731"/>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NOTES TO SELF</a:t>
              </a:r>
              <a:endParaRPr lang="en-US" sz="1600" dirty="0">
                <a:latin typeface="Futura-Condensed-Normal" pitchFamily="2" charset="0"/>
                <a:cs typeface="Futura Condensed"/>
              </a:endParaRPr>
            </a:p>
          </p:txBody>
        </p:sp>
      </p:grpSp>
      <p:cxnSp>
        <p:nvCxnSpPr>
          <p:cNvPr id="66" name="Straight Connector 65"/>
          <p:cNvCxnSpPr/>
          <p:nvPr/>
        </p:nvCxnSpPr>
        <p:spPr>
          <a:xfrm>
            <a:off x="3857013" y="8086975"/>
            <a:ext cx="0" cy="1805476"/>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4104914" y="8217641"/>
            <a:ext cx="3117152" cy="1158779"/>
            <a:chOff x="3746748" y="8217641"/>
            <a:chExt cx="3475318" cy="1158779"/>
          </a:xfrm>
        </p:grpSpPr>
        <p:sp>
          <p:nvSpPr>
            <p:cNvPr id="77" name="TextBox 76"/>
            <p:cNvSpPr txBox="1"/>
            <p:nvPr/>
          </p:nvSpPr>
          <p:spPr>
            <a:xfrm>
              <a:off x="3746748" y="8217641"/>
              <a:ext cx="3466853" cy="1158779"/>
            </a:xfrm>
            <a:prstGeom prst="rect">
              <a:avLst/>
            </a:prstGeom>
            <a:noFill/>
            <a:ln w="6350" cmpd="sng">
              <a:noFill/>
              <a:prstDash val="dash"/>
            </a:ln>
          </p:spPr>
          <p:txBody>
            <a:bodyPr wrap="square" rtlCol="0">
              <a:spAutoFit/>
            </a:bodyPr>
            <a:lstStyle/>
            <a:p>
              <a:pPr marL="171450" indent="-171450">
                <a:lnSpc>
                  <a:spcPct val="70000"/>
                </a:lnSpc>
                <a:buFont typeface="Wingdings" charset="2"/>
                <a:buChar char="q"/>
              </a:pPr>
              <a:r>
                <a:rPr lang="en-US" sz="1400" dirty="0" smtClean="0">
                  <a:latin typeface="Futura-Condensed-Normal" pitchFamily="2" charset="0"/>
                  <a:cs typeface="Futura Condensed"/>
                </a:rPr>
                <a:t> </a:t>
              </a: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endParaRPr lang="en-US" sz="1400" dirty="0" smtClean="0">
                <a:latin typeface="Futura-Condensed-Normal" pitchFamily="2" charset="0"/>
                <a:cs typeface="Futura Condensed"/>
              </a:endParaRP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endParaRPr lang="en-US" sz="1400" dirty="0" smtClean="0">
                <a:latin typeface="Futura-Condensed-Normal" pitchFamily="2" charset="0"/>
                <a:cs typeface="Futura Condensed"/>
              </a:endParaRP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r>
                <a:rPr lang="en-US" sz="1400" dirty="0" smtClean="0">
                  <a:latin typeface="Futura-Condensed-Normal" pitchFamily="2" charset="0"/>
                  <a:cs typeface="Futura Condensed"/>
                </a:rPr>
                <a:t> </a:t>
              </a:r>
              <a:endParaRPr lang="en-US" sz="1400" dirty="0">
                <a:latin typeface="Futura-Condensed-Normal" pitchFamily="2" charset="0"/>
                <a:cs typeface="Futura Condensed"/>
              </a:endParaRPr>
            </a:p>
          </p:txBody>
        </p:sp>
        <p:grpSp>
          <p:nvGrpSpPr>
            <p:cNvPr id="78" name="Group 77"/>
            <p:cNvGrpSpPr/>
            <p:nvPr/>
          </p:nvGrpSpPr>
          <p:grpSpPr>
            <a:xfrm>
              <a:off x="4076948" y="8385986"/>
              <a:ext cx="3145118" cy="883399"/>
              <a:chOff x="3891832" y="8385983"/>
              <a:chExt cx="3321768" cy="883398"/>
            </a:xfrm>
          </p:grpSpPr>
          <p:cxnSp>
            <p:nvCxnSpPr>
              <p:cNvPr id="79" name="Straight Connector 78"/>
              <p:cNvCxnSpPr/>
              <p:nvPr/>
            </p:nvCxnSpPr>
            <p:spPr>
              <a:xfrm flipH="1">
                <a:off x="3891832" y="8385983"/>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H="1">
                <a:off x="3891832" y="8679505"/>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3891832" y="8975859"/>
                <a:ext cx="3321768"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a:off x="3891832" y="9269381"/>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sp>
        <p:nvSpPr>
          <p:cNvPr id="91" name="TextBox 90"/>
          <p:cNvSpPr txBox="1"/>
          <p:nvPr/>
        </p:nvSpPr>
        <p:spPr>
          <a:xfrm>
            <a:off x="551129" y="8142739"/>
            <a:ext cx="3231204" cy="1200329"/>
          </a:xfrm>
          <a:prstGeom prst="rect">
            <a:avLst/>
          </a:prstGeom>
          <a:noFill/>
          <a:ln w="6350" cmpd="sng">
            <a:noFill/>
            <a:prstDash val="dash"/>
          </a:ln>
        </p:spPr>
        <p:txBody>
          <a:bodyPr wrap="square" rtlCol="0">
            <a:spAutoFit/>
          </a:bodyPr>
          <a:lstStyle/>
          <a:p>
            <a:pPr marL="171450" indent="-171450">
              <a:buFont typeface="Lucida Grande"/>
              <a:buChar char="+"/>
            </a:pPr>
            <a:r>
              <a:rPr lang="en-US" sz="1200" dirty="0">
                <a:latin typeface="Futura-Condensed-Normal" pitchFamily="2" charset="0"/>
                <a:cs typeface="Futura Condensed"/>
              </a:rPr>
              <a:t>This is one of several </a:t>
            </a:r>
            <a:r>
              <a:rPr lang="en-US" sz="1200" dirty="0" smtClean="0">
                <a:latin typeface="Futura-Condensed-Normal" pitchFamily="2" charset="0"/>
                <a:cs typeface="Futura Condensed"/>
              </a:rPr>
              <a:t>activities in </a:t>
            </a:r>
            <a:r>
              <a:rPr lang="en-US" sz="1200" dirty="0">
                <a:latin typeface="Futura-Condensed-Normal" pitchFamily="2" charset="0"/>
                <a:cs typeface="Futura Condensed"/>
              </a:rPr>
              <a:t>this guide that are computer-free. Stepping back from the computer can support fresh perspectives on and new understandings of computational concepts, practices, and perspectives.</a:t>
            </a:r>
          </a:p>
          <a:p>
            <a:pPr marL="171450" indent="-171450">
              <a:buFont typeface="Lucida Grande"/>
              <a:buChar char="+"/>
            </a:pPr>
            <a:r>
              <a:rPr lang="en-US" sz="1200" dirty="0">
                <a:solidFill>
                  <a:srgbClr val="000000"/>
                </a:solidFill>
                <a:latin typeface="Futura-Condensed-Normal" pitchFamily="2" charset="0"/>
                <a:cs typeface="Futura Condensed"/>
              </a:rPr>
              <a:t>Have students write down step-by-step instructions for one of the dances. In programming, this is called </a:t>
            </a:r>
            <a:r>
              <a:rPr lang="en-US" sz="1200" dirty="0" smtClean="0">
                <a:solidFill>
                  <a:srgbClr val="000000"/>
                </a:solidFill>
                <a:latin typeface="Futura-Condensed-Normal" pitchFamily="2" charset="0"/>
                <a:cs typeface="Futura Condensed"/>
              </a:rPr>
              <a:t>“</a:t>
            </a:r>
            <a:r>
              <a:rPr lang="en-US" sz="1200" dirty="0" err="1" smtClean="0">
                <a:solidFill>
                  <a:srgbClr val="000000"/>
                </a:solidFill>
                <a:latin typeface="Futura-Condensed-Normal" pitchFamily="2" charset="0"/>
                <a:cs typeface="Futura Condensed"/>
              </a:rPr>
              <a:t>pseudocode</a:t>
            </a:r>
            <a:r>
              <a:rPr lang="en-US" sz="1200" dirty="0" smtClean="0">
                <a:solidFill>
                  <a:srgbClr val="000000"/>
                </a:solidFill>
                <a:latin typeface="Futura-Condensed-Normal" pitchFamily="2" charset="0"/>
                <a:cs typeface="Futura Condensed"/>
              </a:rPr>
              <a:t>”.</a:t>
            </a:r>
            <a:endParaRPr lang="en-US" sz="1200" dirty="0">
              <a:solidFill>
                <a:srgbClr val="000000"/>
              </a:solidFill>
              <a:latin typeface="Futura-Condensed-Normal" pitchFamily="2" charset="0"/>
              <a:cs typeface="Futura Condensed"/>
            </a:endParaRPr>
          </a:p>
        </p:txBody>
      </p:sp>
      <p:grpSp>
        <p:nvGrpSpPr>
          <p:cNvPr id="8" name="Group 7"/>
          <p:cNvGrpSpPr/>
          <p:nvPr/>
        </p:nvGrpSpPr>
        <p:grpSpPr>
          <a:xfrm>
            <a:off x="551129" y="0"/>
            <a:ext cx="493776" cy="2791968"/>
            <a:chOff x="551129" y="0"/>
            <a:chExt cx="493776" cy="2791968"/>
          </a:xfrm>
        </p:grpSpPr>
        <p:pic>
          <p:nvPicPr>
            <p:cNvPr id="7" name="Picture 6" descr="Unit1activity.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51129" y="0"/>
              <a:ext cx="493776" cy="2791968"/>
            </a:xfrm>
            <a:prstGeom prst="rect">
              <a:avLst/>
            </a:prstGeom>
            <a:ln>
              <a:solidFill>
                <a:srgbClr val="FFFFFF"/>
              </a:solidFill>
            </a:ln>
          </p:spPr>
        </p:pic>
        <p:sp>
          <p:nvSpPr>
            <p:cNvPr id="53" name="TextBox 52"/>
            <p:cNvSpPr txBox="1"/>
            <p:nvPr/>
          </p:nvSpPr>
          <p:spPr>
            <a:xfrm rot="5400000">
              <a:off x="-260128" y="1150289"/>
              <a:ext cx="2110950" cy="461665"/>
            </a:xfrm>
            <a:prstGeom prst="rect">
              <a:avLst/>
            </a:prstGeom>
            <a:noFill/>
          </p:spPr>
          <p:txBody>
            <a:bodyPr wrap="square" rtlCol="0" anchor="ctr" anchorCtr="0">
              <a:spAutoFit/>
            </a:bodyPr>
            <a:lstStyle/>
            <a:p>
              <a:pPr algn="r"/>
              <a:r>
                <a:rPr lang="en-US" sz="2400" dirty="0" smtClean="0">
                  <a:solidFill>
                    <a:schemeClr val="bg1"/>
                  </a:solidFill>
                  <a:latin typeface="Futura-Condensed-Normal" pitchFamily="2" charset="0"/>
                  <a:cs typeface="Futura Condensed"/>
                </a:rPr>
                <a:t> UNIT </a:t>
              </a:r>
              <a:r>
                <a:rPr lang="en-US" sz="2400" dirty="0">
                  <a:solidFill>
                    <a:schemeClr val="bg1"/>
                  </a:solidFill>
                  <a:latin typeface="Futura-Condensed-Normal" pitchFamily="2" charset="0"/>
                  <a:cs typeface="Futura Condensed"/>
                </a:rPr>
                <a:t>1</a:t>
              </a:r>
              <a:r>
                <a:rPr lang="en-US" sz="2400" dirty="0" smtClean="0">
                  <a:solidFill>
                    <a:schemeClr val="bg1"/>
                  </a:solidFill>
                  <a:latin typeface="Futura-Condensed-Normal" pitchFamily="2" charset="0"/>
                  <a:cs typeface="Futura Condensed"/>
                </a:rPr>
                <a:t>  ACTIVITY</a:t>
              </a:r>
              <a:endParaRPr lang="en-US" sz="2400" dirty="0">
                <a:solidFill>
                  <a:schemeClr val="bg1"/>
                </a:solidFill>
                <a:latin typeface="Futura-Condensed-Normal" pitchFamily="2" charset="0"/>
                <a:cs typeface="Futura Condensed"/>
              </a:endParaRPr>
            </a:p>
          </p:txBody>
        </p:sp>
      </p:grpSp>
      <p:sp>
        <p:nvSpPr>
          <p:cNvPr id="59" name="Isosceles Triangle 58"/>
          <p:cNvSpPr/>
          <p:nvPr/>
        </p:nvSpPr>
        <p:spPr>
          <a:xfrm>
            <a:off x="551130" y="2542158"/>
            <a:ext cx="479582" cy="243905"/>
          </a:xfrm>
          <a:prstGeom prst="triangle">
            <a:avLst>
              <a:gd name="adj" fmla="val 51144"/>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utura-Condensed-Normal" pitchFamily="2" charset="0"/>
            </a:endParaRPr>
          </a:p>
        </p:txBody>
      </p:sp>
      <p:sp>
        <p:nvSpPr>
          <p:cNvPr id="6" name="Slide Number Placeholder 5"/>
          <p:cNvSpPr>
            <a:spLocks noGrp="1"/>
          </p:cNvSpPr>
          <p:nvPr>
            <p:ph type="sldNum" sz="quarter" idx="12"/>
          </p:nvPr>
        </p:nvSpPr>
        <p:spPr>
          <a:xfrm>
            <a:off x="142398" y="9519711"/>
            <a:ext cx="1813560" cy="535517"/>
          </a:xfrm>
        </p:spPr>
        <p:txBody>
          <a:bodyPr/>
          <a:lstStyle/>
          <a:p>
            <a:r>
              <a:rPr lang="en-US" dirty="0" smtClean="0">
                <a:latin typeface="Futura-Condensed-Normal" pitchFamily="2" charset="0"/>
              </a:rPr>
              <a:t>26</a:t>
            </a:r>
            <a:endParaRPr lang="en-US" dirty="0">
              <a:latin typeface="Futura-Condensed-Normal" pitchFamily="2" charset="0"/>
            </a:endParaRPr>
          </a:p>
        </p:txBody>
      </p:sp>
    </p:spTree>
    <p:extLst>
      <p:ext uri="{BB962C8B-B14F-4D97-AF65-F5344CB8AC3E}">
        <p14:creationId xmlns:p14="http://schemas.microsoft.com/office/powerpoint/2010/main" xmlns="" val="1333391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6589" y="5378568"/>
            <a:ext cx="381013" cy="3386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Unit1programmedtodance.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11759"/>
            <a:ext cx="7795917" cy="10058400"/>
          </a:xfrm>
          <a:prstGeom prst="rect">
            <a:avLst/>
          </a:prstGeom>
        </p:spPr>
      </p:pic>
    </p:spTree>
    <p:extLst>
      <p:ext uri="{BB962C8B-B14F-4D97-AF65-F5344CB8AC3E}">
        <p14:creationId xmlns:p14="http://schemas.microsoft.com/office/powerpoint/2010/main" xmlns="" val="664152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007796" y="2832530"/>
            <a:ext cx="3307404" cy="1511736"/>
            <a:chOff x="3992282" y="2832530"/>
            <a:chExt cx="3307404" cy="1511736"/>
          </a:xfrm>
        </p:grpSpPr>
        <p:sp>
          <p:nvSpPr>
            <p:cNvPr id="18" name="TextBox 17"/>
            <p:cNvSpPr txBox="1"/>
            <p:nvPr/>
          </p:nvSpPr>
          <p:spPr>
            <a:xfrm>
              <a:off x="4089400" y="3328603"/>
              <a:ext cx="3117152" cy="1015663"/>
            </a:xfrm>
            <a:prstGeom prst="rect">
              <a:avLst/>
            </a:prstGeom>
            <a:noFill/>
            <a:ln w="6350" cmpd="sng">
              <a:solidFill>
                <a:schemeClr val="tx1"/>
              </a:solidFill>
              <a:prstDash val="dash"/>
            </a:ln>
          </p:spPr>
          <p:txBody>
            <a:bodyPr wrap="square" rtlCol="0">
              <a:spAutoFit/>
            </a:bodyPr>
            <a:lstStyle/>
            <a:p>
              <a:pPr marL="171450" indent="-171450">
                <a:buFont typeface="Wingdings" charset="2"/>
                <a:buChar char="q"/>
              </a:pPr>
              <a:r>
                <a:rPr lang="en-US" sz="1200" dirty="0" smtClean="0">
                  <a:latin typeface="Futura-Condensed-Normal" pitchFamily="2" charset="0"/>
                  <a:cs typeface="Futura Condensed"/>
                </a:rPr>
                <a:t>Step-by-Step handout</a:t>
              </a:r>
            </a:p>
            <a:p>
              <a:pPr marL="171450" indent="-171450">
                <a:buFont typeface="Wingdings" charset="2"/>
                <a:buChar char="q"/>
              </a:pPr>
              <a:r>
                <a:rPr lang="en-US" sz="1200" dirty="0" smtClean="0">
                  <a:latin typeface="Futura-Condensed-Normal" pitchFamily="2" charset="0"/>
                  <a:cs typeface="Futura Condensed"/>
                </a:rPr>
                <a:t>Step-by-Step studio</a:t>
              </a:r>
              <a:r>
                <a:rPr lang="en-US" sz="1200" dirty="0">
                  <a:latin typeface="Futura-Condensed-Normal" pitchFamily="2" charset="0"/>
                  <a:cs typeface="Futura Condensed"/>
                </a:rPr>
                <a:t/>
              </a:r>
              <a:br>
                <a:rPr lang="en-US" sz="1200" dirty="0">
                  <a:latin typeface="Futura-Condensed-Normal" pitchFamily="2" charset="0"/>
                  <a:cs typeface="Futura Condensed"/>
                </a:rPr>
              </a:br>
              <a:r>
                <a:rPr lang="en-US" sz="1200" dirty="0">
                  <a:latin typeface="Futura-Condensed-Normal" pitchFamily="2" charset="0"/>
                  <a:cs typeface="Futura Condensed"/>
                </a:rPr>
                <a:t>http://</a:t>
              </a:r>
              <a:r>
                <a:rPr lang="en-US" sz="1200" dirty="0" err="1">
                  <a:latin typeface="Futura-Condensed-Normal" pitchFamily="2" charset="0"/>
                  <a:cs typeface="Futura Condensed"/>
                </a:rPr>
                <a:t>scratch.mit.edu</a:t>
              </a:r>
              <a:r>
                <a:rPr lang="en-US" sz="1200" dirty="0">
                  <a:latin typeface="Futura-Condensed-Normal" pitchFamily="2" charset="0"/>
                  <a:cs typeface="Futura Condensed"/>
                </a:rPr>
                <a:t>/studios/</a:t>
              </a:r>
              <a:r>
                <a:rPr lang="en-US" sz="1200" dirty="0" smtClean="0">
                  <a:latin typeface="Futura-Condensed-Normal" pitchFamily="2" charset="0"/>
                  <a:cs typeface="Futura Condensed"/>
                </a:rPr>
                <a:t>475476</a:t>
              </a:r>
            </a:p>
            <a:p>
              <a:pPr marL="171450" indent="-171450">
                <a:buFont typeface="Wingdings" charset="2"/>
                <a:buChar char="q"/>
              </a:pPr>
              <a:r>
                <a:rPr lang="en-US" sz="1200" dirty="0" smtClean="0">
                  <a:latin typeface="Futura-Condensed-Normal" pitchFamily="2" charset="0"/>
                  <a:cs typeface="Futura Condensed"/>
                </a:rPr>
                <a:t>Scratch Cards</a:t>
              </a:r>
              <a:r>
                <a:rPr lang="en-US" sz="1200" dirty="0">
                  <a:latin typeface="Futura-Condensed-Normal" pitchFamily="2" charset="0"/>
                  <a:cs typeface="Futura Condensed"/>
                </a:rPr>
                <a:t/>
              </a:r>
              <a:br>
                <a:rPr lang="en-US" sz="1200" dirty="0">
                  <a:latin typeface="Futura-Condensed-Normal" pitchFamily="2" charset="0"/>
                  <a:cs typeface="Futura Condensed"/>
                </a:rPr>
              </a:br>
              <a:r>
                <a:rPr lang="en-US" sz="1200" dirty="0">
                  <a:latin typeface="Futura-Condensed-Normal" pitchFamily="2" charset="0"/>
                  <a:cs typeface="Futura Condensed"/>
                </a:rPr>
                <a:t>http://</a:t>
              </a:r>
              <a:r>
                <a:rPr lang="en-US" sz="1200" dirty="0" err="1">
                  <a:latin typeface="Futura-Condensed-Normal" pitchFamily="2" charset="0"/>
                  <a:cs typeface="Futura Condensed"/>
                </a:rPr>
                <a:t>scratch.mit.edu</a:t>
              </a:r>
              <a:r>
                <a:rPr lang="en-US" sz="1200" dirty="0">
                  <a:latin typeface="Futura-Condensed-Normal" pitchFamily="2" charset="0"/>
                  <a:cs typeface="Futura Condensed"/>
                </a:rPr>
                <a:t>/help/</a:t>
              </a:r>
              <a:r>
                <a:rPr lang="en-US" sz="1200" dirty="0" smtClean="0">
                  <a:latin typeface="Futura-Condensed-Normal" pitchFamily="2" charset="0"/>
                  <a:cs typeface="Futura Condensed"/>
                </a:rPr>
                <a:t>cards</a:t>
              </a:r>
              <a:endParaRPr lang="en-US" sz="1200" dirty="0">
                <a:latin typeface="Futura-Condensed-Normal" pitchFamily="2" charset="0"/>
                <a:cs typeface="Futura Condensed"/>
              </a:endParaRPr>
            </a:p>
          </p:txBody>
        </p:sp>
        <p:sp>
          <p:nvSpPr>
            <p:cNvPr id="19" name="TextBox 18"/>
            <p:cNvSpPr txBox="1"/>
            <p:nvPr/>
          </p:nvSpPr>
          <p:spPr>
            <a:xfrm>
              <a:off x="3992282" y="2832530"/>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RESOURCES</a:t>
              </a:r>
              <a:endParaRPr lang="en-US" sz="1600" dirty="0">
                <a:latin typeface="Futura-Condensed-Normal" pitchFamily="2" charset="0"/>
                <a:cs typeface="Futura Condensed"/>
              </a:endParaRPr>
            </a:p>
          </p:txBody>
        </p:sp>
        <p:cxnSp>
          <p:nvCxnSpPr>
            <p:cNvPr id="20" name="Straight Connector 19"/>
            <p:cNvCxnSpPr/>
            <p:nvPr/>
          </p:nvCxnSpPr>
          <p:spPr>
            <a:xfrm flipV="1">
              <a:off x="4089400" y="3162617"/>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457995" y="2832530"/>
            <a:ext cx="3324338" cy="3635394"/>
            <a:chOff x="422410" y="2832530"/>
            <a:chExt cx="3324338" cy="3635394"/>
          </a:xfrm>
        </p:grpSpPr>
        <p:sp>
          <p:nvSpPr>
            <p:cNvPr id="14" name="TextBox 13"/>
            <p:cNvSpPr txBox="1"/>
            <p:nvPr/>
          </p:nvSpPr>
          <p:spPr>
            <a:xfrm>
              <a:off x="515544" y="3328603"/>
              <a:ext cx="3231204" cy="3139321"/>
            </a:xfrm>
            <a:prstGeom prst="rect">
              <a:avLst/>
            </a:prstGeom>
            <a:noFill/>
            <a:ln w="6350" cmpd="sng">
              <a:solidFill>
                <a:schemeClr val="tx1"/>
              </a:solidFill>
              <a:prstDash val="dash"/>
            </a:ln>
          </p:spPr>
          <p:txBody>
            <a:bodyPr wrap="square" rtlCol="0">
              <a:spAutoFit/>
            </a:bodyPr>
            <a:lstStyle/>
            <a:p>
              <a:pPr marL="171450" indent="-171450">
                <a:buFont typeface="Wingdings" charset="2"/>
                <a:buChar char="q"/>
              </a:pPr>
              <a:r>
                <a:rPr lang="en-US" sz="1200" dirty="0" smtClean="0">
                  <a:latin typeface="Futura-Condensed-Normal" pitchFamily="2" charset="0"/>
                  <a:cs typeface="Futura Condensed"/>
                </a:rPr>
                <a:t>Help students </a:t>
              </a:r>
              <a:r>
                <a:rPr lang="en-US" sz="1200" dirty="0">
                  <a:latin typeface="Futura-Condensed-Normal" pitchFamily="2" charset="0"/>
                  <a:cs typeface="Futura Condensed"/>
                </a:rPr>
                <a:t>sign in to their Scratch accounts and click on the Create button at the top of the Scratch website to open the project editor. </a:t>
              </a:r>
              <a:r>
                <a:rPr lang="en-US" sz="1200" spc="-20" dirty="0" smtClean="0">
                  <a:latin typeface="Futura-Condensed-Normal" pitchFamily="2" charset="0"/>
                  <a:cs typeface="Futura Condensed"/>
                </a:rPr>
                <a:t>Optionally, have the Step-by-Step handout and Scratch Cards available </a:t>
              </a:r>
              <a:r>
                <a:rPr lang="en-US" sz="1200" spc="-20" dirty="0">
                  <a:latin typeface="Futura-Condensed-Normal" pitchFamily="2" charset="0"/>
                  <a:cs typeface="Futura Condensed"/>
                </a:rPr>
                <a:t>to guide </a:t>
              </a:r>
              <a:r>
                <a:rPr lang="en-US" sz="1200" spc="-20" dirty="0" smtClean="0">
                  <a:latin typeface="Futura-Condensed-Normal" pitchFamily="2" charset="0"/>
                  <a:cs typeface="Futura Condensed"/>
                </a:rPr>
                <a:t>students during the activity.</a:t>
              </a:r>
              <a:endParaRPr lang="en-US" sz="1200" spc="-20" dirty="0">
                <a:latin typeface="Futura-Condensed-Normal" pitchFamily="2" charset="0"/>
                <a:cs typeface="Futura Condensed"/>
              </a:endParaRPr>
            </a:p>
            <a:p>
              <a:pPr marL="171450" indent="-171450">
                <a:buFont typeface="Wingdings" charset="2"/>
                <a:buChar char="q"/>
              </a:pPr>
              <a:endParaRPr lang="en-US" sz="600" dirty="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Have students open the </a:t>
              </a:r>
              <a:r>
                <a:rPr lang="en-US" sz="1200" dirty="0">
                  <a:latin typeface="Futura-Condensed-Normal" pitchFamily="2" charset="0"/>
                  <a:cs typeface="Futura Condensed"/>
                </a:rPr>
                <a:t>Tips window </a:t>
              </a:r>
              <a:r>
                <a:rPr lang="en-US" sz="1200" dirty="0" smtClean="0">
                  <a:latin typeface="Futura-Condensed-Normal" pitchFamily="2" charset="0"/>
                  <a:cs typeface="Futura Condensed"/>
                </a:rPr>
                <a:t>and </a:t>
              </a:r>
              <a:r>
                <a:rPr lang="en-US" sz="1200" spc="-10" dirty="0" smtClean="0">
                  <a:latin typeface="Futura-Condensed-Normal" pitchFamily="2" charset="0"/>
                  <a:cs typeface="Futura Condensed"/>
                </a:rPr>
                <a:t>follow </a:t>
              </a:r>
              <a:r>
                <a:rPr lang="en-US" sz="1200" spc="-10" dirty="0">
                  <a:latin typeface="Futura-Condensed-Normal" pitchFamily="2" charset="0"/>
                  <a:cs typeface="Futura Condensed"/>
                </a:rPr>
                <a:t>the </a:t>
              </a:r>
              <a:r>
                <a:rPr lang="en-US" sz="1200" spc="-10" dirty="0" smtClean="0">
                  <a:latin typeface="Futura-Condensed-Normal" pitchFamily="2" charset="0"/>
                  <a:cs typeface="Futura Condensed"/>
                </a:rPr>
                <a:t>Getting Started with Scratch step-by-step tutorial </a:t>
              </a:r>
              <a:r>
                <a:rPr lang="en-US" sz="1200" spc="-10" dirty="0">
                  <a:latin typeface="Futura-Condensed-Normal" pitchFamily="2" charset="0"/>
                  <a:cs typeface="Futura Condensed"/>
                </a:rPr>
                <a:t>to create a dancing cat </a:t>
              </a:r>
              <a:r>
                <a:rPr lang="en-US" sz="1200" spc="-10" dirty="0" smtClean="0">
                  <a:latin typeface="Futura-Condensed-Normal" pitchFamily="2" charset="0"/>
                  <a:cs typeface="Futura Condensed"/>
                </a:rPr>
                <a:t>program</a:t>
              </a:r>
              <a:r>
                <a:rPr lang="en-US" sz="1200" dirty="0" smtClean="0">
                  <a:latin typeface="Futura-Condensed-Normal" pitchFamily="2" charset="0"/>
                  <a:cs typeface="Futura Condensed"/>
                </a:rPr>
                <a:t>. </a:t>
              </a:r>
              <a:r>
                <a:rPr lang="en-US" sz="1200" spc="-10" dirty="0">
                  <a:latin typeface="Futura-Condensed-Normal" pitchFamily="2" charset="0"/>
                  <a:cs typeface="Futura Condensed"/>
                </a:rPr>
                <a:t>Encourage students to add other blocks and experiment with motion, sprites, looks, costumes, sound, or backdrops to make the project their own</a:t>
              </a:r>
              <a:r>
                <a:rPr lang="en-US" sz="1200" spc="-10" dirty="0" smtClean="0">
                  <a:latin typeface="Futura-Condensed-Normal" pitchFamily="2" charset="0"/>
                  <a:cs typeface="Futura Condensed"/>
                </a:rPr>
                <a:t>.</a:t>
              </a:r>
              <a:endParaRPr lang="en-US" sz="1200" dirty="0">
                <a:latin typeface="Futura-Condensed-Normal" pitchFamily="2" charset="0"/>
                <a:cs typeface="Futura Condensed"/>
              </a:endParaRPr>
            </a:p>
            <a:p>
              <a:endParaRPr lang="en-US" sz="600" dirty="0" smtClean="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Let students share their first Scratch creations with one another! Optionally, </a:t>
              </a:r>
              <a:r>
                <a:rPr lang="en-US" sz="1200" spc="-10" dirty="0">
                  <a:latin typeface="Futura-Condensed-Normal" pitchFamily="2" charset="0"/>
                  <a:cs typeface="Futura Condensed"/>
                </a:rPr>
                <a:t>h</a:t>
              </a:r>
              <a:r>
                <a:rPr lang="en-US" sz="1200" spc="-10" dirty="0" smtClean="0">
                  <a:latin typeface="Futura-Condensed-Normal" pitchFamily="2" charset="0"/>
                  <a:cs typeface="Futura Condensed"/>
                </a:rPr>
                <a:t>elp students share and add their projects to the Step-by-Step </a:t>
              </a:r>
              <a:r>
                <a:rPr lang="en-US" sz="1200" spc="-10" dirty="0">
                  <a:latin typeface="Futura-Condensed-Normal" pitchFamily="2" charset="0"/>
                  <a:cs typeface="Futura Condensed"/>
                </a:rPr>
                <a:t>studio </a:t>
              </a:r>
              <a:r>
                <a:rPr lang="en-US" sz="1200" spc="-10" dirty="0" smtClean="0">
                  <a:latin typeface="Futura-Condensed-Normal" pitchFamily="2" charset="0"/>
                  <a:cs typeface="Futura Condensed"/>
                </a:rPr>
                <a:t>or a </a:t>
              </a:r>
              <a:r>
                <a:rPr lang="en-US" sz="1200" spc="-10" dirty="0">
                  <a:latin typeface="Futura-Condensed-Normal" pitchFamily="2" charset="0"/>
                  <a:cs typeface="Futura Condensed"/>
                </a:rPr>
                <a:t>class </a:t>
              </a:r>
              <a:r>
                <a:rPr lang="en-US" sz="1200" spc="-10" dirty="0" smtClean="0">
                  <a:latin typeface="Futura-Condensed-Normal" pitchFamily="2" charset="0"/>
                  <a:cs typeface="Futura Condensed"/>
                </a:rPr>
                <a:t>studio.</a:t>
              </a:r>
              <a:endParaRPr lang="en-US" sz="1200" spc="-10" dirty="0">
                <a:latin typeface="Futura-Condensed-Normal" pitchFamily="2" charset="0"/>
                <a:cs typeface="Futura Condensed"/>
              </a:endParaRPr>
            </a:p>
            <a:p>
              <a:pPr marL="171450" indent="-171450">
                <a:buFont typeface="Wingdings" charset="2"/>
                <a:buChar char="q"/>
              </a:pPr>
              <a:endParaRPr lang="en-US" sz="600" dirty="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Ask students </a:t>
              </a:r>
              <a:r>
                <a:rPr lang="en-US" sz="1200" dirty="0">
                  <a:latin typeface="Futura-Condensed-Normal" pitchFamily="2" charset="0"/>
                  <a:cs typeface="Futura Condensed"/>
                </a:rPr>
                <a:t>to think back on the design process by responding to the reflection prompts in their </a:t>
              </a:r>
              <a:r>
                <a:rPr lang="en-US" sz="1200" dirty="0" smtClean="0">
                  <a:latin typeface="Futura-Condensed-Normal" pitchFamily="2" charset="0"/>
                  <a:cs typeface="Futura Condensed"/>
                </a:rPr>
                <a:t>design journals or as a group discussion.</a:t>
              </a:r>
              <a:endParaRPr lang="en-US" sz="1200" dirty="0">
                <a:latin typeface="Futura-Condensed-Normal" pitchFamily="2" charset="0"/>
                <a:cs typeface="Futura Condensed"/>
              </a:endParaRPr>
            </a:p>
          </p:txBody>
        </p:sp>
        <p:sp>
          <p:nvSpPr>
            <p:cNvPr id="81" name="TextBox 80"/>
            <p:cNvSpPr txBox="1"/>
            <p:nvPr/>
          </p:nvSpPr>
          <p:spPr>
            <a:xfrm>
              <a:off x="422410" y="2832530"/>
              <a:ext cx="3307404" cy="338554"/>
            </a:xfrm>
            <a:prstGeom prst="rect">
              <a:avLst/>
            </a:prstGeom>
            <a:noFill/>
          </p:spPr>
          <p:txBody>
            <a:bodyPr wrap="square" rtlCol="0">
              <a:spAutoFit/>
            </a:bodyPr>
            <a:lstStyle/>
            <a:p>
              <a:r>
                <a:rPr lang="en-US" sz="1600" dirty="0">
                  <a:latin typeface="Futura-Condensed-Normal" pitchFamily="2" charset="0"/>
                  <a:cs typeface="Futura Condensed"/>
                </a:rPr>
                <a:t>ACTIVITY DESCRIPTION</a:t>
              </a:r>
            </a:p>
          </p:txBody>
        </p:sp>
        <p:cxnSp>
          <p:nvCxnSpPr>
            <p:cNvPr id="82" name="Straight Connector 81"/>
            <p:cNvCxnSpPr/>
            <p:nvPr/>
          </p:nvCxnSpPr>
          <p:spPr>
            <a:xfrm flipV="1">
              <a:off x="515544" y="3163625"/>
              <a:ext cx="3231204" cy="838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4007796" y="5709109"/>
            <a:ext cx="3307404" cy="1326824"/>
            <a:chOff x="3992282" y="2832776"/>
            <a:chExt cx="3307404" cy="1326824"/>
          </a:xfrm>
        </p:grpSpPr>
        <p:sp>
          <p:nvSpPr>
            <p:cNvPr id="89" name="TextBox 88"/>
            <p:cNvSpPr txBox="1"/>
            <p:nvPr/>
          </p:nvSpPr>
          <p:spPr>
            <a:xfrm>
              <a:off x="4089400" y="3328603"/>
              <a:ext cx="3117152" cy="830997"/>
            </a:xfrm>
            <a:prstGeom prst="rect">
              <a:avLst/>
            </a:prstGeom>
            <a:noFill/>
            <a:ln w="6350" cmpd="sng">
              <a:solidFill>
                <a:schemeClr val="tx1"/>
              </a:solidFill>
              <a:prstDash val="dash"/>
            </a:ln>
          </p:spPr>
          <p:txBody>
            <a:bodyPr wrap="square" rtlCol="0">
              <a:spAutoFit/>
            </a:bodyPr>
            <a:lstStyle/>
            <a:p>
              <a:pPr marL="171450" indent="-171450">
                <a:buFont typeface="Lucida Grande"/>
                <a:buChar char="+"/>
              </a:pPr>
              <a:r>
                <a:rPr lang="en-US" sz="1200" dirty="0" smtClean="0">
                  <a:latin typeface="Futura-Condensed-Normal" pitchFamily="2" charset="0"/>
                  <a:cs typeface="Futura Condensed"/>
                </a:rPr>
                <a:t>Were students able to open Scratch and find the Tips Window?</a:t>
              </a:r>
            </a:p>
            <a:p>
              <a:pPr marL="171450" indent="-171450">
                <a:buFont typeface="Lucida Grande"/>
                <a:buChar char="+"/>
              </a:pPr>
              <a:r>
                <a:rPr lang="en-US" sz="1200" dirty="0" smtClean="0">
                  <a:latin typeface="Futura-Condensed-Normal" pitchFamily="2" charset="0"/>
                  <a:cs typeface="Futura Condensed"/>
                </a:rPr>
                <a:t>Were students able to create a dancing cat?</a:t>
              </a:r>
            </a:p>
            <a:p>
              <a:pPr marL="171450" indent="-171450">
                <a:buFont typeface="Lucida Grande"/>
                <a:buChar char="+"/>
              </a:pPr>
              <a:r>
                <a:rPr lang="en-US" sz="1200" dirty="0" smtClean="0">
                  <a:latin typeface="Futura-Condensed-Normal" pitchFamily="2" charset="0"/>
                  <a:cs typeface="Futura Condensed"/>
                </a:rPr>
                <a:t>Were students able to save and share projects?</a:t>
              </a:r>
              <a:endParaRPr lang="en-US" sz="1200" dirty="0">
                <a:latin typeface="Futura-Condensed-Normal" pitchFamily="2" charset="0"/>
                <a:cs typeface="Futura Condensed"/>
              </a:endParaRPr>
            </a:p>
          </p:txBody>
        </p:sp>
        <p:sp>
          <p:nvSpPr>
            <p:cNvPr id="90" name="TextBox 89"/>
            <p:cNvSpPr txBox="1"/>
            <p:nvPr/>
          </p:nvSpPr>
          <p:spPr>
            <a:xfrm>
              <a:off x="3992282" y="2832776"/>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REVIEWING STUDENT WORK</a:t>
              </a:r>
              <a:endParaRPr lang="en-US" sz="1600" dirty="0">
                <a:latin typeface="Futura-Condensed-Normal" pitchFamily="2" charset="0"/>
                <a:cs typeface="Futura Condensed"/>
              </a:endParaRPr>
            </a:p>
          </p:txBody>
        </p:sp>
        <p:cxnSp>
          <p:nvCxnSpPr>
            <p:cNvPr id="91" name="Straight Connector 90"/>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4007796" y="4458372"/>
            <a:ext cx="3307404" cy="1142158"/>
            <a:chOff x="3992282" y="2832776"/>
            <a:chExt cx="3307404" cy="1142158"/>
          </a:xfrm>
        </p:grpSpPr>
        <p:sp>
          <p:nvSpPr>
            <p:cNvPr id="93" name="TextBox 92"/>
            <p:cNvSpPr txBox="1"/>
            <p:nvPr/>
          </p:nvSpPr>
          <p:spPr>
            <a:xfrm>
              <a:off x="4089400" y="3328603"/>
              <a:ext cx="3117152" cy="646331"/>
            </a:xfrm>
            <a:prstGeom prst="rect">
              <a:avLst/>
            </a:prstGeom>
            <a:noFill/>
            <a:ln w="6350" cmpd="sng">
              <a:solidFill>
                <a:schemeClr val="tx1"/>
              </a:solidFill>
              <a:prstDash val="dash"/>
            </a:ln>
          </p:spPr>
          <p:txBody>
            <a:bodyPr wrap="square" rtlCol="0">
              <a:spAutoFit/>
            </a:bodyPr>
            <a:lstStyle/>
            <a:p>
              <a:pPr marL="171450" indent="-171450">
                <a:buFont typeface="Lucida Grande"/>
                <a:buChar char="+"/>
              </a:pPr>
              <a:r>
                <a:rPr lang="en-US" sz="1200" dirty="0">
                  <a:latin typeface="Futura-Condensed-Normal" pitchFamily="2" charset="0"/>
                  <a:cs typeface="Futura Condensed"/>
                </a:rPr>
                <a:t>What was surprising about the activity?</a:t>
              </a:r>
            </a:p>
            <a:p>
              <a:pPr marL="171450" indent="-171450">
                <a:buFont typeface="Lucida Grande"/>
                <a:buChar char="+"/>
              </a:pPr>
              <a:r>
                <a:rPr lang="en-US" sz="1200" dirty="0">
                  <a:latin typeface="Futura-Condensed-Normal" pitchFamily="2" charset="0"/>
                  <a:cs typeface="Futura Condensed"/>
                </a:rPr>
                <a:t>How did it feel to be led step-by-step through the activity?</a:t>
              </a:r>
            </a:p>
            <a:p>
              <a:pPr marL="171450" indent="-171450">
                <a:buFont typeface="Lucida Grande"/>
                <a:buChar char="+"/>
              </a:pPr>
              <a:r>
                <a:rPr lang="en-US" sz="1200" dirty="0">
                  <a:latin typeface="Futura-Condensed-Normal" pitchFamily="2" charset="0"/>
                  <a:cs typeface="Futura Condensed"/>
                </a:rPr>
                <a:t>When do you feel most creative?</a:t>
              </a:r>
            </a:p>
          </p:txBody>
        </p:sp>
        <p:sp>
          <p:nvSpPr>
            <p:cNvPr id="94" name="TextBox 93"/>
            <p:cNvSpPr txBox="1"/>
            <p:nvPr/>
          </p:nvSpPr>
          <p:spPr>
            <a:xfrm>
              <a:off x="3992282" y="2832776"/>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REFLECTION PROMPTS</a:t>
              </a:r>
              <a:endParaRPr lang="en-US" sz="1600" dirty="0">
                <a:latin typeface="Futura-Condensed-Normal" pitchFamily="2" charset="0"/>
                <a:cs typeface="Futura Condensed"/>
              </a:endParaRPr>
            </a:p>
          </p:txBody>
        </p:sp>
        <p:cxnSp>
          <p:nvCxnSpPr>
            <p:cNvPr id="95" name="Straight Connector 94"/>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457995" y="7630731"/>
            <a:ext cx="6857205" cy="352518"/>
            <a:chOff x="457995" y="7630731"/>
            <a:chExt cx="6857205" cy="352518"/>
          </a:xfrm>
        </p:grpSpPr>
        <p:sp>
          <p:nvSpPr>
            <p:cNvPr id="48" name="TextBox 47"/>
            <p:cNvSpPr txBox="1"/>
            <p:nvPr/>
          </p:nvSpPr>
          <p:spPr>
            <a:xfrm>
              <a:off x="457995" y="7641903"/>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NOTES</a:t>
              </a:r>
              <a:endParaRPr lang="en-US" sz="1600" dirty="0">
                <a:latin typeface="Futura-Condensed-Normal" pitchFamily="2" charset="0"/>
                <a:cs typeface="Futura Condensed"/>
              </a:endParaRPr>
            </a:p>
          </p:txBody>
        </p:sp>
        <p:cxnSp>
          <p:nvCxnSpPr>
            <p:cNvPr id="49" name="Straight Connector 48"/>
            <p:cNvCxnSpPr/>
            <p:nvPr/>
          </p:nvCxnSpPr>
          <p:spPr>
            <a:xfrm flipV="1">
              <a:off x="551129" y="7969285"/>
              <a:ext cx="6670937" cy="1396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007796" y="7630731"/>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NOTES TO SELF</a:t>
              </a:r>
              <a:endParaRPr lang="en-US" sz="1600" dirty="0">
                <a:latin typeface="Futura-Condensed-Normal" pitchFamily="2" charset="0"/>
                <a:cs typeface="Futura Condensed"/>
              </a:endParaRPr>
            </a:p>
          </p:txBody>
        </p:sp>
      </p:grpSp>
      <p:cxnSp>
        <p:nvCxnSpPr>
          <p:cNvPr id="53" name="Straight Connector 52"/>
          <p:cNvCxnSpPr/>
          <p:nvPr/>
        </p:nvCxnSpPr>
        <p:spPr>
          <a:xfrm>
            <a:off x="3857013" y="8086975"/>
            <a:ext cx="0" cy="1805476"/>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4104914" y="8217641"/>
            <a:ext cx="3117152" cy="1158779"/>
            <a:chOff x="3746748" y="8217641"/>
            <a:chExt cx="3475318" cy="1158779"/>
          </a:xfrm>
        </p:grpSpPr>
        <p:sp>
          <p:nvSpPr>
            <p:cNvPr id="60" name="TextBox 59"/>
            <p:cNvSpPr txBox="1"/>
            <p:nvPr/>
          </p:nvSpPr>
          <p:spPr>
            <a:xfrm>
              <a:off x="3746748" y="8217641"/>
              <a:ext cx="3466853" cy="1158779"/>
            </a:xfrm>
            <a:prstGeom prst="rect">
              <a:avLst/>
            </a:prstGeom>
            <a:noFill/>
            <a:ln w="6350" cmpd="sng">
              <a:noFill/>
              <a:prstDash val="dash"/>
            </a:ln>
          </p:spPr>
          <p:txBody>
            <a:bodyPr wrap="square" rtlCol="0">
              <a:spAutoFit/>
            </a:bodyPr>
            <a:lstStyle/>
            <a:p>
              <a:pPr marL="171450" indent="-171450">
                <a:lnSpc>
                  <a:spcPct val="70000"/>
                </a:lnSpc>
                <a:buFont typeface="Wingdings" charset="2"/>
                <a:buChar char="q"/>
              </a:pPr>
              <a:r>
                <a:rPr lang="en-US" sz="1400" dirty="0" smtClean="0">
                  <a:latin typeface="Futura-Condensed-Normal" pitchFamily="2" charset="0"/>
                  <a:cs typeface="Futura Condensed"/>
                </a:rPr>
                <a:t> </a:t>
              </a: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endParaRPr lang="en-US" sz="1400" dirty="0" smtClean="0">
                <a:latin typeface="Futura-Condensed-Normal" pitchFamily="2" charset="0"/>
                <a:cs typeface="Futura Condensed"/>
              </a:endParaRP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endParaRPr lang="en-US" sz="1400" dirty="0" smtClean="0">
                <a:latin typeface="Futura-Condensed-Normal" pitchFamily="2" charset="0"/>
                <a:cs typeface="Futura Condensed"/>
              </a:endParaRP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r>
                <a:rPr lang="en-US" sz="1400" dirty="0" smtClean="0">
                  <a:latin typeface="Futura-Condensed-Normal" pitchFamily="2" charset="0"/>
                  <a:cs typeface="Futura Condensed"/>
                </a:rPr>
                <a:t> </a:t>
              </a:r>
              <a:endParaRPr lang="en-US" sz="1400" dirty="0">
                <a:latin typeface="Futura-Condensed-Normal" pitchFamily="2" charset="0"/>
                <a:cs typeface="Futura Condensed"/>
              </a:endParaRPr>
            </a:p>
          </p:txBody>
        </p:sp>
        <p:grpSp>
          <p:nvGrpSpPr>
            <p:cNvPr id="65" name="Group 64"/>
            <p:cNvGrpSpPr/>
            <p:nvPr/>
          </p:nvGrpSpPr>
          <p:grpSpPr>
            <a:xfrm>
              <a:off x="4076948" y="8385986"/>
              <a:ext cx="3145118" cy="883399"/>
              <a:chOff x="3891832" y="8385983"/>
              <a:chExt cx="3321768" cy="883398"/>
            </a:xfrm>
          </p:grpSpPr>
          <p:cxnSp>
            <p:nvCxnSpPr>
              <p:cNvPr id="69" name="Straight Connector 68"/>
              <p:cNvCxnSpPr/>
              <p:nvPr/>
            </p:nvCxnSpPr>
            <p:spPr>
              <a:xfrm flipH="1">
                <a:off x="3891832" y="8385983"/>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a:off x="3891832" y="8679505"/>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3891832" y="8975859"/>
                <a:ext cx="3321768"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3891832" y="9269381"/>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551129" y="8142739"/>
            <a:ext cx="3231204" cy="1200329"/>
          </a:xfrm>
          <a:prstGeom prst="rect">
            <a:avLst/>
          </a:prstGeom>
          <a:noFill/>
          <a:ln w="6350" cmpd="sng">
            <a:noFill/>
            <a:prstDash val="dash"/>
          </a:ln>
        </p:spPr>
        <p:txBody>
          <a:bodyPr wrap="square" rtlCol="0">
            <a:spAutoFit/>
          </a:bodyPr>
          <a:lstStyle/>
          <a:p>
            <a:pPr marL="171450" indent="-171450">
              <a:buFont typeface="Lucida Grande"/>
              <a:buChar char="+"/>
            </a:pPr>
            <a:r>
              <a:rPr lang="en-US" sz="1200" dirty="0">
                <a:latin typeface="Futura-Condensed-Normal" pitchFamily="2" charset="0"/>
                <a:cs typeface="Futura Condensed"/>
              </a:rPr>
              <a:t>If they don’t have one already, help learners create a Scratch account using the Unit 0 Scratch Account </a:t>
            </a:r>
            <a:r>
              <a:rPr lang="en-US" sz="1200" dirty="0" smtClean="0">
                <a:latin typeface="Futura-Condensed-Normal" pitchFamily="2" charset="0"/>
                <a:cs typeface="Futura Condensed"/>
              </a:rPr>
              <a:t>activity, </a:t>
            </a:r>
            <a:r>
              <a:rPr lang="en-US" sz="1200" dirty="0">
                <a:latin typeface="Futura-Condensed-Normal" pitchFamily="2" charset="0"/>
                <a:cs typeface="Futura Condensed"/>
              </a:rPr>
              <a:t>so that students can save and share their first Scratch project with friends and </a:t>
            </a:r>
            <a:r>
              <a:rPr lang="en-US" sz="1200" dirty="0" smtClean="0">
                <a:latin typeface="Futura-Condensed-Normal" pitchFamily="2" charset="0"/>
                <a:cs typeface="Futura Condensed"/>
              </a:rPr>
              <a:t>family.</a:t>
            </a:r>
            <a:endParaRPr lang="en-US" sz="1200" dirty="0">
              <a:latin typeface="Futura-Condensed-Normal" pitchFamily="2" charset="0"/>
              <a:cs typeface="Futura Condensed"/>
            </a:endParaRPr>
          </a:p>
          <a:p>
            <a:pPr marL="171450" indent="-171450">
              <a:buFont typeface="Lucida Grande"/>
              <a:buChar char="+"/>
            </a:pPr>
            <a:r>
              <a:rPr lang="en-US" sz="1200" dirty="0">
                <a:latin typeface="Futura-Condensed-Normal" pitchFamily="2" charset="0"/>
                <a:cs typeface="Futura Condensed"/>
              </a:rPr>
              <a:t>Remind students how to add a project to a studio with the Unit 0 Scratch Studio </a:t>
            </a:r>
            <a:r>
              <a:rPr lang="en-US" sz="1200" dirty="0" smtClean="0">
                <a:latin typeface="Futura-Condensed-Normal" pitchFamily="2" charset="0"/>
                <a:cs typeface="Futura Condensed"/>
              </a:rPr>
              <a:t>activity or handout.</a:t>
            </a:r>
            <a:endParaRPr lang="en-US" sz="1200" dirty="0">
              <a:latin typeface="Futura-Condensed-Normal" pitchFamily="2" charset="0"/>
              <a:cs typeface="Futura Condensed"/>
            </a:endParaRPr>
          </a:p>
        </p:txBody>
      </p:sp>
      <p:grpSp>
        <p:nvGrpSpPr>
          <p:cNvPr id="2" name="Group 1"/>
          <p:cNvGrpSpPr/>
          <p:nvPr/>
        </p:nvGrpSpPr>
        <p:grpSpPr>
          <a:xfrm>
            <a:off x="1300827" y="595839"/>
            <a:ext cx="5913646" cy="1544641"/>
            <a:chOff x="457995" y="595839"/>
            <a:chExt cx="5913646" cy="1544641"/>
          </a:xfrm>
        </p:grpSpPr>
        <p:sp>
          <p:nvSpPr>
            <p:cNvPr id="10" name="TextBox 9"/>
            <p:cNvSpPr txBox="1"/>
            <p:nvPr/>
          </p:nvSpPr>
          <p:spPr>
            <a:xfrm>
              <a:off x="3371794" y="795405"/>
              <a:ext cx="2999847" cy="1231106"/>
            </a:xfrm>
            <a:prstGeom prst="rect">
              <a:avLst/>
            </a:prstGeom>
            <a:noFill/>
            <a:ln w="6350" cmpd="sng">
              <a:solidFill>
                <a:schemeClr val="tx1"/>
              </a:solidFill>
              <a:prstDash val="dash"/>
            </a:ln>
          </p:spPr>
          <p:txBody>
            <a:bodyPr wrap="square" rtlCol="0">
              <a:spAutoFit/>
            </a:bodyPr>
            <a:lstStyle/>
            <a:p>
              <a:r>
                <a:rPr lang="en-US" sz="1400" dirty="0" smtClean="0">
                  <a:latin typeface="Futura-Condensed-Normal" pitchFamily="2" charset="0"/>
                  <a:cs typeface="Futura Condensed"/>
                </a:rPr>
                <a:t>OBJECTIVES</a:t>
              </a:r>
            </a:p>
            <a:p>
              <a:r>
                <a:rPr lang="en-US" sz="1200" dirty="0" smtClean="0">
                  <a:latin typeface="Futura-Condensed-Normal" pitchFamily="2" charset="0"/>
                  <a:cs typeface="Futura Condensed"/>
                </a:rPr>
                <a:t>By completing this activity, students will:</a:t>
              </a:r>
            </a:p>
            <a:p>
              <a:pPr marL="171450" indent="-171450">
                <a:buFont typeface="Lucida Grande"/>
                <a:buChar char="+"/>
              </a:pPr>
              <a:r>
                <a:rPr lang="en-US" sz="1200" dirty="0" smtClean="0">
                  <a:latin typeface="Futura-Condensed-Normal" pitchFamily="2" charset="0"/>
                  <a:cs typeface="Futura Condensed"/>
                </a:rPr>
                <a:t>create a dancing cat in Scratch by following a step-by-step tutorial</a:t>
              </a:r>
            </a:p>
            <a:p>
              <a:pPr marL="171450" indent="-171450">
                <a:buFont typeface="Lucida Grande"/>
                <a:buChar char="+"/>
              </a:pPr>
              <a:r>
                <a:rPr lang="en-US" sz="1200" dirty="0">
                  <a:latin typeface="Futura-Condensed-Normal" pitchFamily="2" charset="0"/>
                  <a:cs typeface="Futura Condensed"/>
                </a:rPr>
                <a:t>e</a:t>
              </a:r>
              <a:r>
                <a:rPr lang="en-US" sz="1200" dirty="0" smtClean="0">
                  <a:latin typeface="Futura-Condensed-Normal" pitchFamily="2" charset="0"/>
                  <a:cs typeface="Futura Condensed"/>
                </a:rPr>
                <a:t>xperience building up a program by experimenting </a:t>
              </a:r>
              <a:r>
                <a:rPr lang="en-US" sz="1200" dirty="0">
                  <a:latin typeface="Futura-Condensed-Normal" pitchFamily="2" charset="0"/>
                  <a:cs typeface="Futura Condensed"/>
                </a:rPr>
                <a:t>and </a:t>
              </a:r>
              <a:r>
                <a:rPr lang="en-US" sz="1200" dirty="0" smtClean="0">
                  <a:latin typeface="Futura-Condensed-Normal" pitchFamily="2" charset="0"/>
                  <a:cs typeface="Futura Condensed"/>
                </a:rPr>
                <a:t>iterating</a:t>
              </a:r>
            </a:p>
          </p:txBody>
        </p:sp>
        <p:sp>
          <p:nvSpPr>
            <p:cNvPr id="42" name="TextBox 41"/>
            <p:cNvSpPr txBox="1"/>
            <p:nvPr/>
          </p:nvSpPr>
          <p:spPr>
            <a:xfrm>
              <a:off x="457995" y="595839"/>
              <a:ext cx="2815942" cy="769441"/>
            </a:xfrm>
            <a:prstGeom prst="rect">
              <a:avLst/>
            </a:prstGeom>
            <a:noFill/>
          </p:spPr>
          <p:txBody>
            <a:bodyPr wrap="square" rtlCol="0">
              <a:spAutoFit/>
            </a:bodyPr>
            <a:lstStyle/>
            <a:p>
              <a:r>
                <a:rPr lang="en-US" sz="4400" dirty="0" smtClean="0">
                  <a:latin typeface="Futura-Condensed-Normal" pitchFamily="2" charset="0"/>
                  <a:cs typeface="Futura Condensed"/>
                </a:rPr>
                <a:t>STEP-BY-STEP</a:t>
              </a:r>
            </a:p>
          </p:txBody>
        </p:sp>
        <p:grpSp>
          <p:nvGrpSpPr>
            <p:cNvPr id="85" name="Group 84"/>
            <p:cNvGrpSpPr/>
            <p:nvPr/>
          </p:nvGrpSpPr>
          <p:grpSpPr>
            <a:xfrm>
              <a:off x="2819113" y="794340"/>
              <a:ext cx="442062" cy="1123360"/>
              <a:chOff x="2853673" y="794340"/>
              <a:chExt cx="442062" cy="1123360"/>
            </a:xfrm>
          </p:grpSpPr>
          <p:cxnSp>
            <p:nvCxnSpPr>
              <p:cNvPr id="86" name="Straight Connector 85"/>
              <p:cNvCxnSpPr/>
              <p:nvPr/>
            </p:nvCxnSpPr>
            <p:spPr>
              <a:xfrm>
                <a:off x="3074704" y="794340"/>
                <a:ext cx="1" cy="1123360"/>
              </a:xfrm>
              <a:prstGeom prst="line">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flipV="1">
                <a:off x="2853673" y="794755"/>
                <a:ext cx="221031" cy="2"/>
              </a:xfrm>
              <a:prstGeom prst="line">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H="1" flipV="1">
                <a:off x="2853673" y="1912685"/>
                <a:ext cx="221032" cy="2"/>
              </a:xfrm>
              <a:prstGeom prst="line">
                <a:avLst/>
              </a:prstGeom>
              <a:ln w="3175"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V="1">
                <a:off x="3074704" y="1343098"/>
                <a:ext cx="221031" cy="2"/>
              </a:xfrm>
              <a:prstGeom prst="line">
                <a:avLst/>
              </a:prstGeom>
              <a:ln w="3175"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98" name="TextBox 97"/>
            <p:cNvSpPr txBox="1"/>
            <p:nvPr/>
          </p:nvSpPr>
          <p:spPr>
            <a:xfrm>
              <a:off x="1685092" y="1694204"/>
              <a:ext cx="1092200" cy="446276"/>
            </a:xfrm>
            <a:prstGeom prst="rect">
              <a:avLst/>
            </a:prstGeom>
            <a:noFill/>
          </p:spPr>
          <p:txBody>
            <a:bodyPr wrap="square" rtlCol="0">
              <a:spAutoFit/>
            </a:bodyPr>
            <a:lstStyle/>
            <a:p>
              <a:pPr algn="dist">
                <a:lnSpc>
                  <a:spcPct val="120000"/>
                </a:lnSpc>
              </a:pPr>
              <a:r>
                <a:rPr lang="en-US" sz="1000" baseline="-25000" dirty="0" smtClean="0">
                  <a:latin typeface="Futura-Condensed-Normal" pitchFamily="2" charset="0"/>
                  <a:cs typeface="Futura Condensed"/>
                </a:rPr>
                <a:t>SUGGESTED TIME</a:t>
              </a:r>
            </a:p>
            <a:p>
              <a:pPr algn="dist">
                <a:lnSpc>
                  <a:spcPct val="150000"/>
                </a:lnSpc>
              </a:pPr>
              <a:r>
                <a:rPr lang="en-US" sz="1000" dirty="0" smtClean="0">
                  <a:latin typeface="Futura-Condensed-Normal" pitchFamily="2" charset="0"/>
                  <a:cs typeface="Futura Condensed"/>
                </a:rPr>
                <a:t>15–30 MINUTES</a:t>
              </a:r>
            </a:p>
          </p:txBody>
        </p:sp>
        <p:pic>
          <p:nvPicPr>
            <p:cNvPr id="99" name="Picture 98" descr="15min.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28577" y="1754376"/>
              <a:ext cx="324022" cy="324022"/>
            </a:xfrm>
            <a:prstGeom prst="rect">
              <a:avLst/>
            </a:prstGeom>
          </p:spPr>
        </p:pic>
      </p:grpSp>
      <p:sp>
        <p:nvSpPr>
          <p:cNvPr id="5" name="Slide Number Placeholder 4"/>
          <p:cNvSpPr>
            <a:spLocks noGrp="1"/>
          </p:cNvSpPr>
          <p:nvPr>
            <p:ph type="sldNum" sz="quarter" idx="12"/>
          </p:nvPr>
        </p:nvSpPr>
        <p:spPr>
          <a:xfrm>
            <a:off x="142398" y="9519711"/>
            <a:ext cx="1813560" cy="535517"/>
          </a:xfrm>
        </p:spPr>
        <p:txBody>
          <a:bodyPr/>
          <a:lstStyle/>
          <a:p>
            <a:r>
              <a:rPr lang="en-US" dirty="0" smtClean="0">
                <a:latin typeface="Futura-Condensed-Normal" pitchFamily="2" charset="0"/>
              </a:rPr>
              <a:t>28</a:t>
            </a:r>
            <a:endParaRPr lang="en-US" dirty="0">
              <a:latin typeface="Futura-Condensed-Normal" pitchFamily="2" charset="0"/>
            </a:endParaRPr>
          </a:p>
        </p:txBody>
      </p:sp>
      <p:grpSp>
        <p:nvGrpSpPr>
          <p:cNvPr id="54" name="Group 53"/>
          <p:cNvGrpSpPr/>
          <p:nvPr/>
        </p:nvGrpSpPr>
        <p:grpSpPr>
          <a:xfrm>
            <a:off x="551129" y="0"/>
            <a:ext cx="493776" cy="2791968"/>
            <a:chOff x="551129" y="0"/>
            <a:chExt cx="493776" cy="2791968"/>
          </a:xfrm>
        </p:grpSpPr>
        <p:pic>
          <p:nvPicPr>
            <p:cNvPr id="55" name="Picture 54" descr="Unit1activity.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51129" y="0"/>
              <a:ext cx="493776" cy="2791968"/>
            </a:xfrm>
            <a:prstGeom prst="rect">
              <a:avLst/>
            </a:prstGeom>
            <a:ln>
              <a:solidFill>
                <a:srgbClr val="FFFFFF"/>
              </a:solidFill>
            </a:ln>
          </p:spPr>
        </p:pic>
        <p:sp>
          <p:nvSpPr>
            <p:cNvPr id="56" name="TextBox 55"/>
            <p:cNvSpPr txBox="1"/>
            <p:nvPr/>
          </p:nvSpPr>
          <p:spPr>
            <a:xfrm rot="5400000">
              <a:off x="-260128" y="1150289"/>
              <a:ext cx="2110950" cy="461665"/>
            </a:xfrm>
            <a:prstGeom prst="rect">
              <a:avLst/>
            </a:prstGeom>
            <a:noFill/>
          </p:spPr>
          <p:txBody>
            <a:bodyPr wrap="square" rtlCol="0" anchor="ctr" anchorCtr="0">
              <a:spAutoFit/>
            </a:bodyPr>
            <a:lstStyle/>
            <a:p>
              <a:pPr algn="r"/>
              <a:r>
                <a:rPr lang="en-US" sz="2400" dirty="0" smtClean="0">
                  <a:solidFill>
                    <a:schemeClr val="bg1"/>
                  </a:solidFill>
                  <a:latin typeface="Futura-Condensed-Normal" pitchFamily="2" charset="0"/>
                  <a:cs typeface="Futura Condensed"/>
                </a:rPr>
                <a:t> UNIT </a:t>
              </a:r>
              <a:r>
                <a:rPr lang="en-US" sz="2400" dirty="0">
                  <a:solidFill>
                    <a:schemeClr val="bg1"/>
                  </a:solidFill>
                  <a:latin typeface="Futura-Condensed-Normal" pitchFamily="2" charset="0"/>
                  <a:cs typeface="Futura Condensed"/>
                </a:rPr>
                <a:t>1</a:t>
              </a:r>
              <a:r>
                <a:rPr lang="en-US" sz="2400" dirty="0" smtClean="0">
                  <a:solidFill>
                    <a:schemeClr val="bg1"/>
                  </a:solidFill>
                  <a:latin typeface="Futura-Condensed-Normal" pitchFamily="2" charset="0"/>
                  <a:cs typeface="Futura Condensed"/>
                </a:rPr>
                <a:t>  ACTIVITY</a:t>
              </a:r>
              <a:endParaRPr lang="en-US" sz="2400" dirty="0">
                <a:solidFill>
                  <a:schemeClr val="bg1"/>
                </a:solidFill>
                <a:latin typeface="Futura-Condensed-Normal" pitchFamily="2" charset="0"/>
                <a:cs typeface="Futura Condensed"/>
              </a:endParaRPr>
            </a:p>
          </p:txBody>
        </p:sp>
      </p:grpSp>
    </p:spTree>
    <p:extLst>
      <p:ext uri="{BB962C8B-B14F-4D97-AF65-F5344CB8AC3E}">
        <p14:creationId xmlns:p14="http://schemas.microsoft.com/office/powerpoint/2010/main" xmlns="" val="1112833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4-06-03 at 10.53.48 A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617984" y="750514"/>
            <a:ext cx="3633716" cy="2724285"/>
          </a:xfrm>
          <a:prstGeom prst="rect">
            <a:avLst/>
          </a:prstGeom>
        </p:spPr>
      </p:pic>
      <p:pic>
        <p:nvPicPr>
          <p:cNvPr id="2" name="Picture 1" descr="Screen Shot 2014-05-21 at 4.36.01 PM.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583293" y="4150297"/>
            <a:ext cx="3668407" cy="3078113"/>
          </a:xfrm>
          <a:prstGeom prst="rect">
            <a:avLst/>
          </a:prstGeom>
        </p:spPr>
      </p:pic>
      <p:grpSp>
        <p:nvGrpSpPr>
          <p:cNvPr id="23" name="Group 22"/>
          <p:cNvGrpSpPr/>
          <p:nvPr/>
        </p:nvGrpSpPr>
        <p:grpSpPr>
          <a:xfrm>
            <a:off x="426076" y="3857808"/>
            <a:ext cx="2971821" cy="1183350"/>
            <a:chOff x="426076" y="3857808"/>
            <a:chExt cx="2971821" cy="1183350"/>
          </a:xfrm>
        </p:grpSpPr>
        <p:sp>
          <p:nvSpPr>
            <p:cNvPr id="87" name="TextBox 86"/>
            <p:cNvSpPr txBox="1"/>
            <p:nvPr/>
          </p:nvSpPr>
          <p:spPr>
            <a:xfrm>
              <a:off x="444691" y="3857808"/>
              <a:ext cx="2953206" cy="338554"/>
            </a:xfrm>
            <a:prstGeom prst="rect">
              <a:avLst/>
            </a:prstGeom>
            <a:noFill/>
          </p:spPr>
          <p:txBody>
            <a:bodyPr wrap="square" rtlCol="0">
              <a:spAutoFit/>
            </a:bodyPr>
            <a:lstStyle/>
            <a:p>
              <a:r>
                <a:rPr lang="en-US" sz="1600" dirty="0" smtClean="0">
                  <a:latin typeface="Futura-Condensed-Normal" pitchFamily="2" charset="0"/>
                  <a:cs typeface="Futura Condensed"/>
                </a:rPr>
                <a:t>START HERE</a:t>
              </a:r>
              <a:endParaRPr lang="en-US" sz="1600" dirty="0">
                <a:latin typeface="Futura-Condensed-Normal" pitchFamily="2" charset="0"/>
                <a:cs typeface="Futura Condensed"/>
              </a:endParaRPr>
            </a:p>
          </p:txBody>
        </p:sp>
        <p:cxnSp>
          <p:nvCxnSpPr>
            <p:cNvPr id="88" name="Straight Connector 87"/>
            <p:cNvCxnSpPr/>
            <p:nvPr/>
          </p:nvCxnSpPr>
          <p:spPr>
            <a:xfrm flipV="1">
              <a:off x="535219" y="4194252"/>
              <a:ext cx="2717679" cy="2"/>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26076" y="4228628"/>
              <a:ext cx="2885167" cy="812530"/>
            </a:xfrm>
            <a:prstGeom prst="rect">
              <a:avLst/>
            </a:prstGeom>
            <a:noFill/>
            <a:ln w="6350" cmpd="sng">
              <a:noFill/>
              <a:prstDash val="dash"/>
            </a:ln>
          </p:spPr>
          <p:txBody>
            <a:bodyPr wrap="square" rtlCol="0">
              <a:spAutoFit/>
            </a:bodyPr>
            <a:lstStyle/>
            <a:p>
              <a:pPr marL="171450" indent="-171450">
                <a:lnSpc>
                  <a:spcPct val="130000"/>
                </a:lnSpc>
                <a:buFont typeface="Wingdings" charset="2"/>
                <a:buChar char="q"/>
              </a:pPr>
              <a:r>
                <a:rPr lang="en-US" sz="1200" dirty="0" smtClean="0">
                  <a:latin typeface="Futura-Condensed-Normal" pitchFamily="2" charset="0"/>
                  <a:cs typeface="Futura Condensed"/>
                </a:rPr>
                <a:t>Follow the Step-by-Step Intro in the Tips Window.</a:t>
              </a:r>
            </a:p>
            <a:p>
              <a:pPr marL="171450" indent="-171450">
                <a:lnSpc>
                  <a:spcPct val="130000"/>
                </a:lnSpc>
                <a:buFont typeface="Wingdings" charset="2"/>
                <a:buChar char="q"/>
              </a:pPr>
              <a:r>
                <a:rPr lang="en-US" sz="1200" dirty="0" smtClean="0">
                  <a:latin typeface="Futura-Condensed-Normal" pitchFamily="2" charset="0"/>
                  <a:cs typeface="Futura Condensed"/>
                </a:rPr>
                <a:t>Add more blocks.</a:t>
              </a:r>
            </a:p>
            <a:p>
              <a:pPr marL="171450" indent="-171450">
                <a:lnSpc>
                  <a:spcPct val="130000"/>
                </a:lnSpc>
                <a:buFont typeface="Wingdings" charset="2"/>
                <a:buChar char="q"/>
              </a:pPr>
              <a:r>
                <a:rPr lang="en-US" sz="1200" dirty="0" smtClean="0">
                  <a:latin typeface="Futura-Condensed-Normal" pitchFamily="2" charset="0"/>
                  <a:cs typeface="Futura Condensed"/>
                </a:rPr>
                <a:t>Experiment to make it your own!</a:t>
              </a:r>
            </a:p>
          </p:txBody>
        </p:sp>
      </p:grpSp>
      <p:sp>
        <p:nvSpPr>
          <p:cNvPr id="26" name="TextBox 25"/>
          <p:cNvSpPr txBox="1"/>
          <p:nvPr/>
        </p:nvSpPr>
        <p:spPr>
          <a:xfrm>
            <a:off x="350924" y="8517982"/>
            <a:ext cx="2464723" cy="1015663"/>
          </a:xfrm>
          <a:prstGeom prst="rect">
            <a:avLst/>
          </a:prstGeom>
          <a:noFill/>
          <a:ln w="6350" cmpd="sng">
            <a:noFill/>
            <a:prstDash val="dash"/>
          </a:ln>
        </p:spPr>
        <p:txBody>
          <a:bodyPr wrap="square" rtlCol="0">
            <a:spAutoFit/>
          </a:bodyPr>
          <a:lstStyle/>
          <a:p>
            <a:pPr marL="171450" indent="-171450">
              <a:buFont typeface="Wingdings" charset="2"/>
              <a:buChar char="q"/>
            </a:pPr>
            <a:r>
              <a:rPr lang="en-US" sz="1200" dirty="0" smtClean="0">
                <a:latin typeface="Futura-Condensed-Normal" pitchFamily="2" charset="0"/>
                <a:cs typeface="Futura Condensed"/>
              </a:rPr>
              <a:t>Try recording your own sounds.</a:t>
            </a:r>
          </a:p>
          <a:p>
            <a:pPr marL="171450" indent="-171450">
              <a:buFont typeface="Wingdings" charset="2"/>
              <a:buChar char="q"/>
            </a:pPr>
            <a:r>
              <a:rPr lang="en-US" sz="1200" dirty="0" smtClean="0">
                <a:latin typeface="Futura-Condensed-Normal" pitchFamily="2" charset="0"/>
                <a:cs typeface="Futura Condensed"/>
              </a:rPr>
              <a:t>Create different backdrops.</a:t>
            </a:r>
          </a:p>
          <a:p>
            <a:pPr marL="171450" indent="-171450">
              <a:buFont typeface="Wingdings" charset="2"/>
              <a:buChar char="q"/>
            </a:pPr>
            <a:r>
              <a:rPr lang="en-US" sz="1200" dirty="0" smtClean="0">
                <a:latin typeface="Futura-Condensed-Normal" pitchFamily="2" charset="0"/>
                <a:cs typeface="Futura Condensed"/>
              </a:rPr>
              <a:t>Turn your project into a dance party by adding more dancing sprites!</a:t>
            </a:r>
          </a:p>
          <a:p>
            <a:pPr marL="171450" indent="-171450">
              <a:buFont typeface="Wingdings" charset="2"/>
              <a:buChar char="q"/>
            </a:pPr>
            <a:r>
              <a:rPr lang="en-US" sz="1200" dirty="0" smtClean="0">
                <a:latin typeface="Futura-Condensed-Normal" pitchFamily="2" charset="0"/>
                <a:cs typeface="Futura Condensed"/>
              </a:rPr>
              <a:t>Try designing a new costume for your sprite.</a:t>
            </a:r>
          </a:p>
        </p:txBody>
      </p:sp>
      <p:sp>
        <p:nvSpPr>
          <p:cNvPr id="60" name="TextBox 59"/>
          <p:cNvSpPr txBox="1"/>
          <p:nvPr/>
        </p:nvSpPr>
        <p:spPr>
          <a:xfrm>
            <a:off x="441615" y="7111851"/>
            <a:ext cx="2802652" cy="261610"/>
          </a:xfrm>
          <a:prstGeom prst="rect">
            <a:avLst/>
          </a:prstGeom>
          <a:noFill/>
        </p:spPr>
        <p:txBody>
          <a:bodyPr wrap="square" rtlCol="0">
            <a:spAutoFit/>
          </a:bodyPr>
          <a:lstStyle/>
          <a:p>
            <a:r>
              <a:rPr lang="en-US" sz="1100" dirty="0" smtClean="0">
                <a:latin typeface="Futura-Condensed-Normal" pitchFamily="2" charset="0"/>
                <a:cs typeface="Futura Condensed"/>
              </a:rPr>
              <a:t>What blocks do you want to experiment with? </a:t>
            </a:r>
            <a:endParaRPr lang="en-US" sz="1100" dirty="0">
              <a:latin typeface="Futura-Condensed-Normal" pitchFamily="2" charset="0"/>
              <a:cs typeface="Futura Condensed"/>
            </a:endParaRPr>
          </a:p>
        </p:txBody>
      </p:sp>
      <p:grpSp>
        <p:nvGrpSpPr>
          <p:cNvPr id="3" name="Group 2"/>
          <p:cNvGrpSpPr/>
          <p:nvPr/>
        </p:nvGrpSpPr>
        <p:grpSpPr>
          <a:xfrm>
            <a:off x="-1" y="7871074"/>
            <a:ext cx="7772401" cy="532604"/>
            <a:chOff x="-1" y="7871074"/>
            <a:chExt cx="7772401" cy="532604"/>
          </a:xfrm>
        </p:grpSpPr>
        <p:sp>
          <p:nvSpPr>
            <p:cNvPr id="33" name="Rectangle 32"/>
            <p:cNvSpPr/>
            <p:nvPr/>
          </p:nvSpPr>
          <p:spPr>
            <a:xfrm>
              <a:off x="-1" y="7871074"/>
              <a:ext cx="7772401" cy="410457"/>
            </a:xfrm>
            <a:prstGeom prst="rect">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34" name="Diamond 33"/>
            <p:cNvSpPr/>
            <p:nvPr/>
          </p:nvSpPr>
          <p:spPr>
            <a:xfrm>
              <a:off x="1398022" y="8077594"/>
              <a:ext cx="381000" cy="326084"/>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35" name="Diamond 34"/>
            <p:cNvSpPr/>
            <p:nvPr/>
          </p:nvSpPr>
          <p:spPr>
            <a:xfrm>
              <a:off x="5277046" y="8066025"/>
              <a:ext cx="381000" cy="326084"/>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66" name="TextBox 65"/>
            <p:cNvSpPr txBox="1"/>
            <p:nvPr/>
          </p:nvSpPr>
          <p:spPr>
            <a:xfrm>
              <a:off x="0" y="7879206"/>
              <a:ext cx="3185510" cy="369332"/>
            </a:xfrm>
            <a:prstGeom prst="rect">
              <a:avLst/>
            </a:prstGeom>
            <a:noFill/>
          </p:spPr>
          <p:txBody>
            <a:bodyPr wrap="square" rtlCol="0">
              <a:spAutoFit/>
            </a:bodyPr>
            <a:lstStyle/>
            <a:p>
              <a:pPr algn="ctr"/>
              <a:r>
                <a:rPr lang="en-US" dirty="0" smtClean="0">
                  <a:solidFill>
                    <a:schemeClr val="bg1"/>
                  </a:solidFill>
                  <a:latin typeface="Futura-Condensed-Normal" pitchFamily="2" charset="0"/>
                  <a:cs typeface="Futura Condensed"/>
                </a:rPr>
                <a:t>THINGS TO TRY</a:t>
              </a:r>
              <a:endParaRPr lang="en-US" dirty="0">
                <a:solidFill>
                  <a:schemeClr val="bg1"/>
                </a:solidFill>
                <a:latin typeface="Futura-Condensed-Normal" pitchFamily="2" charset="0"/>
                <a:cs typeface="Futura Condensed"/>
              </a:endParaRPr>
            </a:p>
          </p:txBody>
        </p:sp>
        <p:sp>
          <p:nvSpPr>
            <p:cNvPr id="67" name="TextBox 66"/>
            <p:cNvSpPr txBox="1"/>
            <p:nvPr/>
          </p:nvSpPr>
          <p:spPr>
            <a:xfrm>
              <a:off x="3185510" y="7884634"/>
              <a:ext cx="4586890" cy="369332"/>
            </a:xfrm>
            <a:prstGeom prst="rect">
              <a:avLst/>
            </a:prstGeom>
            <a:noFill/>
          </p:spPr>
          <p:txBody>
            <a:bodyPr wrap="square" rtlCol="0">
              <a:spAutoFit/>
            </a:bodyPr>
            <a:lstStyle/>
            <a:p>
              <a:pPr algn="ctr"/>
              <a:r>
                <a:rPr lang="en-US" dirty="0" smtClean="0">
                  <a:solidFill>
                    <a:schemeClr val="bg1"/>
                  </a:solidFill>
                  <a:latin typeface="Futura-Condensed-Normal" pitchFamily="2" charset="0"/>
                  <a:cs typeface="Futura Condensed"/>
                </a:rPr>
                <a:t>FINISHED?</a:t>
              </a:r>
              <a:endParaRPr lang="en-US" dirty="0">
                <a:solidFill>
                  <a:schemeClr val="bg1"/>
                </a:solidFill>
                <a:latin typeface="Futura-Condensed-Normal" pitchFamily="2" charset="0"/>
                <a:cs typeface="Futura Condensed"/>
              </a:endParaRPr>
            </a:p>
          </p:txBody>
        </p:sp>
      </p:grpSp>
      <p:pic>
        <p:nvPicPr>
          <p:cNvPr id="5" name="Picture 4" descr="Screen Shot 2014-05-20 at 4.18.35 PM.png"/>
          <p:cNvPicPr>
            <a:picLocks noChangeAspect="1"/>
          </p:cNvPicPr>
          <p:nvPr/>
        </p:nvPicPr>
        <p:blipFill>
          <a:blip r:embed="rId5">
            <a:extLst>
              <a:ext uri="{BEBA8EAE-BF5A-486C-A8C5-ECC9F3942E4B}">
                <a14:imgProps xmlns:a14="http://schemas.microsoft.com/office/drawing/2010/main" xmlns="">
                  <a14:imgLayer r:embed="rId6">
                    <a14:imgEffect>
                      <a14:backgroundRemoval t="9143" b="89143" l="6393" r="93151">
                        <a14:foregroundMark x1="55708" y1="41714" x2="55708" y2="41714"/>
                        <a14:foregroundMark x1="46119" y1="22286" x2="46119" y2="22286"/>
                        <a14:foregroundMark x1="66210" y1="78286" x2="66210" y2="78286"/>
                      </a14:backgroundRemoval>
                    </a14:imgEffect>
                  </a14:imgLayer>
                </a14:imgProps>
              </a:ext>
              <a:ext uri="{28A0092B-C50C-407E-A947-70E740481C1C}">
                <a14:useLocalDpi xmlns:a14="http://schemas.microsoft.com/office/drawing/2010/main" xmlns="" val="0"/>
              </a:ext>
            </a:extLst>
          </a:blip>
          <a:stretch>
            <a:fillRect/>
          </a:stretch>
        </p:blipFill>
        <p:spPr>
          <a:xfrm>
            <a:off x="404210" y="5005910"/>
            <a:ext cx="2781300" cy="2222500"/>
          </a:xfrm>
          <a:prstGeom prst="rect">
            <a:avLst/>
          </a:prstGeom>
        </p:spPr>
      </p:pic>
      <p:sp>
        <p:nvSpPr>
          <p:cNvPr id="38" name="TextBox 37"/>
          <p:cNvSpPr txBox="1"/>
          <p:nvPr/>
        </p:nvSpPr>
        <p:spPr>
          <a:xfrm>
            <a:off x="3411201" y="8517982"/>
            <a:ext cx="4073332" cy="830997"/>
          </a:xfrm>
          <a:prstGeom prst="rect">
            <a:avLst/>
          </a:prstGeom>
          <a:noFill/>
          <a:ln w="6350" cmpd="sng">
            <a:noFill/>
            <a:prstDash val="dash"/>
          </a:ln>
        </p:spPr>
        <p:txBody>
          <a:bodyPr wrap="square" lIns="91440" rIns="91440" rtlCol="0">
            <a:spAutoFit/>
          </a:bodyPr>
          <a:lstStyle/>
          <a:p>
            <a:pPr marL="171450" indent="-171450">
              <a:buFont typeface="Lucida Grande"/>
              <a:buChar char="+"/>
            </a:pPr>
            <a:r>
              <a:rPr lang="en-US" sz="1200" kern="1100" spc="-20" dirty="0" smtClean="0">
                <a:latin typeface="Futura-Condensed-Normal" pitchFamily="2" charset="0"/>
                <a:cs typeface="Futura Condensed"/>
              </a:rPr>
              <a:t>Add your </a:t>
            </a:r>
            <a:r>
              <a:rPr lang="en-US" sz="1200" kern="1100" spc="-20" dirty="0">
                <a:latin typeface="Futura-Condensed-Normal" pitchFamily="2" charset="0"/>
                <a:cs typeface="Futura Condensed"/>
              </a:rPr>
              <a:t>project to the Step-by-Step </a:t>
            </a:r>
            <a:r>
              <a:rPr lang="en-US" sz="1200" kern="1100" spc="-20" dirty="0" smtClean="0">
                <a:latin typeface="Futura-Condensed-Normal" pitchFamily="2" charset="0"/>
                <a:cs typeface="Futura Condensed"/>
              </a:rPr>
              <a:t>Studio: </a:t>
            </a:r>
            <a:r>
              <a:rPr lang="en-US" sz="1000" dirty="0">
                <a:latin typeface="Futura-Condensed-Normal" pitchFamily="2" charset="0"/>
                <a:cs typeface="Futura Condensed"/>
              </a:rPr>
              <a:t>http://</a:t>
            </a:r>
            <a:r>
              <a:rPr lang="en-US" sz="1000" dirty="0" err="1">
                <a:latin typeface="Futura-Condensed-Normal" pitchFamily="2" charset="0"/>
                <a:cs typeface="Futura Condensed"/>
              </a:rPr>
              <a:t>scratch.mit.edu</a:t>
            </a:r>
            <a:r>
              <a:rPr lang="en-US" sz="1000" dirty="0">
                <a:latin typeface="Futura-Condensed-Normal" pitchFamily="2" charset="0"/>
                <a:cs typeface="Futura Condensed"/>
              </a:rPr>
              <a:t>/studios/</a:t>
            </a:r>
            <a:r>
              <a:rPr lang="en-US" sz="1000" dirty="0" smtClean="0">
                <a:latin typeface="Futura-Condensed-Normal" pitchFamily="2" charset="0"/>
                <a:cs typeface="Futura Condensed"/>
              </a:rPr>
              <a:t>475476</a:t>
            </a:r>
            <a:endParaRPr lang="en-US" sz="1000" kern="1100" spc="-20" dirty="0" smtClean="0">
              <a:latin typeface="Futura-Condensed-Normal" pitchFamily="2" charset="0"/>
              <a:cs typeface="Futura Condensed"/>
            </a:endParaRPr>
          </a:p>
          <a:p>
            <a:pPr marL="171450" indent="-171450">
              <a:buFont typeface="Lucida Grande"/>
              <a:buChar char="+"/>
            </a:pPr>
            <a:r>
              <a:rPr lang="en-US" sz="1200" kern="1100" spc="-20" dirty="0" smtClean="0">
                <a:latin typeface="Futura-Condensed-Normal" pitchFamily="2" charset="0"/>
                <a:cs typeface="Futura Condensed"/>
              </a:rPr>
              <a:t>Challenge </a:t>
            </a:r>
            <a:r>
              <a:rPr lang="en-US" sz="1200" kern="1100" spc="-20" dirty="0">
                <a:latin typeface="Futura-Condensed-Normal" pitchFamily="2" charset="0"/>
                <a:cs typeface="Futura Condensed"/>
              </a:rPr>
              <a:t>yourself to do more! Play with adding new blocks, sound, or </a:t>
            </a:r>
            <a:r>
              <a:rPr lang="en-US" sz="1200" kern="1100" spc="-20" dirty="0" smtClean="0">
                <a:latin typeface="Futura-Condensed-Normal" pitchFamily="2" charset="0"/>
                <a:cs typeface="Futura Condensed"/>
              </a:rPr>
              <a:t>motion.</a:t>
            </a:r>
          </a:p>
          <a:p>
            <a:pPr marL="171450" indent="-171450">
              <a:buFont typeface="Lucida Grande"/>
              <a:buChar char="+"/>
            </a:pPr>
            <a:r>
              <a:rPr lang="en-US" sz="1200" kern="1100" spc="-20" dirty="0" smtClean="0">
                <a:latin typeface="Futura-Condensed-Normal" pitchFamily="2" charset="0"/>
                <a:cs typeface="Futura Condensed"/>
              </a:rPr>
              <a:t>Help </a:t>
            </a:r>
            <a:r>
              <a:rPr lang="en-US" sz="1200" kern="1100" spc="-20" dirty="0">
                <a:latin typeface="Futura-Condensed-Normal" pitchFamily="2" charset="0"/>
                <a:cs typeface="Futura Condensed"/>
              </a:rPr>
              <a:t>a </a:t>
            </a:r>
            <a:r>
              <a:rPr lang="en-US" sz="1200" kern="1100" spc="-20" dirty="0" smtClean="0">
                <a:latin typeface="Futura-Condensed-Normal" pitchFamily="2" charset="0"/>
                <a:cs typeface="Futura Condensed"/>
              </a:rPr>
              <a:t>neighbor</a:t>
            </a:r>
            <a:r>
              <a:rPr lang="en-US" sz="1200" kern="1100" spc="-20" dirty="0">
                <a:latin typeface="Futura-Condensed-Normal" pitchFamily="2" charset="0"/>
                <a:cs typeface="Futura Condensed"/>
              </a:rPr>
              <a:t>!</a:t>
            </a:r>
            <a:endParaRPr lang="en-US" sz="1200" kern="1100" spc="-20" dirty="0" smtClean="0">
              <a:latin typeface="Futura-Condensed-Normal" pitchFamily="2" charset="0"/>
              <a:cs typeface="Futura Condensed"/>
            </a:endParaRPr>
          </a:p>
          <a:p>
            <a:pPr marL="171450" indent="-171450">
              <a:buFont typeface="Lucida Grande"/>
              <a:buChar char="+"/>
            </a:pPr>
            <a:r>
              <a:rPr lang="en-US" sz="1200" kern="1100" spc="-20" dirty="0">
                <a:latin typeface="Futura-Condensed-Normal" pitchFamily="2" charset="0"/>
                <a:cs typeface="Futura Condensed"/>
              </a:rPr>
              <a:t>C</a:t>
            </a:r>
            <a:r>
              <a:rPr lang="en-US" sz="1200" kern="1100" spc="-20" dirty="0" smtClean="0">
                <a:latin typeface="Futura-Condensed-Normal" pitchFamily="2" charset="0"/>
                <a:cs typeface="Futura Condensed"/>
              </a:rPr>
              <a:t>hoose </a:t>
            </a:r>
            <a:r>
              <a:rPr lang="en-US" sz="1200" kern="1100" spc="-20" dirty="0">
                <a:latin typeface="Futura-Condensed-Normal" pitchFamily="2" charset="0"/>
                <a:cs typeface="Futura Condensed"/>
              </a:rPr>
              <a:t>a few new blocks to experiment with. Try them out!</a:t>
            </a:r>
          </a:p>
        </p:txBody>
      </p:sp>
      <p:cxnSp>
        <p:nvCxnSpPr>
          <p:cNvPr id="40" name="Straight Connector 39"/>
          <p:cNvCxnSpPr/>
          <p:nvPr/>
        </p:nvCxnSpPr>
        <p:spPr>
          <a:xfrm>
            <a:off x="3185510" y="8392109"/>
            <a:ext cx="0" cy="1527722"/>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971880" y="3284044"/>
            <a:ext cx="1288767" cy="0"/>
          </a:xfrm>
          <a:prstGeom prst="straightConnector1">
            <a:avLst/>
          </a:prstGeom>
          <a:ln w="12700" cmpd="sng">
            <a:solidFill>
              <a:schemeClr val="tx1"/>
            </a:solidFill>
            <a:prstDash val="dash"/>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185510" y="4423975"/>
            <a:ext cx="2253294" cy="0"/>
          </a:xfrm>
          <a:prstGeom prst="straightConnector1">
            <a:avLst/>
          </a:prstGeom>
          <a:ln w="12700" cmpd="sng">
            <a:solidFill>
              <a:schemeClr val="tx1"/>
            </a:solidFill>
            <a:prstDash val="dash"/>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2150098" y="4643960"/>
            <a:ext cx="422176" cy="711202"/>
            <a:chOff x="2150098" y="4643960"/>
            <a:chExt cx="422176" cy="711202"/>
          </a:xfrm>
        </p:grpSpPr>
        <p:cxnSp>
          <p:nvCxnSpPr>
            <p:cNvPr id="36" name="Straight Arrow Connector 35"/>
            <p:cNvCxnSpPr/>
            <p:nvPr/>
          </p:nvCxnSpPr>
          <p:spPr>
            <a:xfrm>
              <a:off x="2150098" y="4649428"/>
              <a:ext cx="422176" cy="0"/>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2563136" y="4643960"/>
              <a:ext cx="1" cy="711202"/>
            </a:xfrm>
            <a:prstGeom prst="straightConnector1">
              <a:avLst/>
            </a:prstGeom>
            <a:ln w="12700" cmpd="sng">
              <a:solidFill>
                <a:schemeClr val="tx1"/>
              </a:solidFill>
              <a:prstDash val="dash"/>
              <a:tailEnd type="triangle" w="med" len="med"/>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434671" y="1520727"/>
            <a:ext cx="2357171" cy="1705961"/>
            <a:chOff x="427473" y="1520727"/>
            <a:chExt cx="2357171" cy="1705961"/>
          </a:xfrm>
        </p:grpSpPr>
        <p:sp>
          <p:nvSpPr>
            <p:cNvPr id="63" name="TextBox 62"/>
            <p:cNvSpPr txBox="1"/>
            <p:nvPr/>
          </p:nvSpPr>
          <p:spPr>
            <a:xfrm>
              <a:off x="538370" y="1520727"/>
              <a:ext cx="2159128" cy="553998"/>
            </a:xfrm>
            <a:prstGeom prst="rect">
              <a:avLst/>
            </a:prstGeom>
            <a:noFill/>
            <a:ln w="6350" cmpd="sng">
              <a:solidFill>
                <a:schemeClr val="tx1"/>
              </a:solidFill>
              <a:prstDash val="dash"/>
            </a:ln>
          </p:spPr>
          <p:txBody>
            <a:bodyPr wrap="square" tIns="91440" bIns="91440" rtlCol="0" anchor="ctr" anchorCtr="0">
              <a:spAutoFit/>
            </a:bodyPr>
            <a:lstStyle/>
            <a:p>
              <a:pPr algn="just"/>
              <a:r>
                <a:rPr lang="en-US" sz="1200" dirty="0" smtClean="0">
                  <a:latin typeface="Futura-Condensed-Normal" pitchFamily="2" charset="0"/>
                  <a:cs typeface="Futura Condensed"/>
                </a:rPr>
                <a:t>NEW TO SCRATCH? CREATE YOUR FIRST SCRATCH PROJECT!</a:t>
              </a:r>
              <a:endParaRPr lang="en-US" sz="1200" dirty="0">
                <a:latin typeface="Futura-Condensed-Normal" pitchFamily="2" charset="0"/>
                <a:cs typeface="Futura Condensed"/>
              </a:endParaRPr>
            </a:p>
          </p:txBody>
        </p:sp>
        <p:sp>
          <p:nvSpPr>
            <p:cNvPr id="64" name="TextBox 63"/>
            <p:cNvSpPr txBox="1"/>
            <p:nvPr/>
          </p:nvSpPr>
          <p:spPr>
            <a:xfrm>
              <a:off x="427473" y="2211025"/>
              <a:ext cx="2357171" cy="1015663"/>
            </a:xfrm>
            <a:prstGeom prst="rect">
              <a:avLst/>
            </a:prstGeom>
            <a:noFill/>
          </p:spPr>
          <p:txBody>
            <a:bodyPr wrap="square" rtlCol="0">
              <a:spAutoFit/>
            </a:bodyPr>
            <a:lstStyle/>
            <a:p>
              <a:pPr algn="just"/>
              <a:r>
                <a:rPr lang="en-US" sz="1200" dirty="0">
                  <a:solidFill>
                    <a:srgbClr val="000000"/>
                  </a:solidFill>
                  <a:latin typeface="Futura-Condensed-Normal" pitchFamily="2" charset="0"/>
                  <a:cs typeface="Futura Condensed"/>
                </a:rPr>
                <a:t>In this activity, </a:t>
              </a:r>
              <a:r>
                <a:rPr lang="en-US" sz="1200" dirty="0" smtClean="0">
                  <a:solidFill>
                    <a:srgbClr val="000000"/>
                  </a:solidFill>
                  <a:latin typeface="Futura-Condensed-Normal" pitchFamily="2" charset="0"/>
                  <a:cs typeface="Futura Condensed"/>
                </a:rPr>
                <a:t>you will follow the Step-by-Step Intro in the Tips Window to create a dancing cat in Scratch. Once you have completed the steps, experiment by adding other Scratch blocks to make the project your own.</a:t>
              </a:r>
              <a:endParaRPr lang="en-US" sz="1200" dirty="0">
                <a:solidFill>
                  <a:srgbClr val="000000"/>
                </a:solidFill>
                <a:latin typeface="Futura-Condensed-Normal" pitchFamily="2" charset="0"/>
                <a:cs typeface="Futura Condensed"/>
              </a:endParaRPr>
            </a:p>
          </p:txBody>
        </p:sp>
      </p:grpSp>
      <p:grpSp>
        <p:nvGrpSpPr>
          <p:cNvPr id="39" name="Group 38"/>
          <p:cNvGrpSpPr/>
          <p:nvPr/>
        </p:nvGrpSpPr>
        <p:grpSpPr>
          <a:xfrm>
            <a:off x="2634713" y="443435"/>
            <a:ext cx="587627" cy="1336089"/>
            <a:chOff x="2634713" y="443435"/>
            <a:chExt cx="587627" cy="1336089"/>
          </a:xfrm>
        </p:grpSpPr>
        <p:grpSp>
          <p:nvGrpSpPr>
            <p:cNvPr id="41" name="Group 40"/>
            <p:cNvGrpSpPr/>
            <p:nvPr/>
          </p:nvGrpSpPr>
          <p:grpSpPr>
            <a:xfrm>
              <a:off x="2634713" y="443435"/>
              <a:ext cx="587625" cy="1336089"/>
              <a:chOff x="2207974" y="4643960"/>
              <a:chExt cx="355163" cy="656327"/>
            </a:xfrm>
          </p:grpSpPr>
          <p:cxnSp>
            <p:nvCxnSpPr>
              <p:cNvPr id="44" name="Straight Arrow Connector 43"/>
              <p:cNvCxnSpPr/>
              <p:nvPr/>
            </p:nvCxnSpPr>
            <p:spPr>
              <a:xfrm>
                <a:off x="2207974" y="4646880"/>
                <a:ext cx="355162" cy="0"/>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2563136" y="4643960"/>
                <a:ext cx="1" cy="656327"/>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grpSp>
        <p:cxnSp>
          <p:nvCxnSpPr>
            <p:cNvPr id="42" name="Straight Arrow Connector 41"/>
            <p:cNvCxnSpPr/>
            <p:nvPr/>
          </p:nvCxnSpPr>
          <p:spPr>
            <a:xfrm>
              <a:off x="2634715" y="444075"/>
              <a:ext cx="0" cy="311774"/>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2782512" y="1766295"/>
              <a:ext cx="439828" cy="0"/>
            </a:xfrm>
            <a:prstGeom prst="straightConnector1">
              <a:avLst/>
            </a:prstGeom>
            <a:ln w="12700" cmpd="sng">
              <a:solidFill>
                <a:schemeClr val="tx1"/>
              </a:solidFill>
              <a:prstDash val="dash"/>
              <a:headEnd type="triangle"/>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46" name="TextBox 45"/>
          <p:cNvSpPr txBox="1"/>
          <p:nvPr/>
        </p:nvSpPr>
        <p:spPr>
          <a:xfrm>
            <a:off x="457995" y="595839"/>
            <a:ext cx="2815942" cy="769441"/>
          </a:xfrm>
          <a:prstGeom prst="rect">
            <a:avLst/>
          </a:prstGeom>
          <a:noFill/>
        </p:spPr>
        <p:txBody>
          <a:bodyPr wrap="square" rtlCol="0">
            <a:spAutoFit/>
          </a:bodyPr>
          <a:lstStyle/>
          <a:p>
            <a:r>
              <a:rPr lang="en-US" sz="4400" dirty="0" smtClean="0">
                <a:latin typeface="Futura-Condensed-Normal" pitchFamily="2" charset="0"/>
                <a:cs typeface="Futura Condensed"/>
              </a:rPr>
              <a:t>STEP-BY-STEP</a:t>
            </a:r>
          </a:p>
        </p:txBody>
      </p:sp>
    </p:spTree>
    <p:extLst>
      <p:ext uri="{BB962C8B-B14F-4D97-AF65-F5344CB8AC3E}">
        <p14:creationId xmlns:p14="http://schemas.microsoft.com/office/powerpoint/2010/main" xmlns="" val="3202890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2410" y="2133579"/>
            <a:ext cx="7324590" cy="781748"/>
            <a:chOff x="422410" y="2133579"/>
            <a:chExt cx="7324590" cy="781748"/>
          </a:xfrm>
        </p:grpSpPr>
        <p:sp>
          <p:nvSpPr>
            <p:cNvPr id="54" name="Diamond 53"/>
            <p:cNvSpPr/>
            <p:nvPr/>
          </p:nvSpPr>
          <p:spPr>
            <a:xfrm>
              <a:off x="6965252" y="2133579"/>
              <a:ext cx="781748" cy="781748"/>
            </a:xfrm>
            <a:prstGeom prst="diamon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61" name="TextBox 60"/>
            <p:cNvSpPr txBox="1"/>
            <p:nvPr/>
          </p:nvSpPr>
          <p:spPr>
            <a:xfrm>
              <a:off x="422410" y="2261683"/>
              <a:ext cx="2874286" cy="523220"/>
            </a:xfrm>
            <a:prstGeom prst="rect">
              <a:avLst/>
            </a:prstGeom>
            <a:noFill/>
          </p:spPr>
          <p:txBody>
            <a:bodyPr wrap="square" rtlCol="0" anchor="ctr" anchorCtr="0">
              <a:spAutoFit/>
            </a:bodyPr>
            <a:lstStyle/>
            <a:p>
              <a:r>
                <a:rPr lang="en-US" sz="2800" dirty="0" smtClean="0">
                  <a:solidFill>
                    <a:schemeClr val="bg1"/>
                  </a:solidFill>
                  <a:latin typeface="Futura-Condensed-Normal" pitchFamily="2" charset="0"/>
                  <a:cs typeface="Futura Condensed"/>
                </a:rPr>
                <a:t>ACTIVITY DESCRIPTION</a:t>
              </a:r>
              <a:endParaRPr lang="en-US" sz="2800" dirty="0">
                <a:solidFill>
                  <a:schemeClr val="bg1"/>
                </a:solidFill>
                <a:latin typeface="Futura-Condensed-Normal" pitchFamily="2" charset="0"/>
                <a:cs typeface="Futura Condensed"/>
              </a:endParaRPr>
            </a:p>
          </p:txBody>
        </p:sp>
      </p:grpSp>
      <p:grpSp>
        <p:nvGrpSpPr>
          <p:cNvPr id="3" name="Group 2"/>
          <p:cNvGrpSpPr/>
          <p:nvPr/>
        </p:nvGrpSpPr>
        <p:grpSpPr>
          <a:xfrm>
            <a:off x="457995" y="2830659"/>
            <a:ext cx="3324338" cy="4006596"/>
            <a:chOff x="422410" y="2830659"/>
            <a:chExt cx="3324338" cy="4006596"/>
          </a:xfrm>
        </p:grpSpPr>
        <p:sp>
          <p:nvSpPr>
            <p:cNvPr id="14" name="TextBox 13"/>
            <p:cNvSpPr txBox="1"/>
            <p:nvPr/>
          </p:nvSpPr>
          <p:spPr>
            <a:xfrm>
              <a:off x="515544" y="3328603"/>
              <a:ext cx="3231204" cy="3508652"/>
            </a:xfrm>
            <a:prstGeom prst="rect">
              <a:avLst/>
            </a:prstGeom>
            <a:noFill/>
            <a:ln w="6350" cmpd="sng">
              <a:solidFill>
                <a:schemeClr val="tx1"/>
              </a:solidFill>
              <a:prstDash val="dash"/>
            </a:ln>
          </p:spPr>
          <p:txBody>
            <a:bodyPr wrap="square" rtlCol="0">
              <a:spAutoFit/>
            </a:bodyPr>
            <a:lstStyle/>
            <a:p>
              <a:pPr marL="171450" indent="-171450">
                <a:buFont typeface="Wingdings" charset="2"/>
                <a:buChar char="q"/>
              </a:pPr>
              <a:r>
                <a:rPr lang="en-US" sz="1200" dirty="0" smtClean="0">
                  <a:latin typeface="Futura-Condensed-Normal" pitchFamily="2" charset="0"/>
                  <a:cs typeface="Futura Condensed"/>
                </a:rPr>
                <a:t>Help students </a:t>
              </a:r>
              <a:r>
                <a:rPr lang="en-US" sz="1200" dirty="0">
                  <a:latin typeface="Futura-Condensed-Normal" pitchFamily="2" charset="0"/>
                  <a:cs typeface="Futura Condensed"/>
                </a:rPr>
                <a:t>sign in to their Scratch accounts and click on the Create button at the top of the Scratch website to </a:t>
              </a:r>
              <a:r>
                <a:rPr lang="en-US" sz="1200" dirty="0" smtClean="0">
                  <a:latin typeface="Futura-Condensed-Normal" pitchFamily="2" charset="0"/>
                  <a:cs typeface="Futura Condensed"/>
                </a:rPr>
                <a:t>start a new project. </a:t>
              </a:r>
              <a:r>
                <a:rPr lang="en-US" sz="1200" spc="-20" dirty="0" smtClean="0">
                  <a:latin typeface="Futura-Condensed-Normal" pitchFamily="2" charset="0"/>
                  <a:cs typeface="Futura Condensed"/>
                </a:rPr>
                <a:t>Optionally, have the 10 Blocks handout available to guide students during the activity.</a:t>
              </a:r>
            </a:p>
            <a:p>
              <a:endParaRPr lang="en-US" sz="600" dirty="0" smtClean="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Give students time to create a project with only these 10 Scratch blocks: go to, glide, say, show, hide, set size to, play sound until done, when this sprite clicked, wait, and repeat. </a:t>
              </a:r>
              <a:r>
                <a:rPr lang="en-US" sz="1200" spc="-10" dirty="0" smtClean="0">
                  <a:latin typeface="Futura-Condensed-Normal" pitchFamily="2" charset="0"/>
                  <a:cs typeface="Futura Condensed"/>
                </a:rPr>
                <a:t>Remind students to use each block at least once in their project</a:t>
              </a:r>
              <a:r>
                <a:rPr lang="en-US" sz="1200" dirty="0" smtClean="0">
                  <a:latin typeface="Futura-Condensed-Normal" pitchFamily="2" charset="0"/>
                  <a:cs typeface="Futura Condensed"/>
                </a:rPr>
                <a:t> and encourage them </a:t>
              </a:r>
              <a:r>
                <a:rPr lang="en-US" sz="1200" spc="-10" dirty="0" smtClean="0">
                  <a:latin typeface="Futura-Condensed-Normal" pitchFamily="2" charset="0"/>
                  <a:cs typeface="Futura Condensed"/>
                </a:rPr>
                <a:t>to experiment with different sprites, costumes, or backdrops.</a:t>
              </a:r>
            </a:p>
            <a:p>
              <a:pPr marL="171450" indent="-171450">
                <a:buFont typeface="Wingdings" charset="2"/>
                <a:buChar char="q"/>
              </a:pPr>
              <a:endParaRPr lang="en-US" sz="600" dirty="0" smtClean="0">
                <a:latin typeface="Futura-Condensed-Normal" pitchFamily="2" charset="0"/>
                <a:cs typeface="Futura Condensed"/>
              </a:endParaRPr>
            </a:p>
            <a:p>
              <a:pPr marL="171450" indent="-171450">
                <a:buFont typeface="Wingdings" charset="2"/>
                <a:buChar char="q"/>
              </a:pPr>
              <a:r>
                <a:rPr lang="en-US" sz="1200" spc="-10" dirty="0" smtClean="0">
                  <a:latin typeface="Futura-Condensed-Normal" pitchFamily="2" charset="0"/>
                  <a:cs typeface="Futura Condensed"/>
                </a:rPr>
                <a:t>Invite students to share their projects in their critique groups (see the Unit 0 Critique Group activity). Optionally, have students add their projects to the 10 Blocks studio or a class studio.</a:t>
              </a:r>
            </a:p>
            <a:p>
              <a:pPr marL="171450" indent="-171450">
                <a:buFont typeface="Wingdings" charset="2"/>
                <a:buChar char="q"/>
              </a:pPr>
              <a:endParaRPr lang="en-US" sz="600" dirty="0" smtClean="0">
                <a:latin typeface="Futura-Condensed-Normal" pitchFamily="2" charset="0"/>
                <a:cs typeface="Futura Condensed"/>
              </a:endParaRPr>
            </a:p>
            <a:p>
              <a:pPr marL="171450" indent="-171450">
                <a:buFont typeface="Wingdings" charset="2"/>
                <a:buChar char="q"/>
              </a:pPr>
              <a:r>
                <a:rPr lang="en-US" sz="1200" dirty="0" smtClean="0">
                  <a:latin typeface="Futura-Condensed-Normal" pitchFamily="2" charset="0"/>
                  <a:cs typeface="Futura Condensed"/>
                </a:rPr>
                <a:t>Ask students to think back on the design process by responding to the reflection prompts in their design journals or in a group discussion.</a:t>
              </a:r>
              <a:endParaRPr lang="en-US" sz="1200" dirty="0">
                <a:latin typeface="Futura-Condensed-Normal" pitchFamily="2" charset="0"/>
                <a:cs typeface="Futura Condensed"/>
              </a:endParaRPr>
            </a:p>
          </p:txBody>
        </p:sp>
        <p:sp>
          <p:nvSpPr>
            <p:cNvPr id="78" name="TextBox 77"/>
            <p:cNvSpPr txBox="1"/>
            <p:nvPr/>
          </p:nvSpPr>
          <p:spPr>
            <a:xfrm>
              <a:off x="422410" y="2830659"/>
              <a:ext cx="3307404" cy="338554"/>
            </a:xfrm>
            <a:prstGeom prst="rect">
              <a:avLst/>
            </a:prstGeom>
            <a:noFill/>
          </p:spPr>
          <p:txBody>
            <a:bodyPr wrap="square" rtlCol="0">
              <a:spAutoFit/>
            </a:bodyPr>
            <a:lstStyle/>
            <a:p>
              <a:r>
                <a:rPr lang="en-US" sz="1600" dirty="0">
                  <a:latin typeface="Futura-Condensed-Normal" pitchFamily="2" charset="0"/>
                  <a:cs typeface="Futura Condensed"/>
                </a:rPr>
                <a:t>ACTIVITY DESCRIPTION</a:t>
              </a:r>
            </a:p>
          </p:txBody>
        </p:sp>
        <p:cxnSp>
          <p:nvCxnSpPr>
            <p:cNvPr id="79" name="Straight Connector 78"/>
            <p:cNvCxnSpPr/>
            <p:nvPr/>
          </p:nvCxnSpPr>
          <p:spPr>
            <a:xfrm flipV="1">
              <a:off x="515544" y="3163625"/>
              <a:ext cx="3231204" cy="838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4007796" y="2830659"/>
            <a:ext cx="3307404" cy="1144151"/>
            <a:chOff x="3992282" y="2830659"/>
            <a:chExt cx="3307404" cy="1144151"/>
          </a:xfrm>
        </p:grpSpPr>
        <p:sp>
          <p:nvSpPr>
            <p:cNvPr id="18" name="TextBox 17"/>
            <p:cNvSpPr txBox="1"/>
            <p:nvPr/>
          </p:nvSpPr>
          <p:spPr>
            <a:xfrm>
              <a:off x="4089400" y="3328479"/>
              <a:ext cx="3117152" cy="646331"/>
            </a:xfrm>
            <a:prstGeom prst="rect">
              <a:avLst/>
            </a:prstGeom>
            <a:noFill/>
            <a:ln w="6350" cmpd="sng">
              <a:solidFill>
                <a:schemeClr val="tx1"/>
              </a:solidFill>
              <a:prstDash val="dash"/>
            </a:ln>
          </p:spPr>
          <p:txBody>
            <a:bodyPr wrap="square" rtlCol="0">
              <a:spAutoFit/>
            </a:bodyPr>
            <a:lstStyle/>
            <a:p>
              <a:pPr marL="171450" indent="-171450">
                <a:buFont typeface="Wingdings" charset="2"/>
                <a:buChar char="q"/>
              </a:pPr>
              <a:r>
                <a:rPr lang="en-US" sz="1200" dirty="0" smtClean="0">
                  <a:latin typeface="Futura-Condensed-Normal" pitchFamily="2" charset="0"/>
                  <a:cs typeface="Futura Condensed"/>
                </a:rPr>
                <a:t>10 Blocks handout</a:t>
              </a:r>
            </a:p>
            <a:p>
              <a:pPr marL="171450" indent="-171450">
                <a:buFont typeface="Wingdings" charset="2"/>
                <a:buChar char="q"/>
              </a:pPr>
              <a:r>
                <a:rPr lang="en-US" sz="1200" dirty="0" smtClean="0">
                  <a:latin typeface="Futura-Condensed-Normal" pitchFamily="2" charset="0"/>
                  <a:cs typeface="Futura Condensed"/>
                </a:rPr>
                <a:t>10 Blocks studio</a:t>
              </a:r>
            </a:p>
            <a:p>
              <a:r>
                <a:rPr lang="en-US" sz="1200" dirty="0" smtClean="0">
                  <a:latin typeface="Futura-Condensed-Normal" pitchFamily="2" charset="0"/>
                  <a:cs typeface="Futura Condensed"/>
                </a:rPr>
                <a:t>      http</a:t>
              </a:r>
              <a:r>
                <a:rPr lang="en-US" sz="1200" dirty="0">
                  <a:latin typeface="Futura-Condensed-Normal" pitchFamily="2" charset="0"/>
                  <a:cs typeface="Futura Condensed"/>
                </a:rPr>
                <a:t>://</a:t>
              </a:r>
              <a:r>
                <a:rPr lang="en-US" sz="1200" dirty="0" err="1">
                  <a:latin typeface="Futura-Condensed-Normal" pitchFamily="2" charset="0"/>
                  <a:cs typeface="Futura Condensed"/>
                </a:rPr>
                <a:t>scratch.mit.edu</a:t>
              </a:r>
              <a:r>
                <a:rPr lang="en-US" sz="1200" dirty="0">
                  <a:latin typeface="Futura-Condensed-Normal" pitchFamily="2" charset="0"/>
                  <a:cs typeface="Futura Condensed"/>
                </a:rPr>
                <a:t>/studios/475480</a:t>
              </a:r>
            </a:p>
          </p:txBody>
        </p:sp>
        <p:sp>
          <p:nvSpPr>
            <p:cNvPr id="19" name="TextBox 18"/>
            <p:cNvSpPr txBox="1"/>
            <p:nvPr/>
          </p:nvSpPr>
          <p:spPr>
            <a:xfrm>
              <a:off x="3992282" y="2830659"/>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RESOURCES</a:t>
              </a:r>
              <a:endParaRPr lang="en-US" sz="1600" dirty="0">
                <a:latin typeface="Futura-Condensed-Normal" pitchFamily="2" charset="0"/>
                <a:cs typeface="Futura Condensed"/>
              </a:endParaRPr>
            </a:p>
          </p:txBody>
        </p:sp>
        <p:cxnSp>
          <p:nvCxnSpPr>
            <p:cNvPr id="80" name="Straight Connector 79"/>
            <p:cNvCxnSpPr/>
            <p:nvPr/>
          </p:nvCxnSpPr>
          <p:spPr>
            <a:xfrm flipV="1">
              <a:off x="4089400" y="3162617"/>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4007796" y="4085824"/>
            <a:ext cx="3307404" cy="1142158"/>
            <a:chOff x="3992282" y="2832776"/>
            <a:chExt cx="3307404" cy="1142158"/>
          </a:xfrm>
        </p:grpSpPr>
        <p:sp>
          <p:nvSpPr>
            <p:cNvPr id="89" name="TextBox 88"/>
            <p:cNvSpPr txBox="1"/>
            <p:nvPr/>
          </p:nvSpPr>
          <p:spPr>
            <a:xfrm>
              <a:off x="4089400" y="3328603"/>
              <a:ext cx="3117152" cy="646331"/>
            </a:xfrm>
            <a:prstGeom prst="rect">
              <a:avLst/>
            </a:prstGeom>
            <a:noFill/>
            <a:ln w="6350" cmpd="sng">
              <a:solidFill>
                <a:schemeClr val="tx1"/>
              </a:solidFill>
              <a:prstDash val="dash"/>
            </a:ln>
          </p:spPr>
          <p:txBody>
            <a:bodyPr wrap="square" rtlCol="0">
              <a:spAutoFit/>
            </a:bodyPr>
            <a:lstStyle/>
            <a:p>
              <a:pPr marL="171450" indent="-171450">
                <a:buFont typeface="Lucida Grande"/>
                <a:buChar char="+"/>
              </a:pPr>
              <a:r>
                <a:rPr lang="en-US" sz="1200" dirty="0">
                  <a:latin typeface="Futura-Condensed-Normal" pitchFamily="2" charset="0"/>
                  <a:cs typeface="Futura Condensed"/>
                </a:rPr>
                <a:t>What was difficult about </a:t>
              </a:r>
              <a:r>
                <a:rPr lang="en-US" sz="1200" dirty="0" smtClean="0">
                  <a:latin typeface="Futura-Condensed-Normal" pitchFamily="2" charset="0"/>
                  <a:cs typeface="Futura Condensed"/>
                </a:rPr>
                <a:t>being </a:t>
              </a:r>
              <a:r>
                <a:rPr lang="en-US" sz="1200" dirty="0">
                  <a:latin typeface="Futura-Condensed-Normal" pitchFamily="2" charset="0"/>
                  <a:cs typeface="Futura Condensed"/>
                </a:rPr>
                <a:t>able to use </a:t>
              </a:r>
              <a:r>
                <a:rPr lang="en-US" sz="1200" dirty="0" smtClean="0">
                  <a:latin typeface="Futura-Condensed-Normal" pitchFamily="2" charset="0"/>
                  <a:cs typeface="Futura Condensed"/>
                </a:rPr>
                <a:t>only 10 </a:t>
              </a:r>
              <a:r>
                <a:rPr lang="en-US" sz="1200" dirty="0">
                  <a:latin typeface="Futura-Condensed-Normal" pitchFamily="2" charset="0"/>
                  <a:cs typeface="Futura Condensed"/>
                </a:rPr>
                <a:t>blocks?</a:t>
              </a:r>
            </a:p>
            <a:p>
              <a:pPr marL="171450" indent="-171450">
                <a:buFont typeface="Lucida Grande"/>
                <a:buChar char="+"/>
              </a:pPr>
              <a:r>
                <a:rPr lang="en-US" sz="1200" dirty="0">
                  <a:latin typeface="Futura-Condensed-Normal" pitchFamily="2" charset="0"/>
                  <a:cs typeface="Futura Condensed"/>
                </a:rPr>
                <a:t>What was easy about </a:t>
              </a:r>
              <a:r>
                <a:rPr lang="en-US" sz="1200" dirty="0" smtClean="0">
                  <a:latin typeface="Futura-Condensed-Normal" pitchFamily="2" charset="0"/>
                  <a:cs typeface="Futura Condensed"/>
                </a:rPr>
                <a:t>being </a:t>
              </a:r>
              <a:r>
                <a:rPr lang="en-US" sz="1200" dirty="0">
                  <a:latin typeface="Futura-Condensed-Normal" pitchFamily="2" charset="0"/>
                  <a:cs typeface="Futura Condensed"/>
                </a:rPr>
                <a:t>able to use </a:t>
              </a:r>
              <a:r>
                <a:rPr lang="en-US" sz="1200" dirty="0" smtClean="0">
                  <a:latin typeface="Futura-Condensed-Normal" pitchFamily="2" charset="0"/>
                  <a:cs typeface="Futura Condensed"/>
                </a:rPr>
                <a:t>only 10 </a:t>
              </a:r>
              <a:r>
                <a:rPr lang="en-US" sz="1200" dirty="0">
                  <a:latin typeface="Futura-Condensed-Normal" pitchFamily="2" charset="0"/>
                  <a:cs typeface="Futura Condensed"/>
                </a:rPr>
                <a:t>blocks?</a:t>
              </a:r>
            </a:p>
            <a:p>
              <a:pPr marL="171450" indent="-171450">
                <a:buFont typeface="Lucida Grande"/>
                <a:buChar char="+"/>
              </a:pPr>
              <a:r>
                <a:rPr lang="en-US" sz="1200" dirty="0">
                  <a:latin typeface="Futura-Condensed-Normal" pitchFamily="2" charset="0"/>
                  <a:cs typeface="Futura Condensed"/>
                </a:rPr>
                <a:t>How did it make you think of things differently?</a:t>
              </a:r>
            </a:p>
          </p:txBody>
        </p:sp>
        <p:sp>
          <p:nvSpPr>
            <p:cNvPr id="90" name="TextBox 89"/>
            <p:cNvSpPr txBox="1"/>
            <p:nvPr/>
          </p:nvSpPr>
          <p:spPr>
            <a:xfrm>
              <a:off x="3992282" y="2832776"/>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REFLECTION PROMPTS</a:t>
              </a:r>
              <a:endParaRPr lang="en-US" sz="1600" dirty="0">
                <a:latin typeface="Futura-Condensed-Normal" pitchFamily="2" charset="0"/>
                <a:cs typeface="Futura Condensed"/>
              </a:endParaRPr>
            </a:p>
          </p:txBody>
        </p:sp>
        <p:cxnSp>
          <p:nvCxnSpPr>
            <p:cNvPr id="91" name="Straight Connector 90"/>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a:off x="4007796" y="5523373"/>
            <a:ext cx="3307404" cy="1326824"/>
            <a:chOff x="3992282" y="2832776"/>
            <a:chExt cx="3307404" cy="1326824"/>
          </a:xfrm>
        </p:grpSpPr>
        <p:sp>
          <p:nvSpPr>
            <p:cNvPr id="86" name="TextBox 85"/>
            <p:cNvSpPr txBox="1"/>
            <p:nvPr/>
          </p:nvSpPr>
          <p:spPr>
            <a:xfrm>
              <a:off x="4089400" y="3328603"/>
              <a:ext cx="3117152" cy="830997"/>
            </a:xfrm>
            <a:prstGeom prst="rect">
              <a:avLst/>
            </a:prstGeom>
            <a:noFill/>
            <a:ln w="6350" cmpd="sng">
              <a:solidFill>
                <a:schemeClr val="tx1"/>
              </a:solidFill>
              <a:prstDash val="dash"/>
            </a:ln>
          </p:spPr>
          <p:txBody>
            <a:bodyPr wrap="square" rtlCol="0">
              <a:spAutoFit/>
            </a:bodyPr>
            <a:lstStyle/>
            <a:p>
              <a:pPr marL="171450" indent="-171450">
                <a:buFont typeface="Lucida Grande"/>
                <a:buChar char="+"/>
              </a:pPr>
              <a:r>
                <a:rPr lang="en-US" sz="1200" dirty="0" smtClean="0">
                  <a:latin typeface="Futura-Condensed-Normal" pitchFamily="2" charset="0"/>
                  <a:cs typeface="Futura Condensed"/>
                </a:rPr>
                <a:t>Do projects include all 10 blocks?</a:t>
              </a:r>
            </a:p>
            <a:p>
              <a:pPr marL="171450" indent="-171450">
                <a:buFont typeface="Lucida Grande"/>
                <a:buChar char="+"/>
              </a:pPr>
              <a:r>
                <a:rPr lang="en-US" sz="1200" dirty="0" smtClean="0">
                  <a:latin typeface="Futura-Condensed-Normal" pitchFamily="2" charset="0"/>
                  <a:cs typeface="Futura Condensed"/>
                </a:rPr>
                <a:t>How do different students react to the idea of creating with constraints? What might this tell you about how this student learns?</a:t>
              </a:r>
              <a:endParaRPr lang="en-US" sz="1200" dirty="0">
                <a:latin typeface="Futura-Condensed-Normal" pitchFamily="2" charset="0"/>
                <a:cs typeface="Futura Condensed"/>
              </a:endParaRPr>
            </a:p>
          </p:txBody>
        </p:sp>
        <p:sp>
          <p:nvSpPr>
            <p:cNvPr id="87" name="TextBox 86"/>
            <p:cNvSpPr txBox="1"/>
            <p:nvPr/>
          </p:nvSpPr>
          <p:spPr>
            <a:xfrm>
              <a:off x="3992282" y="2832776"/>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REVIEWING STUDENT WORK</a:t>
              </a:r>
              <a:endParaRPr lang="en-US" sz="1600" dirty="0">
                <a:latin typeface="Futura-Condensed-Normal" pitchFamily="2" charset="0"/>
                <a:cs typeface="Futura Condensed"/>
              </a:endParaRPr>
            </a:p>
          </p:txBody>
        </p:sp>
        <p:cxnSp>
          <p:nvCxnSpPr>
            <p:cNvPr id="100" name="Straight Connector 99"/>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p:nvGrpSpPr>
        <p:grpSpPr>
          <a:xfrm>
            <a:off x="457995" y="7630731"/>
            <a:ext cx="6857205" cy="352518"/>
            <a:chOff x="457995" y="7630731"/>
            <a:chExt cx="6857205" cy="352518"/>
          </a:xfrm>
        </p:grpSpPr>
        <p:sp>
          <p:nvSpPr>
            <p:cNvPr id="59" name="TextBox 58"/>
            <p:cNvSpPr txBox="1"/>
            <p:nvPr/>
          </p:nvSpPr>
          <p:spPr>
            <a:xfrm>
              <a:off x="457995" y="7641903"/>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NOTES</a:t>
              </a:r>
              <a:endParaRPr lang="en-US" sz="1600" dirty="0">
                <a:latin typeface="Futura-Condensed-Normal" pitchFamily="2" charset="0"/>
                <a:cs typeface="Futura Condensed"/>
              </a:endParaRPr>
            </a:p>
          </p:txBody>
        </p:sp>
        <p:cxnSp>
          <p:nvCxnSpPr>
            <p:cNvPr id="60" name="Straight Connector 59"/>
            <p:cNvCxnSpPr/>
            <p:nvPr/>
          </p:nvCxnSpPr>
          <p:spPr>
            <a:xfrm flipV="1">
              <a:off x="551129" y="7969285"/>
              <a:ext cx="6670937" cy="1396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4007796" y="7630731"/>
              <a:ext cx="3307404" cy="338554"/>
            </a:xfrm>
            <a:prstGeom prst="rect">
              <a:avLst/>
            </a:prstGeom>
            <a:noFill/>
          </p:spPr>
          <p:txBody>
            <a:bodyPr wrap="square" rtlCol="0">
              <a:spAutoFit/>
            </a:bodyPr>
            <a:lstStyle/>
            <a:p>
              <a:r>
                <a:rPr lang="en-US" sz="1600" dirty="0" smtClean="0">
                  <a:latin typeface="Futura-Condensed-Normal" pitchFamily="2" charset="0"/>
                  <a:cs typeface="Futura Condensed"/>
                </a:rPr>
                <a:t>NOTES TO SELF</a:t>
              </a:r>
              <a:endParaRPr lang="en-US" sz="1600" dirty="0">
                <a:latin typeface="Futura-Condensed-Normal" pitchFamily="2" charset="0"/>
                <a:cs typeface="Futura Condensed"/>
              </a:endParaRPr>
            </a:p>
          </p:txBody>
        </p:sp>
      </p:grpSp>
      <p:cxnSp>
        <p:nvCxnSpPr>
          <p:cNvPr id="65" name="Straight Connector 64"/>
          <p:cNvCxnSpPr/>
          <p:nvPr/>
        </p:nvCxnSpPr>
        <p:spPr>
          <a:xfrm>
            <a:off x="3857013" y="8086975"/>
            <a:ext cx="0" cy="1805476"/>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66" name="Group 65"/>
          <p:cNvGrpSpPr/>
          <p:nvPr/>
        </p:nvGrpSpPr>
        <p:grpSpPr>
          <a:xfrm>
            <a:off x="4104914" y="8217641"/>
            <a:ext cx="3117152" cy="1158779"/>
            <a:chOff x="3746748" y="8217641"/>
            <a:chExt cx="3475318" cy="1158779"/>
          </a:xfrm>
        </p:grpSpPr>
        <p:sp>
          <p:nvSpPr>
            <p:cNvPr id="67" name="TextBox 66"/>
            <p:cNvSpPr txBox="1"/>
            <p:nvPr/>
          </p:nvSpPr>
          <p:spPr>
            <a:xfrm>
              <a:off x="3746748" y="8217641"/>
              <a:ext cx="3466853" cy="1158779"/>
            </a:xfrm>
            <a:prstGeom prst="rect">
              <a:avLst/>
            </a:prstGeom>
            <a:noFill/>
            <a:ln w="6350" cmpd="sng">
              <a:noFill/>
              <a:prstDash val="dash"/>
            </a:ln>
          </p:spPr>
          <p:txBody>
            <a:bodyPr wrap="square" rtlCol="0">
              <a:spAutoFit/>
            </a:bodyPr>
            <a:lstStyle/>
            <a:p>
              <a:pPr marL="171450" indent="-171450">
                <a:lnSpc>
                  <a:spcPct val="70000"/>
                </a:lnSpc>
                <a:buFont typeface="Wingdings" charset="2"/>
                <a:buChar char="q"/>
              </a:pPr>
              <a:r>
                <a:rPr lang="en-US" sz="1400" dirty="0" smtClean="0">
                  <a:latin typeface="Futura-Condensed-Normal" pitchFamily="2" charset="0"/>
                  <a:cs typeface="Futura Condensed"/>
                </a:rPr>
                <a:t> </a:t>
              </a: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endParaRPr lang="en-US" sz="1400" dirty="0" smtClean="0">
                <a:latin typeface="Futura-Condensed-Normal" pitchFamily="2" charset="0"/>
                <a:cs typeface="Futura Condensed"/>
              </a:endParaRP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endParaRPr lang="en-US" sz="1400" dirty="0" smtClean="0">
                <a:latin typeface="Futura-Condensed-Normal" pitchFamily="2" charset="0"/>
                <a:cs typeface="Futura Condensed"/>
              </a:endParaRPr>
            </a:p>
            <a:p>
              <a:pPr>
                <a:lnSpc>
                  <a:spcPct val="70000"/>
                </a:lnSpc>
              </a:pPr>
              <a:endParaRPr lang="en-US" sz="1400" dirty="0" smtClean="0">
                <a:latin typeface="Futura-Condensed-Normal" pitchFamily="2" charset="0"/>
                <a:cs typeface="Futura Condensed"/>
              </a:endParaRPr>
            </a:p>
            <a:p>
              <a:pPr marL="171450" indent="-171450">
                <a:lnSpc>
                  <a:spcPct val="70000"/>
                </a:lnSpc>
                <a:buFont typeface="Wingdings" charset="2"/>
                <a:buChar char="q"/>
              </a:pPr>
              <a:r>
                <a:rPr lang="en-US" sz="1400" dirty="0">
                  <a:latin typeface="Futura-Condensed-Normal" pitchFamily="2" charset="0"/>
                  <a:cs typeface="Futura Condensed"/>
                </a:rPr>
                <a:t> </a:t>
              </a:r>
              <a:r>
                <a:rPr lang="en-US" sz="1400" dirty="0" smtClean="0">
                  <a:latin typeface="Futura-Condensed-Normal" pitchFamily="2" charset="0"/>
                  <a:cs typeface="Futura Condensed"/>
                </a:rPr>
                <a:t> </a:t>
              </a:r>
              <a:endParaRPr lang="en-US" sz="1400" dirty="0">
                <a:latin typeface="Futura-Condensed-Normal" pitchFamily="2" charset="0"/>
                <a:cs typeface="Futura Condensed"/>
              </a:endParaRPr>
            </a:p>
          </p:txBody>
        </p:sp>
        <p:grpSp>
          <p:nvGrpSpPr>
            <p:cNvPr id="68" name="Group 67"/>
            <p:cNvGrpSpPr/>
            <p:nvPr/>
          </p:nvGrpSpPr>
          <p:grpSpPr>
            <a:xfrm>
              <a:off x="4076948" y="8385986"/>
              <a:ext cx="3145118" cy="883399"/>
              <a:chOff x="3891832" y="8385983"/>
              <a:chExt cx="3321768" cy="883398"/>
            </a:xfrm>
          </p:grpSpPr>
          <p:cxnSp>
            <p:nvCxnSpPr>
              <p:cNvPr id="69" name="Straight Connector 68"/>
              <p:cNvCxnSpPr/>
              <p:nvPr/>
            </p:nvCxnSpPr>
            <p:spPr>
              <a:xfrm flipH="1">
                <a:off x="3891832" y="8385983"/>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H="1">
                <a:off x="3891832" y="8679505"/>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a:off x="3891832" y="8975859"/>
                <a:ext cx="3321768"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3891832" y="9269381"/>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sp>
        <p:nvSpPr>
          <p:cNvPr id="76" name="TextBox 75"/>
          <p:cNvSpPr txBox="1"/>
          <p:nvPr/>
        </p:nvSpPr>
        <p:spPr>
          <a:xfrm>
            <a:off x="551129" y="8142739"/>
            <a:ext cx="3231204" cy="1015663"/>
          </a:xfrm>
          <a:prstGeom prst="rect">
            <a:avLst/>
          </a:prstGeom>
          <a:noFill/>
          <a:ln w="6350" cmpd="sng">
            <a:noFill/>
            <a:prstDash val="dash"/>
          </a:ln>
        </p:spPr>
        <p:txBody>
          <a:bodyPr wrap="square" rtlCol="0">
            <a:spAutoFit/>
          </a:bodyPr>
          <a:lstStyle/>
          <a:p>
            <a:pPr marL="171450" indent="-171450">
              <a:buFont typeface="Lucida Grande"/>
              <a:buChar char="+"/>
            </a:pPr>
            <a:r>
              <a:rPr lang="en-US" sz="1200" dirty="0" smtClean="0">
                <a:latin typeface="Futura-Condensed-Normal" pitchFamily="2" charset="0"/>
                <a:cs typeface="Futura Condensed"/>
              </a:rPr>
              <a:t>It’s </a:t>
            </a:r>
            <a:r>
              <a:rPr lang="en-US" sz="1200" dirty="0">
                <a:latin typeface="Futura-Condensed-Normal" pitchFamily="2" charset="0"/>
                <a:cs typeface="Futura Condensed"/>
              </a:rPr>
              <a:t>surprising how much one can do with just 10 blocks! Take this opportunity to encourage different ideas and celebrate creativity by inviting a few students to present their projects in front of the class or by exploring other projects online in the 10 Blocks </a:t>
            </a:r>
            <a:r>
              <a:rPr lang="en-US" sz="1200" dirty="0" smtClean="0">
                <a:latin typeface="Futura-Condensed-Normal" pitchFamily="2" charset="0"/>
                <a:cs typeface="Futura Condensed"/>
              </a:rPr>
              <a:t>studio</a:t>
            </a:r>
            <a:r>
              <a:rPr lang="en-US" sz="1200" dirty="0">
                <a:latin typeface="Futura-Condensed-Normal" pitchFamily="2" charset="0"/>
                <a:cs typeface="Futura Condensed"/>
              </a:rPr>
              <a:t>.</a:t>
            </a:r>
          </a:p>
        </p:txBody>
      </p:sp>
      <p:grpSp>
        <p:nvGrpSpPr>
          <p:cNvPr id="2" name="Group 1"/>
          <p:cNvGrpSpPr/>
          <p:nvPr/>
        </p:nvGrpSpPr>
        <p:grpSpPr>
          <a:xfrm>
            <a:off x="1308420" y="554201"/>
            <a:ext cx="5913646" cy="1586279"/>
            <a:chOff x="457995" y="554201"/>
            <a:chExt cx="5913646" cy="1586279"/>
          </a:xfrm>
        </p:grpSpPr>
        <p:grpSp>
          <p:nvGrpSpPr>
            <p:cNvPr id="108" name="Group 107"/>
            <p:cNvGrpSpPr/>
            <p:nvPr/>
          </p:nvGrpSpPr>
          <p:grpSpPr>
            <a:xfrm>
              <a:off x="457995" y="554201"/>
              <a:ext cx="5913646" cy="1102978"/>
              <a:chOff x="457995" y="554201"/>
              <a:chExt cx="5913646" cy="1102978"/>
            </a:xfrm>
          </p:grpSpPr>
          <p:sp>
            <p:nvSpPr>
              <p:cNvPr id="109" name="TextBox 108"/>
              <p:cNvSpPr txBox="1"/>
              <p:nvPr/>
            </p:nvSpPr>
            <p:spPr>
              <a:xfrm>
                <a:off x="3371794" y="795405"/>
                <a:ext cx="2999847" cy="861774"/>
              </a:xfrm>
              <a:prstGeom prst="rect">
                <a:avLst/>
              </a:prstGeom>
              <a:noFill/>
              <a:ln w="6350" cmpd="sng">
                <a:solidFill>
                  <a:schemeClr val="tx1"/>
                </a:solidFill>
                <a:prstDash val="dash"/>
              </a:ln>
            </p:spPr>
            <p:txBody>
              <a:bodyPr wrap="square" rtlCol="0">
                <a:spAutoFit/>
              </a:bodyPr>
              <a:lstStyle/>
              <a:p>
                <a:r>
                  <a:rPr lang="en-US" sz="1400" dirty="0" smtClean="0">
                    <a:latin typeface="Futura-Condensed-Normal" pitchFamily="2" charset="0"/>
                    <a:cs typeface="Futura Condensed"/>
                  </a:rPr>
                  <a:t>OBJECTIVES</a:t>
                </a:r>
              </a:p>
              <a:p>
                <a:r>
                  <a:rPr lang="en-US" sz="1200" dirty="0" smtClean="0">
                    <a:latin typeface="Futura-Condensed-Normal" pitchFamily="2" charset="0"/>
                    <a:cs typeface="Futura Condensed"/>
                  </a:rPr>
                  <a:t>By completing this activity, students will:</a:t>
                </a:r>
              </a:p>
              <a:p>
                <a:pPr marL="171450" indent="-171450">
                  <a:buFont typeface="Lucida Grande"/>
                  <a:buChar char="+"/>
                </a:pPr>
                <a:r>
                  <a:rPr lang="en-US" sz="1200" dirty="0">
                    <a:latin typeface="Futura-Condensed-Normal" pitchFamily="2" charset="0"/>
                    <a:cs typeface="Futura Condensed"/>
                  </a:rPr>
                  <a:t>c</a:t>
                </a:r>
                <a:r>
                  <a:rPr lang="en-US" sz="1200" dirty="0" smtClean="0">
                    <a:latin typeface="Futura-Condensed-Normal" pitchFamily="2" charset="0"/>
                    <a:cs typeface="Futura Condensed"/>
                  </a:rPr>
                  <a:t>reate a </a:t>
                </a:r>
                <a:r>
                  <a:rPr lang="en-US" sz="1200" dirty="0">
                    <a:latin typeface="Futura-Condensed-Normal" pitchFamily="2" charset="0"/>
                    <a:cs typeface="Futura Condensed"/>
                  </a:rPr>
                  <a:t>project </a:t>
                </a:r>
                <a:r>
                  <a:rPr lang="en-US" sz="1200" dirty="0" smtClean="0">
                    <a:latin typeface="Futura-Condensed-Normal" pitchFamily="2" charset="0"/>
                    <a:cs typeface="Futura Condensed"/>
                  </a:rPr>
                  <a:t>with the constraint of only being able to use 10 blocks</a:t>
                </a:r>
              </a:p>
            </p:txBody>
          </p:sp>
          <p:sp>
            <p:nvSpPr>
              <p:cNvPr id="111" name="TextBox 110"/>
              <p:cNvSpPr txBox="1"/>
              <p:nvPr/>
            </p:nvSpPr>
            <p:spPr>
              <a:xfrm>
                <a:off x="457995" y="554201"/>
                <a:ext cx="2550662" cy="923330"/>
              </a:xfrm>
              <a:prstGeom prst="rect">
                <a:avLst/>
              </a:prstGeom>
              <a:noFill/>
            </p:spPr>
            <p:txBody>
              <a:bodyPr wrap="square" rtlCol="0">
                <a:spAutoFit/>
              </a:bodyPr>
              <a:lstStyle/>
              <a:p>
                <a:r>
                  <a:rPr lang="en-US" sz="5400" dirty="0" smtClean="0">
                    <a:latin typeface="Futura-Condensed-Normal" pitchFamily="2" charset="0"/>
                    <a:cs typeface="Futura Condensed"/>
                  </a:rPr>
                  <a:t>10 BLOCKS</a:t>
                </a:r>
              </a:p>
            </p:txBody>
          </p:sp>
        </p:grpSp>
        <p:grpSp>
          <p:nvGrpSpPr>
            <p:cNvPr id="77" name="Group 76"/>
            <p:cNvGrpSpPr/>
            <p:nvPr/>
          </p:nvGrpSpPr>
          <p:grpSpPr>
            <a:xfrm>
              <a:off x="2819113" y="794340"/>
              <a:ext cx="442062" cy="1123360"/>
              <a:chOff x="2853673" y="794340"/>
              <a:chExt cx="442062" cy="1123360"/>
            </a:xfrm>
          </p:grpSpPr>
          <p:cxnSp>
            <p:nvCxnSpPr>
              <p:cNvPr id="81" name="Straight Connector 80"/>
              <p:cNvCxnSpPr/>
              <p:nvPr/>
            </p:nvCxnSpPr>
            <p:spPr>
              <a:xfrm>
                <a:off x="3074704" y="794340"/>
                <a:ext cx="1" cy="1123360"/>
              </a:xfrm>
              <a:prstGeom prst="line">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flipV="1">
                <a:off x="2853673" y="794755"/>
                <a:ext cx="221031" cy="2"/>
              </a:xfrm>
              <a:prstGeom prst="line">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H="1" flipV="1">
                <a:off x="2853673" y="1912685"/>
                <a:ext cx="221032" cy="2"/>
              </a:xfrm>
              <a:prstGeom prst="line">
                <a:avLst/>
              </a:prstGeom>
              <a:ln w="3175"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3074704" y="1343098"/>
                <a:ext cx="221031" cy="2"/>
              </a:xfrm>
              <a:prstGeom prst="line">
                <a:avLst/>
              </a:prstGeom>
              <a:ln w="3175"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96" name="TextBox 95"/>
            <p:cNvSpPr txBox="1"/>
            <p:nvPr/>
          </p:nvSpPr>
          <p:spPr>
            <a:xfrm>
              <a:off x="1685092" y="1694204"/>
              <a:ext cx="1092200" cy="446276"/>
            </a:xfrm>
            <a:prstGeom prst="rect">
              <a:avLst/>
            </a:prstGeom>
            <a:noFill/>
          </p:spPr>
          <p:txBody>
            <a:bodyPr wrap="square" rtlCol="0">
              <a:spAutoFit/>
            </a:bodyPr>
            <a:lstStyle/>
            <a:p>
              <a:pPr algn="dist">
                <a:lnSpc>
                  <a:spcPct val="120000"/>
                </a:lnSpc>
              </a:pPr>
              <a:r>
                <a:rPr lang="en-US" sz="1000" baseline="-25000" dirty="0" smtClean="0">
                  <a:latin typeface="Futura-Condensed-Normal" pitchFamily="2" charset="0"/>
                  <a:cs typeface="Futura Condensed"/>
                </a:rPr>
                <a:t>SUGGESTED TIME</a:t>
              </a:r>
            </a:p>
            <a:p>
              <a:pPr algn="dist">
                <a:lnSpc>
                  <a:spcPct val="150000"/>
                </a:lnSpc>
              </a:pPr>
              <a:r>
                <a:rPr lang="en-US" sz="1000" dirty="0" smtClean="0">
                  <a:latin typeface="Futura-Condensed-Normal" pitchFamily="2" charset="0"/>
                  <a:cs typeface="Futura Condensed"/>
                </a:rPr>
                <a:t>15–30 MINUTES</a:t>
              </a:r>
            </a:p>
          </p:txBody>
        </p:sp>
        <p:pic>
          <p:nvPicPr>
            <p:cNvPr id="97" name="Picture 96" descr="15min.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28577" y="1754376"/>
              <a:ext cx="324022" cy="324022"/>
            </a:xfrm>
            <a:prstGeom prst="rect">
              <a:avLst/>
            </a:prstGeom>
          </p:spPr>
        </p:pic>
      </p:grpSp>
      <p:sp>
        <p:nvSpPr>
          <p:cNvPr id="6" name="Slide Number Placeholder 5"/>
          <p:cNvSpPr>
            <a:spLocks noGrp="1"/>
          </p:cNvSpPr>
          <p:nvPr>
            <p:ph type="sldNum" sz="quarter" idx="12"/>
          </p:nvPr>
        </p:nvSpPr>
        <p:spPr>
          <a:xfrm>
            <a:off x="142398" y="9519711"/>
            <a:ext cx="1813560" cy="535517"/>
          </a:xfrm>
        </p:spPr>
        <p:txBody>
          <a:bodyPr/>
          <a:lstStyle/>
          <a:p>
            <a:r>
              <a:rPr lang="en-US" dirty="0" smtClean="0">
                <a:latin typeface="Futura-Condensed-Normal" pitchFamily="2" charset="0"/>
              </a:rPr>
              <a:t>30</a:t>
            </a:r>
            <a:endParaRPr lang="en-US" dirty="0">
              <a:latin typeface="Futura-Condensed-Normal" pitchFamily="2" charset="0"/>
            </a:endParaRPr>
          </a:p>
        </p:txBody>
      </p:sp>
      <p:grpSp>
        <p:nvGrpSpPr>
          <p:cNvPr id="50" name="Group 49"/>
          <p:cNvGrpSpPr/>
          <p:nvPr/>
        </p:nvGrpSpPr>
        <p:grpSpPr>
          <a:xfrm>
            <a:off x="551129" y="0"/>
            <a:ext cx="493776" cy="2791968"/>
            <a:chOff x="551129" y="0"/>
            <a:chExt cx="493776" cy="2791968"/>
          </a:xfrm>
        </p:grpSpPr>
        <p:pic>
          <p:nvPicPr>
            <p:cNvPr id="51" name="Picture 50" descr="Unit1activity.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51129" y="0"/>
              <a:ext cx="493776" cy="2791968"/>
            </a:xfrm>
            <a:prstGeom prst="rect">
              <a:avLst/>
            </a:prstGeom>
            <a:ln>
              <a:solidFill>
                <a:srgbClr val="FFFFFF"/>
              </a:solidFill>
            </a:ln>
          </p:spPr>
        </p:pic>
        <p:sp>
          <p:nvSpPr>
            <p:cNvPr id="52" name="TextBox 51"/>
            <p:cNvSpPr txBox="1"/>
            <p:nvPr/>
          </p:nvSpPr>
          <p:spPr>
            <a:xfrm rot="5400000">
              <a:off x="-260128" y="1150289"/>
              <a:ext cx="2110950" cy="461665"/>
            </a:xfrm>
            <a:prstGeom prst="rect">
              <a:avLst/>
            </a:prstGeom>
            <a:noFill/>
          </p:spPr>
          <p:txBody>
            <a:bodyPr wrap="square" rtlCol="0" anchor="ctr" anchorCtr="0">
              <a:spAutoFit/>
            </a:bodyPr>
            <a:lstStyle/>
            <a:p>
              <a:pPr algn="r"/>
              <a:r>
                <a:rPr lang="en-US" sz="2400" dirty="0" smtClean="0">
                  <a:solidFill>
                    <a:schemeClr val="bg1"/>
                  </a:solidFill>
                  <a:latin typeface="Futura-Condensed-Normal" pitchFamily="2" charset="0"/>
                  <a:cs typeface="Futura Condensed"/>
                </a:rPr>
                <a:t> UNIT </a:t>
              </a:r>
              <a:r>
                <a:rPr lang="en-US" sz="2400" dirty="0">
                  <a:solidFill>
                    <a:schemeClr val="bg1"/>
                  </a:solidFill>
                  <a:latin typeface="Futura-Condensed-Normal" pitchFamily="2" charset="0"/>
                  <a:cs typeface="Futura Condensed"/>
                </a:rPr>
                <a:t>1</a:t>
              </a:r>
              <a:r>
                <a:rPr lang="en-US" sz="2400" dirty="0" smtClean="0">
                  <a:solidFill>
                    <a:schemeClr val="bg1"/>
                  </a:solidFill>
                  <a:latin typeface="Futura-Condensed-Normal" pitchFamily="2" charset="0"/>
                  <a:cs typeface="Futura Condensed"/>
                </a:rPr>
                <a:t>  ACTIVITY</a:t>
              </a:r>
              <a:endParaRPr lang="en-US" sz="2400" dirty="0">
                <a:solidFill>
                  <a:schemeClr val="bg1"/>
                </a:solidFill>
                <a:latin typeface="Futura-Condensed-Normal" pitchFamily="2" charset="0"/>
                <a:cs typeface="Futura Condensed"/>
              </a:endParaRPr>
            </a:p>
          </p:txBody>
        </p:sp>
      </p:grpSp>
    </p:spTree>
    <p:extLst>
      <p:ext uri="{BB962C8B-B14F-4D97-AF65-F5344CB8AC3E}">
        <p14:creationId xmlns:p14="http://schemas.microsoft.com/office/powerpoint/2010/main" xmlns="" val="665692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110873" y="594758"/>
            <a:ext cx="3086465" cy="7049326"/>
            <a:chOff x="-3147596" y="1028490"/>
            <a:chExt cx="3086465" cy="7049326"/>
          </a:xfrm>
        </p:grpSpPr>
        <p:pic>
          <p:nvPicPr>
            <p:cNvPr id="37" name="Picture 36" descr="Screen Shot 2014-05-21 at 4.43.35 PM.png"/>
            <p:cNvPicPr>
              <a:picLocks noChangeAspect="1"/>
            </p:cNvPicPr>
            <p:nvPr/>
          </p:nvPicPr>
          <p:blipFill rotWithShape="1">
            <a:blip r:embed="rId3">
              <a:extLst>
                <a:ext uri="{BEBA8EAE-BF5A-486C-A8C5-ECC9F3942E4B}">
                  <a14:imgProps xmlns:a14="http://schemas.microsoft.com/office/drawing/2010/main" xmlns="">
                    <a14:imgLayer r:embed="rId4">
                      <a14:imgEffect>
                        <a14:backgroundRemoval t="308" b="100000" l="0" r="100000">
                          <a14:foregroundMark x1="48533" y1="60000" x2="48533" y2="60000"/>
                          <a14:foregroundMark x1="41333" y1="56615" x2="41333" y2="56615"/>
                          <a14:foregroundMark x1="35733" y1="60000" x2="35733" y2="60000"/>
                          <a14:foregroundMark x1="39733" y1="62154" x2="39733" y2="62154"/>
                          <a14:foregroundMark x1="41867" y1="64923" x2="41867" y2="64923"/>
                        </a14:backgroundRemoval>
                      </a14:imgEffect>
                    </a14:imgLayer>
                  </a14:imgProps>
                </a:ext>
                <a:ext uri="{28A0092B-C50C-407E-A947-70E740481C1C}">
                  <a14:useLocalDpi xmlns:a14="http://schemas.microsoft.com/office/drawing/2010/main" xmlns="" val="0"/>
                </a:ext>
              </a:extLst>
            </a:blip>
            <a:srcRect t="69601"/>
            <a:stretch/>
          </p:blipFill>
          <p:spPr>
            <a:xfrm>
              <a:off x="-3129957" y="4964863"/>
              <a:ext cx="3068826" cy="808517"/>
            </a:xfrm>
            <a:prstGeom prst="rect">
              <a:avLst/>
            </a:prstGeom>
          </p:spPr>
        </p:pic>
        <p:grpSp>
          <p:nvGrpSpPr>
            <p:cNvPr id="6" name="Group 5"/>
            <p:cNvGrpSpPr/>
            <p:nvPr/>
          </p:nvGrpSpPr>
          <p:grpSpPr>
            <a:xfrm>
              <a:off x="-3147596" y="1028490"/>
              <a:ext cx="2872422" cy="7049326"/>
              <a:chOff x="-3147596" y="1028490"/>
              <a:chExt cx="2872422" cy="7049326"/>
            </a:xfrm>
          </p:grpSpPr>
          <p:pic>
            <p:nvPicPr>
              <p:cNvPr id="33" name="Picture 32" descr="Screen Shot 2014-05-21 at 4.41.11 PM.png"/>
              <p:cNvPicPr>
                <a:picLocks noChangeAspect="1"/>
              </p:cNvPicPr>
              <p:nvPr/>
            </p:nvPicPr>
            <p:blipFill rotWithShape="1">
              <a:blip r:embed="rId5">
                <a:extLst>
                  <a:ext uri="{BEBA8EAE-BF5A-486C-A8C5-ECC9F3942E4B}">
                    <a14:imgProps xmlns:a14="http://schemas.microsoft.com/office/drawing/2010/main" xmlns="">
                      <a14:imgLayer r:embed="rId6">
                        <a14:imgEffect>
                          <a14:backgroundRemoval t="2759" b="98966" l="880" r="98827">
                            <a14:foregroundMark x1="35777" y1="51724" x2="35777" y2="51724"/>
                            <a14:foregroundMark x1="31965" y1="14483" x2="31965" y2="14483"/>
                            <a14:foregroundMark x1="34897" y1="21379" x2="34897" y2="21379"/>
                          </a14:backgroundRemoval>
                        </a14:imgEffect>
                      </a14:imgLayer>
                    </a14:imgProps>
                  </a:ext>
                  <a:ext uri="{28A0092B-C50C-407E-A947-70E740481C1C}">
                    <a14:useLocalDpi xmlns:a14="http://schemas.microsoft.com/office/drawing/2010/main" xmlns="" val="0"/>
                  </a:ext>
                </a:extLst>
              </a:blip>
              <a:srcRect t="37921" b="30863"/>
              <a:stretch/>
            </p:blipFill>
            <p:spPr>
              <a:xfrm>
                <a:off x="-3147596" y="6261041"/>
                <a:ext cx="2790586" cy="740820"/>
              </a:xfrm>
              <a:prstGeom prst="rect">
                <a:avLst/>
              </a:prstGeom>
            </p:spPr>
          </p:pic>
          <p:pic>
            <p:nvPicPr>
              <p:cNvPr id="34" name="Picture 33" descr="Screen Shot 2014-05-21 at 4.42.19 PM.png"/>
              <p:cNvPicPr>
                <a:picLocks noChangeAspect="1"/>
              </p:cNvPicPr>
              <p:nvPr/>
            </p:nvPicPr>
            <p:blipFill rotWithShape="1">
              <a:blip r:embed="rId7">
                <a:extLst>
                  <a:ext uri="{BEBA8EAE-BF5A-486C-A8C5-ECC9F3942E4B}">
                    <a14:imgProps xmlns:a14="http://schemas.microsoft.com/office/drawing/2010/main" xmlns="">
                      <a14:imgLayer r:embed="rId8">
                        <a14:imgEffect>
                          <a14:backgroundRemoval t="0" b="98462" l="0" r="100000">
                            <a14:foregroundMark x1="47578" y1="15385" x2="47578" y2="15385"/>
                            <a14:foregroundMark x1="45869" y1="35385" x2="45869" y2="35385"/>
                            <a14:foregroundMark x1="45869" y1="83077" x2="45869" y2="83077"/>
                          </a14:backgroundRemoval>
                        </a14:imgEffect>
                      </a14:imgLayer>
                    </a14:imgProps>
                  </a:ext>
                  <a:ext uri="{28A0092B-C50C-407E-A947-70E740481C1C}">
                    <a14:useLocalDpi xmlns:a14="http://schemas.microsoft.com/office/drawing/2010/main" xmlns="" val="0"/>
                  </a:ext>
                </a:extLst>
              </a:blip>
              <a:srcRect t="25347"/>
              <a:stretch/>
            </p:blipFill>
            <p:spPr>
              <a:xfrm>
                <a:off x="-3147596" y="1028490"/>
                <a:ext cx="2872422" cy="1985504"/>
              </a:xfrm>
              <a:prstGeom prst="rect">
                <a:avLst/>
              </a:prstGeom>
            </p:spPr>
          </p:pic>
          <p:pic>
            <p:nvPicPr>
              <p:cNvPr id="35" name="Picture 34" descr="Screen Shot 2014-05-21 at 4.44.24 PM.png"/>
              <p:cNvPicPr>
                <a:picLocks noChangeAspect="1"/>
              </p:cNvPicPr>
              <p:nvPr/>
            </p:nvPicPr>
            <p:blipFill rotWithShape="1">
              <a:blip r:embed="rId9">
                <a:extLst>
                  <a:ext uri="{BEBA8EAE-BF5A-486C-A8C5-ECC9F3942E4B}">
                    <a14:imgProps xmlns:a14="http://schemas.microsoft.com/office/drawing/2010/main" xmlns="">
                      <a14:imgLayer r:embed="rId10">
                        <a14:imgEffect>
                          <a14:backgroundRemoval t="0" b="100000" l="0" r="99457">
                            <a14:foregroundMark x1="79348" y1="15210" x2="79348" y2="15210"/>
                            <a14:foregroundMark x1="81522" y1="74434" x2="81522" y2="74434"/>
                          </a14:backgroundRemoval>
                        </a14:imgEffect>
                      </a14:imgLayer>
                    </a14:imgProps>
                  </a:ext>
                  <a:ext uri="{28A0092B-C50C-407E-A947-70E740481C1C}">
                    <a14:useLocalDpi xmlns:a14="http://schemas.microsoft.com/office/drawing/2010/main" xmlns="" val="0"/>
                  </a:ext>
                </a:extLst>
              </a:blip>
              <a:srcRect b="78468"/>
              <a:stretch/>
            </p:blipFill>
            <p:spPr>
              <a:xfrm>
                <a:off x="-3045153" y="5686325"/>
                <a:ext cx="1505771" cy="544496"/>
              </a:xfrm>
              <a:prstGeom prst="rect">
                <a:avLst/>
              </a:prstGeom>
            </p:spPr>
          </p:pic>
          <p:pic>
            <p:nvPicPr>
              <p:cNvPr id="38" name="Picture 37" descr="Screen Shot 2014-05-21 at 4.43.35 PM.png"/>
              <p:cNvPicPr>
                <a:picLocks noChangeAspect="1"/>
              </p:cNvPicPr>
              <p:nvPr/>
            </p:nvPicPr>
            <p:blipFill rotWithShape="1">
              <a:blip r:embed="rId11">
                <a:extLst>
                  <a:ext uri="{BEBA8EAE-BF5A-486C-A8C5-ECC9F3942E4B}">
                    <a14:imgProps xmlns:a14="http://schemas.microsoft.com/office/drawing/2010/main" xmlns="">
                      <a14:imgLayer r:embed="rId12">
                        <a14:imgEffect>
                          <a14:backgroundRemoval t="308" b="71077" l="0" r="100000">
                            <a14:foregroundMark x1="49867" y1="38154" x2="49867" y2="38154"/>
                            <a14:foregroundMark x1="22400" y1="54769" x2="22400" y2="54769"/>
                            <a14:foregroundMark x1="48800" y1="60000" x2="48800" y2="60000"/>
                          </a14:backgroundRemoval>
                        </a14:imgEffect>
                      </a14:imgLayer>
                    </a14:imgProps>
                  </a:ext>
                  <a:ext uri="{28A0092B-C50C-407E-A947-70E740481C1C}">
                    <a14:useLocalDpi xmlns:a14="http://schemas.microsoft.com/office/drawing/2010/main" xmlns="" val="0"/>
                  </a:ext>
                </a:extLst>
              </a:blip>
              <a:srcRect l="29964" t="46504" r="45503" b="30400"/>
              <a:stretch/>
            </p:blipFill>
            <p:spPr>
              <a:xfrm>
                <a:off x="-3027514" y="3659211"/>
                <a:ext cx="752886" cy="614273"/>
              </a:xfrm>
              <a:prstGeom prst="rect">
                <a:avLst/>
              </a:prstGeom>
            </p:spPr>
          </p:pic>
          <p:pic>
            <p:nvPicPr>
              <p:cNvPr id="39" name="Picture 38" descr="Screen Shot 2014-05-21 at 4.43.35 PM.png"/>
              <p:cNvPicPr>
                <a:picLocks noChangeAspect="1"/>
              </p:cNvPicPr>
              <p:nvPr/>
            </p:nvPicPr>
            <p:blipFill rotWithShape="1">
              <a:blip r:embed="rId11">
                <a:extLst>
                  <a:ext uri="{BEBA8EAE-BF5A-486C-A8C5-ECC9F3942E4B}">
                    <a14:imgProps xmlns:a14="http://schemas.microsoft.com/office/drawing/2010/main" xmlns="">
                      <a14:imgLayer r:embed="rId12">
                        <a14:imgEffect>
                          <a14:backgroundRemoval t="308" b="71077" l="0" r="100000">
                            <a14:foregroundMark x1="49867" y1="38154" x2="49867" y2="38154"/>
                            <a14:foregroundMark x1="22400" y1="54769" x2="22400" y2="54769"/>
                            <a14:foregroundMark x1="48800" y1="60000" x2="48800" y2="60000"/>
                          </a14:backgroundRemoval>
                        </a14:imgEffect>
                      </a14:imgLayer>
                    </a14:imgProps>
                  </a:ext>
                  <a:ext uri="{28A0092B-C50C-407E-A947-70E740481C1C}">
                    <a14:useLocalDpi xmlns:a14="http://schemas.microsoft.com/office/drawing/2010/main" xmlns="" val="0"/>
                  </a:ext>
                </a:extLst>
              </a:blip>
              <a:srcRect l="1" t="46504" r="75002" b="29582"/>
              <a:stretch/>
            </p:blipFill>
            <p:spPr>
              <a:xfrm>
                <a:off x="-3147596" y="3000843"/>
                <a:ext cx="767134" cy="636031"/>
              </a:xfrm>
              <a:prstGeom prst="rect">
                <a:avLst/>
              </a:prstGeom>
            </p:spPr>
          </p:pic>
          <p:pic>
            <p:nvPicPr>
              <p:cNvPr id="2" name="Picture 1" descr="Screen Shot 2014-05-21 at 6.38.10 PM.png"/>
              <p:cNvPicPr>
                <a:picLocks noChangeAspect="1"/>
              </p:cNvPicPr>
              <p:nvPr/>
            </p:nvPicPr>
            <p:blipFill>
              <a:blip r:embed="rId13">
                <a:extLst>
                  <a:ext uri="{BEBA8EAE-BF5A-486C-A8C5-ECC9F3942E4B}">
                    <a14:imgProps xmlns:a14="http://schemas.microsoft.com/office/drawing/2010/main" xmlns="">
                      <a14:imgLayer r:embed="rId14">
                        <a14:imgEffect>
                          <a14:backgroundRemoval t="7463" b="88060" l="418" r="100000"/>
                        </a14:imgEffect>
                      </a14:imgLayer>
                    </a14:imgProps>
                  </a:ext>
                  <a:ext uri="{28A0092B-C50C-407E-A947-70E740481C1C}">
                    <a14:useLocalDpi xmlns:a14="http://schemas.microsoft.com/office/drawing/2010/main" xmlns="" val="0"/>
                  </a:ext>
                </a:extLst>
              </a:blip>
              <a:stretch>
                <a:fillRect/>
              </a:stretch>
            </p:blipFill>
            <p:spPr>
              <a:xfrm>
                <a:off x="-3087968" y="4306439"/>
                <a:ext cx="2106866" cy="590628"/>
              </a:xfrm>
              <a:prstGeom prst="rect">
                <a:avLst/>
              </a:prstGeom>
            </p:spPr>
          </p:pic>
          <p:pic>
            <p:nvPicPr>
              <p:cNvPr id="40" name="Picture 39" descr="Screen Shot 2014-05-21 at 4.44.24 PM.png"/>
              <p:cNvPicPr>
                <a:picLocks noChangeAspect="1"/>
              </p:cNvPicPr>
              <p:nvPr/>
            </p:nvPicPr>
            <p:blipFill rotWithShape="1">
              <a:blip r:embed="rId9">
                <a:extLst>
                  <a:ext uri="{BEBA8EAE-BF5A-486C-A8C5-ECC9F3942E4B}">
                    <a14:imgProps xmlns:a14="http://schemas.microsoft.com/office/drawing/2010/main" xmlns="">
                      <a14:imgLayer r:embed="rId10">
                        <a14:imgEffect>
                          <a14:backgroundRemoval t="0" b="100000" l="0" r="99457">
                            <a14:foregroundMark x1="79348" y1="15210" x2="79348" y2="15210"/>
                            <a14:foregroundMark x1="81522" y1="74434" x2="81522" y2="74434"/>
                          </a14:backgroundRemoval>
                        </a14:imgEffect>
                      </a14:imgLayer>
                    </a14:imgProps>
                  </a:ext>
                  <a:ext uri="{28A0092B-C50C-407E-A947-70E740481C1C}">
                    <a14:useLocalDpi xmlns:a14="http://schemas.microsoft.com/office/drawing/2010/main" xmlns="" val="0"/>
                  </a:ext>
                </a:extLst>
              </a:blip>
              <a:srcRect t="21532" b="36616"/>
              <a:stretch/>
            </p:blipFill>
            <p:spPr>
              <a:xfrm>
                <a:off x="-3027514" y="7019500"/>
                <a:ext cx="1505771" cy="1058316"/>
              </a:xfrm>
              <a:prstGeom prst="rect">
                <a:avLst/>
              </a:prstGeom>
            </p:spPr>
          </p:pic>
        </p:grpSp>
      </p:grpSp>
      <p:grpSp>
        <p:nvGrpSpPr>
          <p:cNvPr id="5" name="Group 4"/>
          <p:cNvGrpSpPr/>
          <p:nvPr/>
        </p:nvGrpSpPr>
        <p:grpSpPr>
          <a:xfrm>
            <a:off x="0" y="6351394"/>
            <a:ext cx="7772400" cy="2153959"/>
            <a:chOff x="2697559" y="6351394"/>
            <a:chExt cx="7772400" cy="2153959"/>
          </a:xfrm>
        </p:grpSpPr>
        <p:sp>
          <p:nvSpPr>
            <p:cNvPr id="43" name="Rectangle 42"/>
            <p:cNvSpPr/>
            <p:nvPr/>
          </p:nvSpPr>
          <p:spPr>
            <a:xfrm>
              <a:off x="2697559" y="7858302"/>
              <a:ext cx="7772400" cy="410457"/>
            </a:xfrm>
            <a:prstGeom prst="rect">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45" name="Diamond 44"/>
            <p:cNvSpPr/>
            <p:nvPr/>
          </p:nvSpPr>
          <p:spPr>
            <a:xfrm>
              <a:off x="8398248" y="8053244"/>
              <a:ext cx="333576" cy="326083"/>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Futura-Condensed-Normal" pitchFamily="2" charset="0"/>
              </a:endParaRPr>
            </a:p>
          </p:txBody>
        </p:sp>
        <p:sp>
          <p:nvSpPr>
            <p:cNvPr id="50" name="TextBox 49"/>
            <p:cNvSpPr txBox="1"/>
            <p:nvPr/>
          </p:nvSpPr>
          <p:spPr>
            <a:xfrm>
              <a:off x="6660114" y="7871867"/>
              <a:ext cx="3809845" cy="369332"/>
            </a:xfrm>
            <a:prstGeom prst="rect">
              <a:avLst/>
            </a:prstGeom>
            <a:noFill/>
          </p:spPr>
          <p:txBody>
            <a:bodyPr wrap="square" rtlCol="0">
              <a:spAutoFit/>
            </a:bodyPr>
            <a:lstStyle/>
            <a:p>
              <a:pPr algn="ctr"/>
              <a:r>
                <a:rPr lang="en-US" dirty="0" smtClean="0">
                  <a:solidFill>
                    <a:schemeClr val="bg1"/>
                  </a:solidFill>
                  <a:latin typeface="Futura-Condensed-Normal" pitchFamily="2" charset="0"/>
                  <a:cs typeface="Futura Condensed"/>
                </a:rPr>
                <a:t>FINISHED?</a:t>
              </a:r>
              <a:endParaRPr lang="en-US" dirty="0">
                <a:solidFill>
                  <a:schemeClr val="bg1"/>
                </a:solidFill>
                <a:latin typeface="Futura-Condensed-Normal" pitchFamily="2" charset="0"/>
                <a:cs typeface="Futura Condensed"/>
              </a:endParaRPr>
            </a:p>
          </p:txBody>
        </p:sp>
        <p:sp>
          <p:nvSpPr>
            <p:cNvPr id="53" name="Oval Callout 52"/>
            <p:cNvSpPr/>
            <p:nvPr/>
          </p:nvSpPr>
          <p:spPr>
            <a:xfrm rot="15462013" flipV="1">
              <a:off x="3110577" y="6228851"/>
              <a:ext cx="2153959" cy="2399046"/>
            </a:xfrm>
            <a:prstGeom prst="wedgeEllipseCallout">
              <a:avLst>
                <a:gd name="adj1" fmla="val -36970"/>
                <a:gd name="adj2" fmla="val 48187"/>
              </a:avLst>
            </a:prstGeom>
            <a:solidFill>
              <a:schemeClr val="accent5">
                <a:lumMod val="40000"/>
                <a:lumOff val="60000"/>
              </a:schemeClr>
            </a:solidFill>
            <a:ln w="76200" cap="rnd" cmpd="sng">
              <a:solidFill>
                <a:schemeClr val="bg1"/>
              </a:solidFill>
              <a:prstDash val="solid"/>
              <a:bevel/>
            </a:ln>
            <a:effectLst/>
          </p:spPr>
          <p:style>
            <a:lnRef idx="1">
              <a:schemeClr val="accent1"/>
            </a:lnRef>
            <a:fillRef idx="3">
              <a:schemeClr val="accent1"/>
            </a:fillRef>
            <a:effectRef idx="2">
              <a:schemeClr val="accent1"/>
            </a:effectRef>
            <a:fontRef idx="minor">
              <a:schemeClr val="lt1"/>
            </a:fontRef>
          </p:style>
          <p:txBody>
            <a:bodyPr vert="vert270" rtlCol="0" anchor="ctr">
              <a:normAutofit/>
            </a:bodyPr>
            <a:lstStyle/>
            <a:p>
              <a:pPr algn="ctr"/>
              <a:r>
                <a:rPr lang="en-US" sz="3200" kern="1300" dirty="0" smtClean="0">
                  <a:solidFill>
                    <a:srgbClr val="1B93DD"/>
                  </a:solidFill>
                  <a:latin typeface="Futura-Condensed-Normal" pitchFamily="2" charset="0"/>
                  <a:cs typeface="Futura Condensed"/>
                </a:rPr>
                <a:t>FEELING STUCK?</a:t>
              </a:r>
            </a:p>
            <a:p>
              <a:pPr algn="ctr"/>
              <a:r>
                <a:rPr lang="en-US" sz="1600" kern="1300" baseline="-25000" dirty="0" smtClean="0">
                  <a:solidFill>
                    <a:srgbClr val="1B93DD"/>
                  </a:solidFill>
                  <a:latin typeface="Futura-Condensed-Normal" pitchFamily="2" charset="0"/>
                  <a:cs typeface="Futura Condensed"/>
                </a:rPr>
                <a:t>THAT</a:t>
              </a:r>
              <a:r>
                <a:rPr lang="fr-FR" sz="1600" kern="1300" baseline="-25000" dirty="0" smtClean="0">
                  <a:solidFill>
                    <a:srgbClr val="1B93DD"/>
                  </a:solidFill>
                  <a:latin typeface="Futura-Condensed-Normal" pitchFamily="2" charset="0"/>
                  <a:cs typeface="Futura Condensed"/>
                </a:rPr>
                <a:t>’</a:t>
              </a:r>
              <a:r>
                <a:rPr lang="en-US" sz="1600" kern="1300" baseline="-25000" dirty="0" smtClean="0">
                  <a:solidFill>
                    <a:srgbClr val="1B93DD"/>
                  </a:solidFill>
                  <a:latin typeface="Futura-Condensed-Normal" pitchFamily="2" charset="0"/>
                  <a:cs typeface="Futura Condensed"/>
                </a:rPr>
                <a:t>S OKAY! TRY THESE THINGS…</a:t>
              </a:r>
            </a:p>
          </p:txBody>
        </p:sp>
      </p:grpSp>
      <p:sp>
        <p:nvSpPr>
          <p:cNvPr id="31" name="TextBox 30"/>
          <p:cNvSpPr txBox="1"/>
          <p:nvPr/>
        </p:nvSpPr>
        <p:spPr>
          <a:xfrm>
            <a:off x="4170500" y="8517982"/>
            <a:ext cx="3330967" cy="1200329"/>
          </a:xfrm>
          <a:prstGeom prst="rect">
            <a:avLst/>
          </a:prstGeom>
          <a:noFill/>
          <a:ln w="6350" cmpd="sng">
            <a:noFill/>
            <a:prstDash val="dash"/>
          </a:ln>
        </p:spPr>
        <p:txBody>
          <a:bodyPr wrap="square" lIns="91440" rIns="91440" rtlCol="0">
            <a:spAutoFit/>
          </a:bodyPr>
          <a:lstStyle/>
          <a:p>
            <a:pPr marL="171450" indent="-171450">
              <a:buFont typeface="Lucida Grande"/>
              <a:buChar char="+"/>
            </a:pPr>
            <a:r>
              <a:rPr lang="en-US" sz="1200" kern="1100" spc="-20" dirty="0">
                <a:latin typeface="Futura-Condensed-Normal" pitchFamily="2" charset="0"/>
                <a:cs typeface="Futura Condensed"/>
              </a:rPr>
              <a:t>Add your project to the 10 Blocks </a:t>
            </a:r>
            <a:r>
              <a:rPr lang="en-US" sz="1200" kern="1100" spc="-20" dirty="0" smtClean="0">
                <a:latin typeface="Futura-Condensed-Normal" pitchFamily="2" charset="0"/>
                <a:cs typeface="Futura Condensed"/>
              </a:rPr>
              <a:t>Studio: </a:t>
            </a:r>
            <a:r>
              <a:rPr lang="en-US" sz="1200" dirty="0">
                <a:latin typeface="Futura-Condensed-Normal" pitchFamily="2" charset="0"/>
                <a:cs typeface="Futura Condensed"/>
              </a:rPr>
              <a:t> </a:t>
            </a:r>
            <a:endParaRPr lang="en-US" sz="1200" dirty="0" smtClean="0">
              <a:latin typeface="Futura-Condensed-Normal" pitchFamily="2" charset="0"/>
              <a:cs typeface="Futura Condensed"/>
            </a:endParaRPr>
          </a:p>
          <a:p>
            <a:r>
              <a:rPr lang="en-US" sz="1200" dirty="0" smtClean="0">
                <a:latin typeface="Futura-Condensed-Normal" pitchFamily="2" charset="0"/>
                <a:cs typeface="Futura Condensed"/>
              </a:rPr>
              <a:t>     </a:t>
            </a:r>
            <a:r>
              <a:rPr lang="en-US" sz="1000" dirty="0" smtClean="0">
                <a:latin typeface="Futura-Condensed-Normal" pitchFamily="2" charset="0"/>
                <a:cs typeface="Futura Condensed"/>
              </a:rPr>
              <a:t>http</a:t>
            </a:r>
            <a:r>
              <a:rPr lang="en-US" sz="1000" dirty="0">
                <a:latin typeface="Futura-Condensed-Normal" pitchFamily="2" charset="0"/>
                <a:cs typeface="Futura Condensed"/>
              </a:rPr>
              <a:t>://</a:t>
            </a:r>
            <a:r>
              <a:rPr lang="en-US" sz="1000" dirty="0" err="1">
                <a:latin typeface="Futura-Condensed-Normal" pitchFamily="2" charset="0"/>
                <a:cs typeface="Futura Condensed"/>
              </a:rPr>
              <a:t>scratch.mit.edu</a:t>
            </a:r>
            <a:r>
              <a:rPr lang="en-US" sz="1000" dirty="0">
                <a:latin typeface="Futura-Condensed-Normal" pitchFamily="2" charset="0"/>
                <a:cs typeface="Futura Condensed"/>
              </a:rPr>
              <a:t>/studios/</a:t>
            </a:r>
            <a:r>
              <a:rPr lang="en-US" sz="1000" dirty="0" smtClean="0">
                <a:latin typeface="Futura-Condensed-Normal" pitchFamily="2" charset="0"/>
                <a:cs typeface="Futura Condensed"/>
              </a:rPr>
              <a:t>475480   </a:t>
            </a:r>
            <a:endParaRPr lang="en-US" sz="1200" kern="1100" spc="-20" dirty="0">
              <a:latin typeface="Futura-Condensed-Normal" pitchFamily="2" charset="0"/>
              <a:cs typeface="Futura Condensed"/>
            </a:endParaRPr>
          </a:p>
          <a:p>
            <a:pPr marL="171450" indent="-171450">
              <a:buFont typeface="Lucida Grande"/>
              <a:buChar char="+"/>
            </a:pPr>
            <a:r>
              <a:rPr lang="en-US" sz="1200" dirty="0" smtClean="0">
                <a:latin typeface="Futura-Condensed-Normal" pitchFamily="2" charset="0"/>
                <a:cs typeface="Futura Condensed"/>
              </a:rPr>
              <a:t>Play with different </a:t>
            </a:r>
            <a:r>
              <a:rPr lang="en-US" sz="1200" dirty="0">
                <a:latin typeface="Futura-Condensed-Normal" pitchFamily="2" charset="0"/>
                <a:cs typeface="Futura Condensed"/>
              </a:rPr>
              <a:t>sprites, costumes, or </a:t>
            </a:r>
            <a:r>
              <a:rPr lang="en-US" sz="1200" dirty="0" smtClean="0">
                <a:latin typeface="Futura-Condensed-Normal" pitchFamily="2" charset="0"/>
                <a:cs typeface="Futura Condensed"/>
              </a:rPr>
              <a:t>backdrops.</a:t>
            </a:r>
            <a:endParaRPr lang="en-US" sz="1200" kern="1100" spc="-20" dirty="0" smtClean="0">
              <a:latin typeface="Futura-Condensed-Normal" pitchFamily="2" charset="0"/>
              <a:cs typeface="Futura Condensed"/>
            </a:endParaRPr>
          </a:p>
          <a:p>
            <a:pPr marL="171450" indent="-171450">
              <a:buFont typeface="Lucida Grande"/>
              <a:buChar char="+"/>
            </a:pPr>
            <a:r>
              <a:rPr lang="en-US" sz="1200" kern="1100" spc="-20" dirty="0" smtClean="0">
                <a:latin typeface="Futura-Condensed-Normal" pitchFamily="2" charset="0"/>
                <a:cs typeface="Futura Condensed"/>
              </a:rPr>
              <a:t>Challenge </a:t>
            </a:r>
            <a:r>
              <a:rPr lang="en-US" sz="1200" kern="1100" spc="-20" dirty="0">
                <a:latin typeface="Futura-Condensed-Normal" pitchFamily="2" charset="0"/>
                <a:cs typeface="Futura Condensed"/>
              </a:rPr>
              <a:t>yourself to do more! See how many different projects you can create with these 10 blocks</a:t>
            </a:r>
            <a:r>
              <a:rPr lang="en-US" sz="1200" kern="1100" spc="-20" dirty="0" smtClean="0">
                <a:latin typeface="Futura-Condensed-Normal" pitchFamily="2" charset="0"/>
                <a:cs typeface="Futura Condensed"/>
              </a:rPr>
              <a:t>. </a:t>
            </a:r>
          </a:p>
          <a:p>
            <a:pPr marL="171450" indent="-171450">
              <a:buFont typeface="Lucida Grande"/>
              <a:buChar char="+"/>
            </a:pPr>
            <a:r>
              <a:rPr lang="en-US" sz="1200" kern="1100" spc="-20" dirty="0" smtClean="0">
                <a:latin typeface="Futura-Condensed-Normal" pitchFamily="2" charset="0"/>
                <a:cs typeface="Futura Condensed"/>
              </a:rPr>
              <a:t>Swap </a:t>
            </a:r>
            <a:r>
              <a:rPr lang="en-US" sz="1200" kern="1100" spc="-20" dirty="0">
                <a:latin typeface="Futura-Condensed-Normal" pitchFamily="2" charset="0"/>
                <a:cs typeface="Futura Condensed"/>
              </a:rPr>
              <a:t>projects with a partner and remix each others’ creations.</a:t>
            </a:r>
          </a:p>
        </p:txBody>
      </p:sp>
      <p:grpSp>
        <p:nvGrpSpPr>
          <p:cNvPr id="11" name="Group 10"/>
          <p:cNvGrpSpPr/>
          <p:nvPr/>
        </p:nvGrpSpPr>
        <p:grpSpPr>
          <a:xfrm>
            <a:off x="427390" y="3857808"/>
            <a:ext cx="2970507" cy="1187592"/>
            <a:chOff x="427390" y="3857808"/>
            <a:chExt cx="2970507" cy="1187592"/>
          </a:xfrm>
        </p:grpSpPr>
        <p:sp>
          <p:nvSpPr>
            <p:cNvPr id="58" name="TextBox 57"/>
            <p:cNvSpPr txBox="1"/>
            <p:nvPr/>
          </p:nvSpPr>
          <p:spPr>
            <a:xfrm>
              <a:off x="444691" y="3857808"/>
              <a:ext cx="2953206" cy="338554"/>
            </a:xfrm>
            <a:prstGeom prst="rect">
              <a:avLst/>
            </a:prstGeom>
            <a:noFill/>
          </p:spPr>
          <p:txBody>
            <a:bodyPr wrap="square" rtlCol="0">
              <a:spAutoFit/>
            </a:bodyPr>
            <a:lstStyle/>
            <a:p>
              <a:r>
                <a:rPr lang="en-US" sz="1600" dirty="0" smtClean="0">
                  <a:latin typeface="Futura-Condensed-Normal" pitchFamily="2" charset="0"/>
                  <a:cs typeface="Futura Condensed"/>
                </a:rPr>
                <a:t>START HERE</a:t>
              </a:r>
              <a:endParaRPr lang="en-US" sz="1600" dirty="0">
                <a:latin typeface="Futura-Condensed-Normal" pitchFamily="2" charset="0"/>
                <a:cs typeface="Futura Condensed"/>
              </a:endParaRPr>
            </a:p>
          </p:txBody>
        </p:sp>
        <p:sp>
          <p:nvSpPr>
            <p:cNvPr id="14" name="TextBox 13"/>
            <p:cNvSpPr txBox="1"/>
            <p:nvPr/>
          </p:nvSpPr>
          <p:spPr>
            <a:xfrm>
              <a:off x="427390" y="4232870"/>
              <a:ext cx="2885166" cy="812530"/>
            </a:xfrm>
            <a:prstGeom prst="rect">
              <a:avLst/>
            </a:prstGeom>
            <a:noFill/>
            <a:ln w="6350" cmpd="sng">
              <a:noFill/>
              <a:prstDash val="dash"/>
            </a:ln>
          </p:spPr>
          <p:txBody>
            <a:bodyPr wrap="square" rtlCol="0">
              <a:spAutoFit/>
            </a:bodyPr>
            <a:lstStyle/>
            <a:p>
              <a:pPr marL="171450" indent="-171450">
                <a:lnSpc>
                  <a:spcPct val="130000"/>
                </a:lnSpc>
                <a:buFont typeface="Wingdings" charset="2"/>
                <a:buChar char="q"/>
              </a:pPr>
              <a:r>
                <a:rPr lang="en-US" sz="1200" dirty="0" smtClean="0">
                  <a:latin typeface="Futura-Condensed-Normal" pitchFamily="2" charset="0"/>
                  <a:cs typeface="Futura Condensed"/>
                </a:rPr>
                <a:t>Test ideas by experimenting with each block.</a:t>
              </a:r>
            </a:p>
            <a:p>
              <a:pPr marL="171450" indent="-171450">
                <a:lnSpc>
                  <a:spcPct val="130000"/>
                </a:lnSpc>
                <a:buFont typeface="Wingdings" charset="2"/>
                <a:buChar char="q"/>
              </a:pPr>
              <a:r>
                <a:rPr lang="en-US" sz="1200" dirty="0" smtClean="0">
                  <a:latin typeface="Futura-Condensed-Normal" pitchFamily="2" charset="0"/>
                  <a:cs typeface="Futura Condensed"/>
                </a:rPr>
                <a:t>Mix and match blocks in various ways.</a:t>
              </a:r>
            </a:p>
            <a:p>
              <a:pPr marL="171450" indent="-171450">
                <a:lnSpc>
                  <a:spcPct val="130000"/>
                </a:lnSpc>
                <a:buFont typeface="Wingdings" charset="2"/>
                <a:buChar char="q"/>
              </a:pPr>
              <a:r>
                <a:rPr lang="en-US" sz="1200" dirty="0" smtClean="0">
                  <a:latin typeface="Futura-Condensed-Normal" pitchFamily="2" charset="0"/>
                  <a:cs typeface="Futura Condensed"/>
                </a:rPr>
                <a:t>Repeat!</a:t>
              </a:r>
            </a:p>
          </p:txBody>
        </p:sp>
      </p:grpSp>
      <p:sp>
        <p:nvSpPr>
          <p:cNvPr id="56" name="TextBox 55"/>
          <p:cNvSpPr txBox="1"/>
          <p:nvPr/>
        </p:nvSpPr>
        <p:spPr>
          <a:xfrm>
            <a:off x="437548" y="8517982"/>
            <a:ext cx="3227327" cy="1015663"/>
          </a:xfrm>
          <a:prstGeom prst="rect">
            <a:avLst/>
          </a:prstGeom>
          <a:noFill/>
          <a:ln w="6350" cmpd="sng">
            <a:noFill/>
            <a:prstDash val="dash"/>
          </a:ln>
        </p:spPr>
        <p:txBody>
          <a:bodyPr wrap="square" rtlCol="0">
            <a:spAutoFit/>
          </a:bodyPr>
          <a:lstStyle/>
          <a:p>
            <a:pPr marL="171450" indent="-171450">
              <a:buFont typeface="Wingdings" charset="2"/>
              <a:buChar char="q"/>
            </a:pPr>
            <a:r>
              <a:rPr lang="en-US" sz="1200" dirty="0" smtClean="0">
                <a:latin typeface="Futura-Condensed-Normal" pitchFamily="2" charset="0"/>
                <a:cs typeface="Futura Condensed"/>
              </a:rPr>
              <a:t>Test ideas by trying out different block combinations. Mix and match blocks until you find something that interests you!</a:t>
            </a:r>
          </a:p>
          <a:p>
            <a:pPr marL="171450" indent="-171450">
              <a:buFont typeface="Wingdings" charset="2"/>
              <a:buChar char="q"/>
            </a:pPr>
            <a:r>
              <a:rPr lang="en-US" sz="1200" dirty="0" smtClean="0">
                <a:latin typeface="Futura-Condensed-Normal" pitchFamily="2" charset="0"/>
                <a:cs typeface="Futura Condensed"/>
              </a:rPr>
              <a:t>Try </a:t>
            </a:r>
            <a:r>
              <a:rPr lang="en-US" sz="1200" dirty="0">
                <a:latin typeface="Futura-Condensed-Normal" pitchFamily="2" charset="0"/>
                <a:cs typeface="Futura Condensed"/>
              </a:rPr>
              <a:t>brainstorming ideas with a neighbor!</a:t>
            </a:r>
          </a:p>
          <a:p>
            <a:pPr marL="171450" indent="-171450">
              <a:buFont typeface="Wingdings" charset="2"/>
              <a:buChar char="q"/>
            </a:pPr>
            <a:r>
              <a:rPr lang="en-US" sz="1200" dirty="0">
                <a:latin typeface="Futura-Condensed-Normal" pitchFamily="2" charset="0"/>
                <a:cs typeface="Futura Condensed"/>
              </a:rPr>
              <a:t>Explore other projects to see what others are doing in </a:t>
            </a:r>
            <a:r>
              <a:rPr lang="en-US" sz="1200" dirty="0" smtClean="0">
                <a:latin typeface="Futura-Condensed-Normal" pitchFamily="2" charset="0"/>
                <a:cs typeface="Futura Condensed"/>
              </a:rPr>
              <a:t>Scratch. This </a:t>
            </a:r>
            <a:r>
              <a:rPr lang="en-US" sz="1200" dirty="0">
                <a:latin typeface="Futura-Condensed-Normal" pitchFamily="2" charset="0"/>
                <a:cs typeface="Futura Condensed"/>
              </a:rPr>
              <a:t>can be a great way </a:t>
            </a:r>
            <a:r>
              <a:rPr lang="en-US" sz="1200" dirty="0" smtClean="0">
                <a:latin typeface="Futura-Condensed-Normal" pitchFamily="2" charset="0"/>
                <a:cs typeface="Futura Condensed"/>
              </a:rPr>
              <a:t>to find inspiration</a:t>
            </a:r>
            <a:r>
              <a:rPr lang="en-US" sz="1200" dirty="0">
                <a:latin typeface="Futura-Condensed-Normal" pitchFamily="2" charset="0"/>
                <a:cs typeface="Futura Condensed"/>
              </a:rPr>
              <a:t>!</a:t>
            </a:r>
          </a:p>
        </p:txBody>
      </p:sp>
      <p:cxnSp>
        <p:nvCxnSpPr>
          <p:cNvPr id="57" name="Straight Connector 56"/>
          <p:cNvCxnSpPr/>
          <p:nvPr/>
        </p:nvCxnSpPr>
        <p:spPr>
          <a:xfrm>
            <a:off x="3962555" y="8403678"/>
            <a:ext cx="0" cy="1527722"/>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50133" y="1521631"/>
            <a:ext cx="2247426" cy="1340018"/>
            <a:chOff x="448413" y="1521631"/>
            <a:chExt cx="2247426" cy="1340018"/>
          </a:xfrm>
        </p:grpSpPr>
        <p:sp>
          <p:nvSpPr>
            <p:cNvPr id="10" name="TextBox 9"/>
            <p:cNvSpPr txBox="1"/>
            <p:nvPr/>
          </p:nvSpPr>
          <p:spPr>
            <a:xfrm>
              <a:off x="535725" y="1521631"/>
              <a:ext cx="2160114" cy="553998"/>
            </a:xfrm>
            <a:prstGeom prst="rect">
              <a:avLst/>
            </a:prstGeom>
            <a:noFill/>
            <a:ln w="6350" cmpd="sng">
              <a:solidFill>
                <a:schemeClr val="tx1"/>
              </a:solidFill>
              <a:prstDash val="dash"/>
            </a:ln>
          </p:spPr>
          <p:txBody>
            <a:bodyPr wrap="square" tIns="91440" bIns="91440" rtlCol="0" anchor="ctr" anchorCtr="0">
              <a:spAutoFit/>
            </a:bodyPr>
            <a:lstStyle/>
            <a:p>
              <a:pPr algn="just"/>
              <a:r>
                <a:rPr lang="en-US" sz="1200" dirty="0" smtClean="0">
                  <a:latin typeface="Futura-Condensed-Normal" pitchFamily="2" charset="0"/>
                  <a:cs typeface="Futura Condensed"/>
                </a:rPr>
                <a:t>WHAT CAN YOU CREATE WITH ONLY 10 SCRATCH BLOCKS?</a:t>
              </a:r>
              <a:endParaRPr lang="en-US" sz="1200" dirty="0">
                <a:latin typeface="Futura-Condensed-Normal" pitchFamily="2" charset="0"/>
                <a:cs typeface="Futura Condensed"/>
              </a:endParaRPr>
            </a:p>
          </p:txBody>
        </p:sp>
        <p:sp>
          <p:nvSpPr>
            <p:cNvPr id="13" name="TextBox 12"/>
            <p:cNvSpPr txBox="1"/>
            <p:nvPr/>
          </p:nvSpPr>
          <p:spPr>
            <a:xfrm>
              <a:off x="448413" y="2215318"/>
              <a:ext cx="2238960" cy="646331"/>
            </a:xfrm>
            <a:prstGeom prst="rect">
              <a:avLst/>
            </a:prstGeom>
            <a:noFill/>
            <a:ln>
              <a:noFill/>
            </a:ln>
          </p:spPr>
          <p:txBody>
            <a:bodyPr wrap="square" rtlCol="0">
              <a:spAutoFit/>
            </a:bodyPr>
            <a:lstStyle/>
            <a:p>
              <a:pPr algn="just"/>
              <a:r>
                <a:rPr lang="en-US" sz="1200" dirty="0">
                  <a:latin typeface="Futura-Condensed-Normal" pitchFamily="2" charset="0"/>
                  <a:cs typeface="Futura Condensed"/>
                </a:rPr>
                <a:t>Create a project using only these 10 blocks. Use them once, twice, or multiple times, but use each block at least once. </a:t>
              </a:r>
            </a:p>
          </p:txBody>
        </p:sp>
      </p:grpSp>
      <p:cxnSp>
        <p:nvCxnSpPr>
          <p:cNvPr id="41" name="Straight Connector 40"/>
          <p:cNvCxnSpPr/>
          <p:nvPr/>
        </p:nvCxnSpPr>
        <p:spPr>
          <a:xfrm flipV="1">
            <a:off x="535219" y="4194252"/>
            <a:ext cx="2717679" cy="2"/>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57995" y="554201"/>
            <a:ext cx="2550662" cy="923330"/>
          </a:xfrm>
          <a:prstGeom prst="rect">
            <a:avLst/>
          </a:prstGeom>
          <a:noFill/>
        </p:spPr>
        <p:txBody>
          <a:bodyPr wrap="square" rtlCol="0">
            <a:spAutoFit/>
          </a:bodyPr>
          <a:lstStyle/>
          <a:p>
            <a:r>
              <a:rPr lang="en-US" sz="5400" dirty="0" smtClean="0">
                <a:latin typeface="Futura-Condensed-Normal" pitchFamily="2" charset="0"/>
                <a:cs typeface="Futura Condensed"/>
              </a:rPr>
              <a:t>10 BLOCKS</a:t>
            </a:r>
          </a:p>
        </p:txBody>
      </p:sp>
      <p:grpSp>
        <p:nvGrpSpPr>
          <p:cNvPr id="65" name="Group 64"/>
          <p:cNvGrpSpPr/>
          <p:nvPr/>
        </p:nvGrpSpPr>
        <p:grpSpPr>
          <a:xfrm>
            <a:off x="2571138" y="443435"/>
            <a:ext cx="651202" cy="1336089"/>
            <a:chOff x="2571138" y="443435"/>
            <a:chExt cx="651202" cy="1336089"/>
          </a:xfrm>
        </p:grpSpPr>
        <p:grpSp>
          <p:nvGrpSpPr>
            <p:cNvPr id="66" name="Group 65"/>
            <p:cNvGrpSpPr/>
            <p:nvPr/>
          </p:nvGrpSpPr>
          <p:grpSpPr>
            <a:xfrm>
              <a:off x="2571138" y="443435"/>
              <a:ext cx="651202" cy="1336089"/>
              <a:chOff x="2169548" y="4643960"/>
              <a:chExt cx="393589" cy="656327"/>
            </a:xfrm>
          </p:grpSpPr>
          <p:cxnSp>
            <p:nvCxnSpPr>
              <p:cNvPr id="69" name="Straight Arrow Connector 68"/>
              <p:cNvCxnSpPr/>
              <p:nvPr/>
            </p:nvCxnSpPr>
            <p:spPr>
              <a:xfrm>
                <a:off x="2169548" y="4646880"/>
                <a:ext cx="393588" cy="0"/>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2563136" y="4643960"/>
                <a:ext cx="1" cy="656327"/>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grpSp>
        <p:cxnSp>
          <p:nvCxnSpPr>
            <p:cNvPr id="67" name="Straight Arrow Connector 66"/>
            <p:cNvCxnSpPr/>
            <p:nvPr/>
          </p:nvCxnSpPr>
          <p:spPr>
            <a:xfrm>
              <a:off x="2576323" y="444075"/>
              <a:ext cx="0" cy="311774"/>
            </a:xfrm>
            <a:prstGeom prst="straightConnector1">
              <a:avLst/>
            </a:prstGeom>
            <a:ln w="12700" cmpd="sng">
              <a:solidFill>
                <a:schemeClr val="tx1"/>
              </a:solidFill>
              <a:prstDash val="dash"/>
              <a:headEnd type="non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2782512" y="1766295"/>
              <a:ext cx="439828" cy="0"/>
            </a:xfrm>
            <a:prstGeom prst="straightConnector1">
              <a:avLst/>
            </a:prstGeom>
            <a:ln w="12700" cmpd="sng">
              <a:solidFill>
                <a:schemeClr val="tx1"/>
              </a:solidFill>
              <a:prstDash val="dash"/>
              <a:headEnd type="triangle"/>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3772854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16803</TotalTime>
  <Words>3913</Words>
  <Application>Microsoft Office PowerPoint</Application>
  <PresentationFormat>사용자 지정</PresentationFormat>
  <Paragraphs>444</Paragraphs>
  <Slides>16</Slides>
  <Notes>14</Notes>
  <HiddenSlides>0</HiddenSlides>
  <MMClips>0</MMClips>
  <ScaleCrop>false</ScaleCrop>
  <HeadingPairs>
    <vt:vector size="4" baseType="variant">
      <vt:variant>
        <vt:lpstr>테마</vt:lpstr>
      </vt:variant>
      <vt:variant>
        <vt:i4>1</vt:i4>
      </vt:variant>
      <vt:variant>
        <vt:lpstr>슬라이드 제목</vt:lpstr>
      </vt:variant>
      <vt:variant>
        <vt:i4>16</vt:i4>
      </vt:variant>
    </vt:vector>
  </HeadingPairs>
  <TitlesOfParts>
    <vt:vector size="17" baseType="lpstr">
      <vt:lpstr>Office Theme</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Christan Balch</dc:creator>
  <cp:lastModifiedBy>박윤수</cp:lastModifiedBy>
  <cp:revision>749</cp:revision>
  <dcterms:created xsi:type="dcterms:W3CDTF">2014-05-19T18:30:44Z</dcterms:created>
  <dcterms:modified xsi:type="dcterms:W3CDTF">2014-09-13T07:09:00Z</dcterms:modified>
</cp:coreProperties>
</file>