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handoutMasterIdLst>
    <p:handoutMasterId r:id="rId21"/>
  </p:handoutMasterIdLst>
  <p:sldIdLst>
    <p:sldId id="393" r:id="rId2"/>
    <p:sldId id="423" r:id="rId3"/>
    <p:sldId id="394" r:id="rId4"/>
    <p:sldId id="395" r:id="rId5"/>
    <p:sldId id="396" r:id="rId6"/>
    <p:sldId id="424" r:id="rId7"/>
    <p:sldId id="397" r:id="rId8"/>
    <p:sldId id="425" r:id="rId9"/>
    <p:sldId id="398" r:id="rId10"/>
    <p:sldId id="399" r:id="rId11"/>
    <p:sldId id="400" r:id="rId12"/>
    <p:sldId id="401" r:id="rId13"/>
    <p:sldId id="402" r:id="rId14"/>
    <p:sldId id="426" r:id="rId15"/>
    <p:sldId id="403" r:id="rId16"/>
    <p:sldId id="427" r:id="rId17"/>
    <p:sldId id="404" r:id="rId18"/>
    <p:sldId id="405" r:id="rId19"/>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8000"/>
    <a:srgbClr val="FD690C"/>
    <a:srgbClr val="FD6108"/>
    <a:srgbClr val="EA6A09"/>
    <a:srgbClr val="F7A654"/>
    <a:srgbClr val="50AB06"/>
    <a:srgbClr val="AA28BA"/>
    <a:srgbClr val="713CD1"/>
    <a:srgbClr val="535353"/>
    <a:srgbClr val="C2C2C2"/>
  </p:clrMru>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0699" autoAdjust="0"/>
    <p:restoredTop sz="96341" autoAdjust="0"/>
  </p:normalViewPr>
  <p:slideViewPr>
    <p:cSldViewPr snapToGrid="0" snapToObjects="1">
      <p:cViewPr>
        <p:scale>
          <a:sx n="75" d="100"/>
          <a:sy n="75" d="100"/>
        </p:scale>
        <p:origin x="-2304" y="264"/>
      </p:cViewPr>
      <p:guideLst>
        <p:guide orient="horz" pos="3168"/>
        <p:guide pos="2448"/>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12CCAD9-BB83-0444-8C69-F32F4446E89C}" type="datetimeFigureOut">
              <a:rPr lang="en-US" smtClean="0"/>
              <a:pPr/>
              <a:t>9/13/2014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019EE94-8227-7646-92D8-0B67D6AF6714}" type="slidenum">
              <a:rPr lang="en-US" smtClean="0"/>
              <a:pPr/>
              <a:t>‹#›</a:t>
            </a:fld>
            <a:endParaRPr lang="en-US"/>
          </a:p>
        </p:txBody>
      </p:sp>
    </p:spTree>
    <p:extLst>
      <p:ext uri="{BB962C8B-B14F-4D97-AF65-F5344CB8AC3E}">
        <p14:creationId xmlns:p14="http://schemas.microsoft.com/office/powerpoint/2010/main" xmlns="" val="29092823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D45E53-28CB-FB4F-A14C-CBBB4CC2EA41}" type="datetimeFigureOut">
              <a:rPr lang="en-US" smtClean="0"/>
              <a:pPr/>
              <a:t>9/13/2014</a:t>
            </a:fld>
            <a:endParaRPr lang="en-US"/>
          </a:p>
        </p:txBody>
      </p:sp>
      <p:sp>
        <p:nvSpPr>
          <p:cNvPr id="4" name="Slide Image Placeholder 3"/>
          <p:cNvSpPr>
            <a:spLocks noGrp="1" noRot="1" noChangeAspect="1"/>
          </p:cNvSpPr>
          <p:nvPr>
            <p:ph type="sldImg" idx="2"/>
          </p:nvPr>
        </p:nvSpPr>
        <p:spPr>
          <a:xfrm>
            <a:off x="2103438" y="685800"/>
            <a:ext cx="26511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E0AB20-9E67-8042-83F7-F0B95B9FBA2C}" type="slidenum">
              <a:rPr lang="en-US" smtClean="0"/>
              <a:pPr/>
              <a:t>‹#›</a:t>
            </a:fld>
            <a:endParaRPr lang="en-US"/>
          </a:p>
        </p:txBody>
      </p:sp>
    </p:spTree>
    <p:extLst>
      <p:ext uri="{BB962C8B-B14F-4D97-AF65-F5344CB8AC3E}">
        <p14:creationId xmlns:p14="http://schemas.microsoft.com/office/powerpoint/2010/main" xmlns="" val="35073512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03438" y="685800"/>
            <a:ext cx="26511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E0AB20-9E67-8042-83F7-F0B95B9FBA2C}" type="slidenum">
              <a:rPr lang="en-US" smtClean="0"/>
              <a:pPr/>
              <a:t>1</a:t>
            </a:fld>
            <a:endParaRPr lang="en-US"/>
          </a:p>
        </p:txBody>
      </p:sp>
    </p:spTree>
    <p:extLst>
      <p:ext uri="{BB962C8B-B14F-4D97-AF65-F5344CB8AC3E}">
        <p14:creationId xmlns:p14="http://schemas.microsoft.com/office/powerpoint/2010/main" xmlns="" val="17786244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3124624"/>
            <a:ext cx="6606540" cy="21560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165860" y="5699760"/>
            <a:ext cx="5440680" cy="257048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370346" y="9322647"/>
            <a:ext cx="1813560" cy="535517"/>
          </a:xfrm>
          <a:prstGeom prst="rect">
            <a:avLst/>
          </a:prstGeom>
        </p:spPr>
        <p:txBody>
          <a:bodyPr/>
          <a:lstStyle/>
          <a:p>
            <a:fld id="{1A40B6E2-7838-AC42-BA21-126CD01F7BEE}" type="datetime1">
              <a:rPr lang="en-US" smtClean="0"/>
              <a:pPr/>
              <a:t>9/13/2014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77D604-7237-AC46-B361-5A1F89385890}" type="slidenum">
              <a:rPr lang="en-US" smtClean="0"/>
              <a:pPr/>
              <a:t>‹#›</a:t>
            </a:fld>
            <a:endParaRPr lang="en-US"/>
          </a:p>
        </p:txBody>
      </p:sp>
    </p:spTree>
    <p:extLst>
      <p:ext uri="{BB962C8B-B14F-4D97-AF65-F5344CB8AC3E}">
        <p14:creationId xmlns:p14="http://schemas.microsoft.com/office/powerpoint/2010/main" xmlns="" val="2875139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370346" y="9322647"/>
            <a:ext cx="1813560" cy="535517"/>
          </a:xfrm>
          <a:prstGeom prst="rect">
            <a:avLst/>
          </a:prstGeom>
        </p:spPr>
        <p:txBody>
          <a:bodyPr/>
          <a:lstStyle/>
          <a:p>
            <a:fld id="{1DDAAA31-91F0-9B44-9BE2-B5CF6DDFE25F}" type="datetime1">
              <a:rPr lang="en-US" smtClean="0"/>
              <a:pPr/>
              <a:t>9/13/2014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77D604-7237-AC46-B361-5A1F89385890}" type="slidenum">
              <a:rPr lang="en-US" smtClean="0"/>
              <a:pPr/>
              <a:t>‹#›</a:t>
            </a:fld>
            <a:endParaRPr lang="en-US"/>
          </a:p>
        </p:txBody>
      </p:sp>
    </p:spTree>
    <p:extLst>
      <p:ext uri="{BB962C8B-B14F-4D97-AF65-F5344CB8AC3E}">
        <p14:creationId xmlns:p14="http://schemas.microsoft.com/office/powerpoint/2010/main" xmlns="" val="1261123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790281" y="591397"/>
            <a:ext cx="1485662" cy="1258697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30598" y="591397"/>
            <a:ext cx="4330144" cy="1258697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370346" y="9322647"/>
            <a:ext cx="1813560" cy="535517"/>
          </a:xfrm>
          <a:prstGeom prst="rect">
            <a:avLst/>
          </a:prstGeom>
        </p:spPr>
        <p:txBody>
          <a:bodyPr/>
          <a:lstStyle/>
          <a:p>
            <a:fld id="{40E18998-D65D-D045-B12E-E0E20EFD07DC}" type="datetime1">
              <a:rPr lang="en-US" smtClean="0"/>
              <a:pPr/>
              <a:t>9/13/2014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77D604-7237-AC46-B361-5A1F89385890}" type="slidenum">
              <a:rPr lang="en-US" smtClean="0"/>
              <a:pPr/>
              <a:t>‹#›</a:t>
            </a:fld>
            <a:endParaRPr lang="en-US"/>
          </a:p>
        </p:txBody>
      </p:sp>
    </p:spTree>
    <p:extLst>
      <p:ext uri="{BB962C8B-B14F-4D97-AF65-F5344CB8AC3E}">
        <p14:creationId xmlns:p14="http://schemas.microsoft.com/office/powerpoint/2010/main" xmlns="" val="1984537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370346" y="9322647"/>
            <a:ext cx="1813560" cy="535517"/>
          </a:xfrm>
          <a:prstGeom prst="rect">
            <a:avLst/>
          </a:prstGeom>
        </p:spPr>
        <p:txBody>
          <a:bodyPr/>
          <a:lstStyle/>
          <a:p>
            <a:fld id="{9A3B2CC5-B3BD-5F47-A39D-3DD485F56013}" type="datetime1">
              <a:rPr lang="en-US" smtClean="0"/>
              <a:pPr/>
              <a:t>9/13/2014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77D604-7237-AC46-B361-5A1F89385890}" type="slidenum">
              <a:rPr lang="en-US" smtClean="0"/>
              <a:pPr/>
              <a:t>‹#›</a:t>
            </a:fld>
            <a:endParaRPr lang="en-US"/>
          </a:p>
        </p:txBody>
      </p:sp>
    </p:spTree>
    <p:extLst>
      <p:ext uri="{BB962C8B-B14F-4D97-AF65-F5344CB8AC3E}">
        <p14:creationId xmlns:p14="http://schemas.microsoft.com/office/powerpoint/2010/main" xmlns="" val="4210733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13966" y="6463454"/>
            <a:ext cx="6606540" cy="199771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613966" y="4263180"/>
            <a:ext cx="6606540" cy="2200274"/>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370346" y="9322647"/>
            <a:ext cx="1813560" cy="535517"/>
          </a:xfrm>
          <a:prstGeom prst="rect">
            <a:avLst/>
          </a:prstGeom>
        </p:spPr>
        <p:txBody>
          <a:bodyPr/>
          <a:lstStyle/>
          <a:p>
            <a:fld id="{86C1C89E-2D10-5F4B-8F49-A2D872A924FD}" type="datetime1">
              <a:rPr lang="en-US" smtClean="0"/>
              <a:pPr/>
              <a:t>9/13/2014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77D604-7237-AC46-B361-5A1F89385890}" type="slidenum">
              <a:rPr lang="en-US" smtClean="0"/>
              <a:pPr/>
              <a:t>‹#›</a:t>
            </a:fld>
            <a:endParaRPr lang="en-US"/>
          </a:p>
        </p:txBody>
      </p:sp>
    </p:spTree>
    <p:extLst>
      <p:ext uri="{BB962C8B-B14F-4D97-AF65-F5344CB8AC3E}">
        <p14:creationId xmlns:p14="http://schemas.microsoft.com/office/powerpoint/2010/main" xmlns="" val="1733111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30597" y="3441277"/>
            <a:ext cx="2907903" cy="973709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368040" y="3441277"/>
            <a:ext cx="2907904" cy="973709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370346" y="9322647"/>
            <a:ext cx="1813560" cy="535517"/>
          </a:xfrm>
          <a:prstGeom prst="rect">
            <a:avLst/>
          </a:prstGeom>
        </p:spPr>
        <p:txBody>
          <a:bodyPr/>
          <a:lstStyle/>
          <a:p>
            <a:fld id="{5AC37FBE-A4B5-0243-ADEE-299CF7996309}" type="datetime1">
              <a:rPr lang="en-US" smtClean="0"/>
              <a:pPr/>
              <a:t>9/13/2014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77D604-7237-AC46-B361-5A1F89385890}" type="slidenum">
              <a:rPr lang="en-US" smtClean="0"/>
              <a:pPr/>
              <a:t>‹#›</a:t>
            </a:fld>
            <a:endParaRPr lang="en-US"/>
          </a:p>
        </p:txBody>
      </p:sp>
    </p:spTree>
    <p:extLst>
      <p:ext uri="{BB962C8B-B14F-4D97-AF65-F5344CB8AC3E}">
        <p14:creationId xmlns:p14="http://schemas.microsoft.com/office/powerpoint/2010/main" xmlns="" val="660429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8620" y="402802"/>
            <a:ext cx="6995160" cy="167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88620" y="2251499"/>
            <a:ext cx="3434160" cy="93831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8620" y="3189817"/>
            <a:ext cx="3434160" cy="579522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948272" y="2251499"/>
            <a:ext cx="3435509" cy="93831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948272" y="3189817"/>
            <a:ext cx="3435509" cy="579522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370346" y="9322647"/>
            <a:ext cx="1813560" cy="535517"/>
          </a:xfrm>
          <a:prstGeom prst="rect">
            <a:avLst/>
          </a:prstGeom>
        </p:spPr>
        <p:txBody>
          <a:bodyPr/>
          <a:lstStyle/>
          <a:p>
            <a:fld id="{0682DC10-6879-4E45-9EED-B27E68669CC2}" type="datetime1">
              <a:rPr lang="en-US" smtClean="0"/>
              <a:pPr/>
              <a:t>9/13/2014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77D604-7237-AC46-B361-5A1F89385890}" type="slidenum">
              <a:rPr lang="en-US" smtClean="0"/>
              <a:pPr/>
              <a:t>‹#›</a:t>
            </a:fld>
            <a:endParaRPr lang="en-US"/>
          </a:p>
        </p:txBody>
      </p:sp>
    </p:spTree>
    <p:extLst>
      <p:ext uri="{BB962C8B-B14F-4D97-AF65-F5344CB8AC3E}">
        <p14:creationId xmlns:p14="http://schemas.microsoft.com/office/powerpoint/2010/main" xmlns="" val="4117093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370346" y="9322647"/>
            <a:ext cx="1813560" cy="535517"/>
          </a:xfrm>
          <a:prstGeom prst="rect">
            <a:avLst/>
          </a:prstGeom>
        </p:spPr>
        <p:txBody>
          <a:bodyPr/>
          <a:lstStyle/>
          <a:p>
            <a:fld id="{C9EB08F2-3B78-C148-A78D-D833C2651234}" type="datetime1">
              <a:rPr lang="en-US" smtClean="0"/>
              <a:pPr/>
              <a:t>9/13/2014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77D604-7237-AC46-B361-5A1F89385890}" type="slidenum">
              <a:rPr lang="en-US" smtClean="0"/>
              <a:pPr/>
              <a:t>‹#›</a:t>
            </a:fld>
            <a:endParaRPr lang="en-US"/>
          </a:p>
        </p:txBody>
      </p:sp>
    </p:spTree>
    <p:extLst>
      <p:ext uri="{BB962C8B-B14F-4D97-AF65-F5344CB8AC3E}">
        <p14:creationId xmlns:p14="http://schemas.microsoft.com/office/powerpoint/2010/main" xmlns="" val="3545198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370346" y="9322647"/>
            <a:ext cx="1813560" cy="535517"/>
          </a:xfrm>
          <a:prstGeom prst="rect">
            <a:avLst/>
          </a:prstGeom>
        </p:spPr>
        <p:txBody>
          <a:bodyPr/>
          <a:lstStyle/>
          <a:p>
            <a:fld id="{194FCA9B-C694-1043-B1EC-5969949C7C4B}" type="datetime1">
              <a:rPr lang="en-US" smtClean="0"/>
              <a:pPr/>
              <a:t>9/13/2014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77D604-7237-AC46-B361-5A1F89385890}" type="slidenum">
              <a:rPr lang="en-US" smtClean="0"/>
              <a:pPr/>
              <a:t>‹#›</a:t>
            </a:fld>
            <a:endParaRPr lang="en-US"/>
          </a:p>
        </p:txBody>
      </p:sp>
    </p:spTree>
    <p:extLst>
      <p:ext uri="{BB962C8B-B14F-4D97-AF65-F5344CB8AC3E}">
        <p14:creationId xmlns:p14="http://schemas.microsoft.com/office/powerpoint/2010/main" xmlns="" val="3346416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88620" y="400473"/>
            <a:ext cx="2557066" cy="170434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038792" y="400474"/>
            <a:ext cx="4344988" cy="858456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88620" y="2104814"/>
            <a:ext cx="2557066" cy="688022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70346" y="9322647"/>
            <a:ext cx="1813560" cy="535517"/>
          </a:xfrm>
          <a:prstGeom prst="rect">
            <a:avLst/>
          </a:prstGeom>
        </p:spPr>
        <p:txBody>
          <a:bodyPr/>
          <a:lstStyle/>
          <a:p>
            <a:fld id="{11900D4F-30E5-444F-BBEB-5EB2222B5556}" type="datetime1">
              <a:rPr lang="en-US" smtClean="0"/>
              <a:pPr/>
              <a:t>9/13/2014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77D604-7237-AC46-B361-5A1F89385890}" type="slidenum">
              <a:rPr lang="en-US" smtClean="0"/>
              <a:pPr/>
              <a:t>‹#›</a:t>
            </a:fld>
            <a:endParaRPr lang="en-US"/>
          </a:p>
        </p:txBody>
      </p:sp>
    </p:spTree>
    <p:extLst>
      <p:ext uri="{BB962C8B-B14F-4D97-AF65-F5344CB8AC3E}">
        <p14:creationId xmlns:p14="http://schemas.microsoft.com/office/powerpoint/2010/main" xmlns="" val="666914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3445" y="7040880"/>
            <a:ext cx="4663440" cy="831216"/>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523445" y="898737"/>
            <a:ext cx="4663440" cy="603504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523445" y="7872096"/>
            <a:ext cx="4663440" cy="118046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70346" y="9322647"/>
            <a:ext cx="1813560" cy="535517"/>
          </a:xfrm>
          <a:prstGeom prst="rect">
            <a:avLst/>
          </a:prstGeom>
        </p:spPr>
        <p:txBody>
          <a:bodyPr/>
          <a:lstStyle/>
          <a:p>
            <a:fld id="{B1FF9982-5B9B-6A41-A6D9-1A48DF1FC8B5}" type="datetime1">
              <a:rPr lang="en-US" smtClean="0"/>
              <a:pPr/>
              <a:t>9/13/2014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77D604-7237-AC46-B361-5A1F89385890}" type="slidenum">
              <a:rPr lang="en-US" smtClean="0"/>
              <a:pPr/>
              <a:t>‹#›</a:t>
            </a:fld>
            <a:endParaRPr lang="en-US"/>
          </a:p>
        </p:txBody>
      </p:sp>
    </p:spTree>
    <p:extLst>
      <p:ext uri="{BB962C8B-B14F-4D97-AF65-F5344CB8AC3E}">
        <p14:creationId xmlns:p14="http://schemas.microsoft.com/office/powerpoint/2010/main" xmlns="" val="1222636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8620" y="402802"/>
            <a:ext cx="6995160" cy="16764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88620" y="2346961"/>
            <a:ext cx="6995160" cy="66380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3"/>
          </p:nvPr>
        </p:nvSpPr>
        <p:spPr>
          <a:xfrm>
            <a:off x="2655570" y="9322647"/>
            <a:ext cx="2461260" cy="53551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42398" y="9519711"/>
            <a:ext cx="1813560" cy="535517"/>
          </a:xfrm>
          <a:prstGeom prst="rect">
            <a:avLst/>
          </a:prstGeom>
        </p:spPr>
        <p:txBody>
          <a:bodyPr vert="horz" lIns="91440" tIns="45720" rIns="91440" bIns="45720" rtlCol="0" anchor="ctr"/>
          <a:lstStyle>
            <a:lvl1pPr algn="l">
              <a:defRPr sz="1200" b="0" i="0">
                <a:solidFill>
                  <a:schemeClr val="tx1">
                    <a:tint val="75000"/>
                  </a:schemeClr>
                </a:solidFill>
                <a:latin typeface="Futura Condensed"/>
                <a:cs typeface="Futura Condensed"/>
              </a:defRPr>
            </a:lvl1pPr>
          </a:lstStyle>
          <a:p>
            <a:fld id="{6A77D604-7237-AC46-B361-5A1F89385890}" type="slidenum">
              <a:rPr lang="en-US" smtClean="0"/>
              <a:pPr/>
              <a:t>‹#›</a:t>
            </a:fld>
            <a:endParaRPr lang="en-US" dirty="0"/>
          </a:p>
        </p:txBody>
      </p:sp>
    </p:spTree>
    <p:extLst>
      <p:ext uri="{BB962C8B-B14F-4D97-AF65-F5344CB8AC3E}">
        <p14:creationId xmlns:p14="http://schemas.microsoft.com/office/powerpoint/2010/main" xmlns="" val="38546899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p:cNvSpPr/>
          <p:nvPr/>
        </p:nvSpPr>
        <p:spPr>
          <a:xfrm>
            <a:off x="634593" y="8510599"/>
            <a:ext cx="381002" cy="400110"/>
          </a:xfrm>
          <a:prstGeom prst="rect">
            <a:avLst/>
          </a:prstGeom>
        </p:spPr>
        <p:txBody>
          <a:bodyPr wrap="square">
            <a:spAutoFit/>
          </a:bodyPr>
          <a:lstStyle/>
          <a:p>
            <a:pPr algn="ctr"/>
            <a:r>
              <a:rPr lang="en-US" sz="2000" dirty="0">
                <a:solidFill>
                  <a:schemeClr val="bg1"/>
                </a:solidFill>
                <a:latin typeface="Futura Condensed"/>
                <a:cs typeface="Futura Condensed"/>
              </a:rPr>
              <a:t>0</a:t>
            </a:r>
            <a:endParaRPr lang="en-US" sz="4400" dirty="0">
              <a:solidFill>
                <a:schemeClr val="bg1"/>
              </a:solidFill>
              <a:latin typeface="Futura Condensed"/>
              <a:cs typeface="Futura Condensed"/>
            </a:endParaRPr>
          </a:p>
        </p:txBody>
      </p:sp>
      <p:sp>
        <p:nvSpPr>
          <p:cNvPr id="75" name="TextBox 74"/>
          <p:cNvSpPr txBox="1"/>
          <p:nvPr/>
        </p:nvSpPr>
        <p:spPr>
          <a:xfrm>
            <a:off x="457199" y="464006"/>
            <a:ext cx="4555067" cy="907941"/>
          </a:xfrm>
          <a:prstGeom prst="rect">
            <a:avLst/>
          </a:prstGeom>
          <a:noFill/>
        </p:spPr>
        <p:txBody>
          <a:bodyPr wrap="square" rtlCol="0">
            <a:spAutoFit/>
          </a:bodyPr>
          <a:lstStyle/>
          <a:p>
            <a:r>
              <a:rPr lang="en-US" sz="5300" dirty="0" smtClean="0">
                <a:latin typeface="Futura Condensed"/>
                <a:cs typeface="Futura Condensed"/>
              </a:rPr>
              <a:t>APPENDIX</a:t>
            </a:r>
            <a:endParaRPr lang="en-US" sz="5300" dirty="0">
              <a:latin typeface="Futura Condensed"/>
              <a:cs typeface="Futura Condensed"/>
            </a:endParaRPr>
          </a:p>
        </p:txBody>
      </p:sp>
      <p:pic>
        <p:nvPicPr>
          <p:cNvPr id="6" name="Picture 5" descr="scratchcat.pdf"/>
          <p:cNvPicPr>
            <a:picLocks noChangeAspect="1"/>
          </p:cNvPicPr>
          <p:nvPr/>
        </p:nvPicPr>
        <p:blipFill rotWithShape="1">
          <a:blip r:embed="rId3">
            <a:extLst>
              <a:ext uri="{28A0092B-C50C-407E-A947-70E740481C1C}">
                <a14:useLocalDpi xmlns:a14="http://schemas.microsoft.com/office/drawing/2010/main" xmlns="" val="0"/>
              </a:ext>
            </a:extLst>
          </a:blip>
          <a:srcRect l="22615" t="-524" r="7389" b="14931"/>
          <a:stretch/>
        </p:blipFill>
        <p:spPr>
          <a:xfrm flipH="1">
            <a:off x="1689844" y="194369"/>
            <a:ext cx="6458718" cy="10220643"/>
          </a:xfrm>
          <a:prstGeom prst="rect">
            <a:avLst/>
          </a:prstGeom>
        </p:spPr>
      </p:pic>
      <p:sp>
        <p:nvSpPr>
          <p:cNvPr id="7" name="Slide Number Placeholder 2"/>
          <p:cNvSpPr txBox="1">
            <a:spLocks/>
          </p:cNvSpPr>
          <p:nvPr/>
        </p:nvSpPr>
        <p:spPr>
          <a:xfrm>
            <a:off x="3887162" y="9517906"/>
            <a:ext cx="3744764" cy="535517"/>
          </a:xfrm>
          <a:prstGeom prst="rect">
            <a:avLst/>
          </a:prstGeom>
        </p:spPr>
        <p:txBody>
          <a:bodyPr vert="horz" lIns="91440" tIns="45720" rIns="91440" bIns="45720" rtlCol="0" anchor="ctr"/>
          <a:lstStyle>
            <a:defPPr>
              <a:defRPr lang="en-US"/>
            </a:defPPr>
            <a:lvl1pPr marL="0" algn="l" defTabSz="457200" rtl="0" eaLnBrk="1" latinLnBrk="0" hangingPunct="1">
              <a:defRPr sz="1200" b="0" i="0" kern="1200">
                <a:solidFill>
                  <a:schemeClr val="tx1">
                    <a:tint val="75000"/>
                  </a:schemeClr>
                </a:solidFill>
                <a:latin typeface="Futura Condensed"/>
                <a:ea typeface="+mn-ea"/>
                <a:cs typeface="Futura Condensed"/>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dirty="0" smtClean="0">
                <a:solidFill>
                  <a:schemeClr val="bg1"/>
                </a:solidFill>
              </a:rPr>
              <a:t>133</a:t>
            </a:r>
            <a:endParaRPr lang="en-US" dirty="0">
              <a:solidFill>
                <a:schemeClr val="bg1"/>
              </a:solidFill>
            </a:endParaRPr>
          </a:p>
        </p:txBody>
      </p:sp>
    </p:spTree>
    <p:extLst>
      <p:ext uri="{BB962C8B-B14F-4D97-AF65-F5344CB8AC3E}">
        <p14:creationId xmlns:p14="http://schemas.microsoft.com/office/powerpoint/2010/main" xmlns="" val="12908786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486733" y="1371947"/>
            <a:ext cx="6807288" cy="954107"/>
          </a:xfrm>
          <a:prstGeom prst="rect">
            <a:avLst/>
          </a:prstGeom>
        </p:spPr>
        <p:txBody>
          <a:bodyPr wrap="square">
            <a:spAutoFit/>
          </a:bodyPr>
          <a:lstStyle/>
          <a:p>
            <a:r>
              <a:rPr lang="en-US" sz="1400" dirty="0" smtClean="0">
                <a:latin typeface="Futura-Condensed-Normal" pitchFamily="2" charset="0"/>
                <a:cs typeface="Futura Condensed"/>
              </a:rPr>
              <a:t>The following instrument can be used to assess students’ development of fluency with computational thinking practices (experimenting and iterating, testing and debugging, reusing and remixing, abstracting and modularizing). The first column indicates a question for the student (as part of a design journal prompt or interview, for example). </a:t>
            </a:r>
            <a:br>
              <a:rPr lang="en-US" sz="1400" dirty="0" smtClean="0">
                <a:latin typeface="Futura-Condensed-Normal" pitchFamily="2" charset="0"/>
                <a:cs typeface="Futura Condensed"/>
              </a:rPr>
            </a:br>
            <a:r>
              <a:rPr lang="en-US" sz="1400" dirty="0" smtClean="0">
                <a:latin typeface="Futura-Condensed-Normal" pitchFamily="2" charset="0"/>
                <a:cs typeface="Futura Condensed"/>
              </a:rPr>
              <a:t>The second, third, and fourth columns indicate how low, medium, and high levels of proficiency might be manifested.</a:t>
            </a:r>
            <a:endParaRPr lang="en-US" sz="1400" dirty="0">
              <a:latin typeface="Futura-Condensed-Normal" pitchFamily="2" charset="0"/>
              <a:cs typeface="Futura Condensed"/>
            </a:endParaRPr>
          </a:p>
        </p:txBody>
      </p:sp>
      <p:graphicFrame>
        <p:nvGraphicFramePr>
          <p:cNvPr id="9" name="Table 8"/>
          <p:cNvGraphicFramePr>
            <a:graphicFrameLocks noGrp="1"/>
          </p:cNvGraphicFramePr>
          <p:nvPr>
            <p:extLst>
              <p:ext uri="{D42A27DB-BD31-4B8C-83A1-F6EECF244321}">
                <p14:modId xmlns:p14="http://schemas.microsoft.com/office/powerpoint/2010/main" xmlns="" val="1433777888"/>
              </p:ext>
            </p:extLst>
          </p:nvPr>
        </p:nvGraphicFramePr>
        <p:xfrm>
          <a:off x="586632" y="2466298"/>
          <a:ext cx="6631218" cy="9684386"/>
        </p:xfrm>
        <a:graphic>
          <a:graphicData uri="http://schemas.openxmlformats.org/drawingml/2006/table">
            <a:tbl>
              <a:tblPr firstRow="1">
                <a:tableStyleId>{616DA210-FB5B-4158-B5E0-FEB733F419BA}</a:tableStyleId>
              </a:tblPr>
              <a:tblGrid>
                <a:gridCol w="2149311"/>
                <a:gridCol w="1494333"/>
                <a:gridCol w="1494333"/>
                <a:gridCol w="1493241"/>
              </a:tblGrid>
              <a:tr h="281306">
                <a:tc>
                  <a:txBody>
                    <a:bodyPr/>
                    <a:lstStyle/>
                    <a:p>
                      <a:pPr algn="l"/>
                      <a:r>
                        <a:rPr lang="en-US" sz="1200" b="1" i="0" dirty="0" smtClean="0">
                          <a:latin typeface="Futura Condensed"/>
                          <a:cs typeface="Futura Condensed"/>
                        </a:rPr>
                        <a:t>EXPERIMENTING</a:t>
                      </a:r>
                      <a:r>
                        <a:rPr lang="en-US" sz="1200" b="1" i="0" baseline="0" dirty="0" smtClean="0">
                          <a:latin typeface="Futura Condensed"/>
                          <a:cs typeface="Futura Condensed"/>
                        </a:rPr>
                        <a:t> AND ITERATING</a:t>
                      </a:r>
                      <a:endParaRPr lang="en-US" sz="1200" b="1" i="0" dirty="0">
                        <a:latin typeface="Futura Condensed"/>
                        <a:cs typeface="Futura Condensed"/>
                      </a:endParaRPr>
                    </a:p>
                  </a:txBody>
                  <a:tcPr>
                    <a:lnL w="28575"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a:r>
                        <a:rPr lang="en-US" sz="1200" b="1" i="0" dirty="0" smtClean="0">
                          <a:latin typeface="Futura Condensed"/>
                          <a:cs typeface="Futura Condensed"/>
                        </a:rPr>
                        <a:t>LOW</a:t>
                      </a:r>
                      <a:endParaRPr lang="en-US" sz="1200" b="1" i="0" dirty="0">
                        <a:latin typeface="Futura Condensed"/>
                        <a:cs typeface="Futura Condensed"/>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chemeClr val="bg1">
                        <a:lumMod val="85000"/>
                      </a:schemeClr>
                    </a:solidFill>
                  </a:tcPr>
                </a:tc>
                <a:tc>
                  <a:txBody>
                    <a:bodyPr/>
                    <a:lstStyle/>
                    <a:p>
                      <a:pPr algn="l"/>
                      <a:r>
                        <a:rPr lang="en-US" sz="1200" b="1" i="0" dirty="0" smtClean="0">
                          <a:latin typeface="Futura Condensed"/>
                          <a:cs typeface="Futura Condensed"/>
                        </a:rPr>
                        <a:t>MEDIUM</a:t>
                      </a:r>
                      <a:endParaRPr lang="en-US" sz="1200" b="1" i="0" dirty="0">
                        <a:latin typeface="Futura Condensed"/>
                        <a:cs typeface="Futura Condensed"/>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chemeClr val="bg1">
                        <a:lumMod val="85000"/>
                      </a:schemeClr>
                    </a:solidFill>
                  </a:tcPr>
                </a:tc>
                <a:tc>
                  <a:txBody>
                    <a:bodyPr/>
                    <a:lstStyle/>
                    <a:p>
                      <a:pPr algn="l"/>
                      <a:r>
                        <a:rPr lang="en-US" sz="1200" b="1" i="0" dirty="0" smtClean="0">
                          <a:latin typeface="Futura Condensed"/>
                          <a:cs typeface="Futura Condensed"/>
                        </a:rPr>
                        <a:t>HIGH</a:t>
                      </a:r>
                      <a:endParaRPr lang="en-US" sz="1200" b="1" i="0" dirty="0">
                        <a:latin typeface="Futura Condensed"/>
                        <a:cs typeface="Futura Condensed"/>
                      </a:endParaRPr>
                    </a:p>
                  </a:txBody>
                  <a:tcPr>
                    <a:lnL w="1270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chemeClr val="bg1">
                        <a:lumMod val="85000"/>
                      </a:schemeClr>
                    </a:solidFill>
                  </a:tcPr>
                </a:tc>
              </a:tr>
              <a:tr h="281306">
                <a:tc>
                  <a:txBody>
                    <a:bodyPr/>
                    <a:lstStyle/>
                    <a:p>
                      <a:pPr algn="l"/>
                      <a:r>
                        <a:rPr lang="en-US" sz="1100" b="1" i="0" dirty="0" smtClean="0">
                          <a:latin typeface="Futura Condensed"/>
                          <a:cs typeface="Futura Condensed"/>
                        </a:rPr>
                        <a:t>Describe how you built your project step by step. </a:t>
                      </a:r>
                    </a:p>
                  </a:txBody>
                  <a:tcPr>
                    <a:lnL w="28575"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100" b="0" i="0" dirty="0" smtClean="0">
                          <a:latin typeface="Futura Condensed"/>
                          <a:cs typeface="Futura Condensed"/>
                        </a:rPr>
                        <a:t>Student provides a basic description of building a project, but no details about a specific project.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100" b="0" i="0" dirty="0" smtClean="0">
                          <a:latin typeface="Futura Condensed"/>
                          <a:cs typeface="Futura Condensed"/>
                        </a:rPr>
                        <a:t>Student gives a general example of building a specific project in a certain order.</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100" b="0" i="0" dirty="0" smtClean="0">
                          <a:latin typeface="Futura Condensed"/>
                          <a:cs typeface="Futura Condensed"/>
                        </a:rPr>
                        <a:t>Student provides details about the different components of a specific project and how they were developed in a certain order.</a:t>
                      </a:r>
                    </a:p>
                  </a:txBody>
                  <a:tcPr>
                    <a:lnL w="1270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r>
              <a:tr h="281306">
                <a:tc>
                  <a:txBody>
                    <a:bodyPr/>
                    <a:lstStyle/>
                    <a:p>
                      <a:pPr algn="l"/>
                      <a:r>
                        <a:rPr lang="en-US" sz="1100" b="1" i="0" dirty="0" smtClean="0">
                          <a:latin typeface="Futura Condensed"/>
                          <a:cs typeface="Futura Condensed"/>
                        </a:rPr>
                        <a:t>What different things did you try out as you went along with your project?</a:t>
                      </a:r>
                    </a:p>
                  </a:txBody>
                  <a:tcPr>
                    <a:lnL w="28575"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100" b="0" i="0" dirty="0" smtClean="0">
                          <a:latin typeface="Futura Condensed"/>
                          <a:cs typeface="Futura Condensed"/>
                        </a:rPr>
                        <a:t>Student does not provide specific examples of what </a:t>
                      </a:r>
                      <a:br>
                        <a:rPr lang="en-US" sz="1100" b="0" i="0" dirty="0" smtClean="0">
                          <a:latin typeface="Futura Condensed"/>
                          <a:cs typeface="Futura Condensed"/>
                        </a:rPr>
                      </a:br>
                      <a:r>
                        <a:rPr lang="en-US" sz="1100" b="0" i="0" dirty="0" smtClean="0">
                          <a:latin typeface="Futura Condensed"/>
                          <a:cs typeface="Futura Condensed"/>
                        </a:rPr>
                        <a:t>s/he tried.</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100" b="0" i="0" dirty="0" smtClean="0">
                          <a:latin typeface="Futura Condensed"/>
                          <a:cs typeface="Futura Condensed"/>
                        </a:rPr>
                        <a:t>Student gives a general example of trying something in the project.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100" b="0" i="0" dirty="0" smtClean="0">
                          <a:latin typeface="Futura Condensed"/>
                          <a:cs typeface="Futura Condensed"/>
                        </a:rPr>
                        <a:t>Student provides specific examples of different things s/he tries in a project.</a:t>
                      </a:r>
                    </a:p>
                  </a:txBody>
                  <a:tcPr>
                    <a:lnL w="1270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r>
              <a:tr h="281306">
                <a:tc>
                  <a:txBody>
                    <a:bodyPr/>
                    <a:lstStyle/>
                    <a:p>
                      <a:pPr algn="l"/>
                      <a:r>
                        <a:rPr lang="en-US" sz="1100" b="1" i="0" dirty="0" smtClean="0">
                          <a:latin typeface="Futura Condensed"/>
                          <a:cs typeface="Futura Condensed"/>
                        </a:rPr>
                        <a:t>What revisions did you make and why did you make them?</a:t>
                      </a:r>
                    </a:p>
                  </a:txBody>
                  <a:tcPr>
                    <a:lnL w="28575"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100" b="0" i="0" dirty="0" smtClean="0">
                          <a:latin typeface="Futura Condensed"/>
                          <a:cs typeface="Futura Condensed"/>
                        </a:rPr>
                        <a:t>Student says s/he made no revisions, or only states s/he made revisions but gives no examples.</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100" b="0" i="0" dirty="0" smtClean="0">
                          <a:latin typeface="Futura Condensed"/>
                          <a:cs typeface="Futura Condensed"/>
                        </a:rPr>
                        <a:t>Student describes one specific revision s/he made to the project.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100" b="0" i="0" dirty="0" smtClean="0">
                          <a:latin typeface="Futura Condensed"/>
                          <a:cs typeface="Futura Condensed"/>
                        </a:rPr>
                        <a:t>Student describes the specific things s/he added to the project and why.</a:t>
                      </a:r>
                    </a:p>
                  </a:txBody>
                  <a:tcPr>
                    <a:lnL w="1270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r>
              <a:tr h="281306">
                <a:tc>
                  <a:txBody>
                    <a:bodyPr/>
                    <a:lstStyle/>
                    <a:p>
                      <a:pPr algn="l"/>
                      <a:r>
                        <a:rPr lang="en-US" sz="1100" b="1" i="0" dirty="0" smtClean="0">
                          <a:latin typeface="Futura Condensed"/>
                          <a:cs typeface="Futura Condensed"/>
                        </a:rPr>
                        <a:t>Describe different ways you tried to do things in your project, or when you tried to do something new.</a:t>
                      </a:r>
                    </a:p>
                  </a:txBody>
                  <a:tcPr>
                    <a:lnL w="28575"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100" b="0" i="0" dirty="0" smtClean="0">
                          <a:latin typeface="Futura Condensed"/>
                          <a:cs typeface="Futura Condensed"/>
                        </a:rPr>
                        <a:t>Student provides no examples of trying something new.</a:t>
                      </a:r>
                    </a:p>
                    <a:p>
                      <a:pPr algn="l"/>
                      <a:endParaRPr lang="en-US" sz="1100" b="0" i="0" dirty="0">
                        <a:latin typeface="Futura Condensed"/>
                        <a:cs typeface="Futura Condensed"/>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100" b="0" i="0" dirty="0" smtClean="0">
                          <a:latin typeface="Futura Condensed"/>
                          <a:cs typeface="Futura Condensed"/>
                        </a:rPr>
                        <a:t>Student provides an example of trying something new in the project.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100" b="0" i="0" dirty="0" smtClean="0">
                          <a:latin typeface="Futura Condensed"/>
                          <a:cs typeface="Futura Condensed"/>
                        </a:rPr>
                        <a:t>Student describes specific new things s/he tried in a project.</a:t>
                      </a:r>
                    </a:p>
                    <a:p>
                      <a:pPr algn="l"/>
                      <a:endParaRPr lang="en-US" sz="1100" b="0" i="0" dirty="0">
                        <a:latin typeface="Futura Condensed"/>
                        <a:cs typeface="Futura Condensed"/>
                      </a:endParaRPr>
                    </a:p>
                  </a:txBody>
                  <a:tcPr>
                    <a:lnL w="1270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r>
              <a:tr h="281306">
                <a:tc>
                  <a:txBody>
                    <a:bodyPr/>
                    <a:lstStyle/>
                    <a:p>
                      <a:pPr algn="l"/>
                      <a:r>
                        <a:rPr lang="en-US" sz="1200" b="1" i="0" dirty="0" smtClean="0">
                          <a:latin typeface="Futura Condensed"/>
                          <a:cs typeface="Futura Condensed"/>
                        </a:rPr>
                        <a:t>TESTING</a:t>
                      </a:r>
                      <a:r>
                        <a:rPr lang="en-US" sz="1200" b="1" i="0" baseline="0" dirty="0" smtClean="0">
                          <a:latin typeface="Futura Condensed"/>
                          <a:cs typeface="Futura Condensed"/>
                        </a:rPr>
                        <a:t> AND DEBUGGING</a:t>
                      </a:r>
                      <a:endParaRPr lang="en-US" sz="1200" b="1" i="0" dirty="0">
                        <a:latin typeface="Futura Condensed"/>
                        <a:cs typeface="Futura Condensed"/>
                      </a:endParaRPr>
                    </a:p>
                  </a:txBody>
                  <a:tcPr>
                    <a:lnL w="28575"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a:r>
                        <a:rPr lang="en-US" sz="1200" b="1" i="0" dirty="0" smtClean="0">
                          <a:latin typeface="Futura Condensed"/>
                          <a:cs typeface="Futura Condensed"/>
                        </a:rPr>
                        <a:t>LOW</a:t>
                      </a:r>
                      <a:endParaRPr lang="en-US" sz="1200" b="1" i="0" dirty="0">
                        <a:latin typeface="Futura Condensed"/>
                        <a:cs typeface="Futura Condensed"/>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a:r>
                        <a:rPr lang="en-US" sz="1200" b="1" i="0" dirty="0" smtClean="0">
                          <a:latin typeface="Futura Condensed"/>
                          <a:cs typeface="Futura Condensed"/>
                        </a:rPr>
                        <a:t>MEDIUM</a:t>
                      </a:r>
                      <a:endParaRPr lang="en-US" sz="1200" b="1" i="0" dirty="0">
                        <a:latin typeface="Futura Condensed"/>
                        <a:cs typeface="Futura Condensed"/>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a:r>
                        <a:rPr lang="en-US" sz="1200" b="1" i="0" dirty="0" smtClean="0">
                          <a:latin typeface="Futura Condensed"/>
                          <a:cs typeface="Futura Condensed"/>
                        </a:rPr>
                        <a:t>HIGH</a:t>
                      </a:r>
                      <a:endParaRPr lang="en-US" sz="1200" b="1" i="0" dirty="0">
                        <a:latin typeface="Futura Condensed"/>
                        <a:cs typeface="Futura Condensed"/>
                      </a:endParaRPr>
                    </a:p>
                  </a:txBody>
                  <a:tcPr>
                    <a:lnL w="1270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281306">
                <a:tc>
                  <a:txBody>
                    <a:bodyPr/>
                    <a:lstStyle/>
                    <a:p>
                      <a:pPr algn="l"/>
                      <a:r>
                        <a:rPr lang="en-US" sz="1100" b="1" i="0" dirty="0" smtClean="0">
                          <a:latin typeface="Futura Condensed"/>
                          <a:cs typeface="Futura Condensed"/>
                        </a:rPr>
                        <a:t>Describe what happened when you ran your project that was different from what you wanted.</a:t>
                      </a:r>
                    </a:p>
                  </a:txBody>
                  <a:tcPr>
                    <a:lnL w="28575"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100" b="0" i="0" dirty="0" smtClean="0">
                          <a:latin typeface="Futura Condensed"/>
                          <a:cs typeface="Futura Condensed"/>
                        </a:rPr>
                        <a:t>Student does not describe what was different when </a:t>
                      </a:r>
                      <a:br>
                        <a:rPr lang="en-US" sz="1100" b="0" i="0" dirty="0" smtClean="0">
                          <a:latin typeface="Futura Condensed"/>
                          <a:cs typeface="Futura Condensed"/>
                        </a:rPr>
                      </a:br>
                      <a:r>
                        <a:rPr lang="en-US" sz="1100" b="0" i="0" dirty="0" smtClean="0">
                          <a:latin typeface="Futura Condensed"/>
                          <a:cs typeface="Futura Condensed"/>
                        </a:rPr>
                        <a:t>s/he ran the project from what s/he wanted.</a:t>
                      </a:r>
                      <a:r>
                        <a:rPr lang="en-US" sz="1100" b="0" i="0" baseline="0" dirty="0" smtClean="0">
                          <a:latin typeface="Futura Condensed"/>
                          <a:cs typeface="Futura Condensed"/>
                        </a:rPr>
                        <a:t> </a:t>
                      </a:r>
                      <a:endParaRPr lang="en-US" sz="1100" b="0" i="0" dirty="0">
                        <a:latin typeface="Futura Condensed"/>
                        <a:cs typeface="Futura Condensed"/>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100" b="0" i="0" dirty="0" smtClean="0">
                          <a:latin typeface="Futura Condensed"/>
                          <a:cs typeface="Futura Condensed"/>
                        </a:rPr>
                        <a:t>Student describes what went wrong in the project, but not what s/he wanted it to do. </a:t>
                      </a:r>
                    </a:p>
                    <a:p>
                      <a:pPr algn="l"/>
                      <a:endParaRPr lang="en-US" sz="1100" b="0" i="0" dirty="0" smtClean="0">
                        <a:latin typeface="Futura Condensed"/>
                        <a:cs typeface="Futura Condensed"/>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100" b="0" i="0" dirty="0" smtClean="0">
                          <a:latin typeface="Futura Condensed"/>
                          <a:cs typeface="Futura Condensed"/>
                        </a:rPr>
                        <a:t>Student gives a specific example of what happened and what s/he wanted to have happen when s/he ran the project.</a:t>
                      </a:r>
                    </a:p>
                  </a:txBody>
                  <a:tcPr>
                    <a:lnL w="1270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r>
              <a:tr h="28130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i="0" dirty="0" smtClean="0">
                          <a:latin typeface="Futura Condensed"/>
                          <a:cs typeface="Futura Condensed"/>
                        </a:rPr>
                        <a:t>Describe how you read through the scripts to investigate the cause of the problem.  </a:t>
                      </a:r>
                    </a:p>
                  </a:txBody>
                  <a:tcPr>
                    <a:lnL w="28575"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i="0" dirty="0" smtClean="0">
                          <a:latin typeface="Futura Condensed"/>
                          <a:cs typeface="Futura Condensed"/>
                        </a:rPr>
                        <a:t>Student does not describe a problem.</a:t>
                      </a:r>
                    </a:p>
                    <a:p>
                      <a:pPr algn="l"/>
                      <a:endParaRPr lang="en-US" sz="1100" b="0" i="0" dirty="0">
                        <a:latin typeface="Futura Condensed"/>
                        <a:cs typeface="Futura Condensed"/>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i="0" dirty="0" smtClean="0">
                          <a:latin typeface="Futura Condensed"/>
                          <a:cs typeface="Futura Condensed"/>
                        </a:rPr>
                        <a:t>Student describes reading through the scripts but does not provide a specific example of finding a problem in the code.</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i="0" dirty="0" smtClean="0">
                          <a:latin typeface="Futura Condensed"/>
                          <a:cs typeface="Futura Condensed"/>
                        </a:rPr>
                        <a:t>Student describes reading through the scripts and provides a specific example of finding a problem in the code.</a:t>
                      </a:r>
                    </a:p>
                    <a:p>
                      <a:pPr algn="l"/>
                      <a:endParaRPr lang="en-US" sz="1100" b="0" i="0" dirty="0">
                        <a:latin typeface="Futura Condensed"/>
                        <a:cs typeface="Futura Condensed"/>
                      </a:endParaRPr>
                    </a:p>
                  </a:txBody>
                  <a:tcPr>
                    <a:lnL w="1270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r>
              <a:tr h="28130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i="0" dirty="0" smtClean="0">
                          <a:latin typeface="Futura Condensed"/>
                          <a:cs typeface="Futura Condensed"/>
                        </a:rPr>
                        <a:t>Describe how you made changes and tested to see what happened.</a:t>
                      </a:r>
                    </a:p>
                  </a:txBody>
                  <a:tcPr>
                    <a:lnL w="28575"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i="0" dirty="0" smtClean="0">
                          <a:latin typeface="Futura Condensed"/>
                          <a:cs typeface="Futura Condensed"/>
                        </a:rPr>
                        <a:t>Student does not describe what problems s/he had or the solution.</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i="0" dirty="0" smtClean="0">
                          <a:latin typeface="Futura Condensed"/>
                          <a:cs typeface="Futura Condensed"/>
                        </a:rPr>
                        <a:t>Student provides a general example of making a change and testing it out to see if it worked.</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i="0" dirty="0" smtClean="0">
                          <a:latin typeface="Futura Condensed"/>
                          <a:cs typeface="Futura Condensed"/>
                        </a:rPr>
                        <a:t>This student provides a specific example of making a change and testing it out to see if it worked.</a:t>
                      </a:r>
                    </a:p>
                  </a:txBody>
                  <a:tcPr>
                    <a:lnL w="1270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r>
              <a:tr h="28130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i="0" dirty="0" smtClean="0">
                          <a:latin typeface="Futura Condensed"/>
                          <a:cs typeface="Futura Condensed"/>
                        </a:rPr>
                        <a:t>Describe how you considered other ways to solve a problem.</a:t>
                      </a:r>
                    </a:p>
                  </a:txBody>
                  <a:tcPr>
                    <a:lnL w="28575"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i="0" dirty="0" smtClean="0">
                          <a:latin typeface="Futura Condensed"/>
                          <a:cs typeface="Futura Condensed"/>
                        </a:rPr>
                        <a:t>Student does not provide an example of a solution to a problem.</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i="0" dirty="0" smtClean="0">
                          <a:latin typeface="Futura Condensed"/>
                          <a:cs typeface="Futura Condensed"/>
                        </a:rPr>
                        <a:t>Student provides a general example of a solution to the problem.</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i="0" dirty="0" smtClean="0">
                          <a:latin typeface="Futura Condensed"/>
                          <a:cs typeface="Futura Condensed"/>
                        </a:rPr>
                        <a:t>This student provides a specific example of a solution to the problem.</a:t>
                      </a:r>
                    </a:p>
                  </a:txBody>
                  <a:tcPr>
                    <a:lnL w="1270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6" name="TextBox 5"/>
          <p:cNvSpPr txBox="1"/>
          <p:nvPr/>
        </p:nvSpPr>
        <p:spPr>
          <a:xfrm>
            <a:off x="572861" y="980163"/>
            <a:ext cx="6661075" cy="246221"/>
          </a:xfrm>
          <a:prstGeom prst="rect">
            <a:avLst/>
          </a:prstGeom>
          <a:noFill/>
        </p:spPr>
        <p:txBody>
          <a:bodyPr wrap="square" lIns="0" tIns="0" rIns="0" bIns="0" rtlCol="0">
            <a:spAutoFit/>
          </a:bodyPr>
          <a:lstStyle/>
          <a:p>
            <a:pPr marL="225425" indent="-225425">
              <a:spcAft>
                <a:spcPts val="600"/>
              </a:spcAft>
            </a:pPr>
            <a:r>
              <a:rPr lang="en-US" sz="1600" b="1" dirty="0" smtClean="0">
                <a:latin typeface="Futura-Condensed-Normal" pitchFamily="2" charset="0"/>
                <a:cs typeface="Futura Condensed"/>
              </a:rPr>
              <a:t>ASSESSING DEVELOPMENT OF COMPUTATIONAL PRACTICES</a:t>
            </a:r>
            <a:endParaRPr lang="en-US" sz="1600" b="1" dirty="0">
              <a:latin typeface="Futura-Condensed-Normal" pitchFamily="2" charset="0"/>
              <a:cs typeface="Futura Condensed"/>
            </a:endParaRPr>
          </a:p>
        </p:txBody>
      </p:sp>
      <p:sp>
        <p:nvSpPr>
          <p:cNvPr id="8" name="Slide Number Placeholder 3"/>
          <p:cNvSpPr>
            <a:spLocks noGrp="1"/>
          </p:cNvSpPr>
          <p:nvPr>
            <p:ph type="sldNum" sz="quarter" idx="12"/>
          </p:nvPr>
        </p:nvSpPr>
        <p:spPr>
          <a:xfrm>
            <a:off x="142398" y="9519711"/>
            <a:ext cx="1813560" cy="535517"/>
          </a:xfrm>
        </p:spPr>
        <p:txBody>
          <a:bodyPr/>
          <a:lstStyle/>
          <a:p>
            <a:r>
              <a:rPr lang="en-US" dirty="0" smtClean="0">
                <a:latin typeface="Futura-Condensed-Normal" pitchFamily="2" charset="0"/>
              </a:rPr>
              <a:t>142</a:t>
            </a:r>
            <a:endParaRPr lang="en-US" dirty="0">
              <a:latin typeface="Futura-Condensed-Normal" pitchFamily="2" charset="0"/>
            </a:endParaRPr>
          </a:p>
        </p:txBody>
      </p:sp>
    </p:spTree>
    <p:extLst>
      <p:ext uri="{BB962C8B-B14F-4D97-AF65-F5344CB8AC3E}">
        <p14:creationId xmlns:p14="http://schemas.microsoft.com/office/powerpoint/2010/main" xmlns="" val="5072515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xmlns="" val="3906609937"/>
              </p:ext>
            </p:extLst>
          </p:nvPr>
        </p:nvGraphicFramePr>
        <p:xfrm>
          <a:off x="586633" y="2466298"/>
          <a:ext cx="6631218" cy="8251826"/>
        </p:xfrm>
        <a:graphic>
          <a:graphicData uri="http://schemas.openxmlformats.org/drawingml/2006/table">
            <a:tbl>
              <a:tblPr firstRow="1">
                <a:tableStyleId>{616DA210-FB5B-4158-B5E0-FEB733F419BA}</a:tableStyleId>
              </a:tblPr>
              <a:tblGrid>
                <a:gridCol w="2149311"/>
                <a:gridCol w="1494333"/>
                <a:gridCol w="1494333"/>
                <a:gridCol w="1493241"/>
              </a:tblGrid>
              <a:tr h="281306">
                <a:tc>
                  <a:txBody>
                    <a:bodyPr/>
                    <a:lstStyle/>
                    <a:p>
                      <a:pPr algn="l"/>
                      <a:r>
                        <a:rPr lang="en-US" sz="1200" b="1" i="0" dirty="0" smtClean="0">
                          <a:latin typeface="Futura Condensed"/>
                          <a:cs typeface="Futura Condensed"/>
                        </a:rPr>
                        <a:t>REUSING AND REMIXING</a:t>
                      </a:r>
                      <a:endParaRPr lang="en-US" sz="1200" b="1" i="0" dirty="0">
                        <a:latin typeface="Futura Condensed"/>
                        <a:cs typeface="Futura Condensed"/>
                      </a:endParaRPr>
                    </a:p>
                  </a:txBody>
                  <a:tcPr>
                    <a:lnL w="28575"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a:r>
                        <a:rPr lang="en-US" sz="1200" b="1" i="0" dirty="0" smtClean="0">
                          <a:latin typeface="Futura Condensed"/>
                          <a:cs typeface="Futura Condensed"/>
                        </a:rPr>
                        <a:t>LOW</a:t>
                      </a:r>
                      <a:endParaRPr lang="en-US" sz="1200" b="1" i="0" dirty="0">
                        <a:latin typeface="Futura Condensed"/>
                        <a:cs typeface="Futura Condensed"/>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chemeClr val="bg1">
                        <a:lumMod val="85000"/>
                      </a:schemeClr>
                    </a:solidFill>
                  </a:tcPr>
                </a:tc>
                <a:tc>
                  <a:txBody>
                    <a:bodyPr/>
                    <a:lstStyle/>
                    <a:p>
                      <a:pPr algn="l"/>
                      <a:r>
                        <a:rPr lang="en-US" sz="1200" b="1" i="0" dirty="0" smtClean="0">
                          <a:latin typeface="Futura Condensed"/>
                          <a:cs typeface="Futura Condensed"/>
                        </a:rPr>
                        <a:t>MEDIUM</a:t>
                      </a:r>
                      <a:endParaRPr lang="en-US" sz="1200" b="1" i="0" dirty="0">
                        <a:latin typeface="Futura Condensed"/>
                        <a:cs typeface="Futura Condensed"/>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chemeClr val="bg1">
                        <a:lumMod val="85000"/>
                      </a:schemeClr>
                    </a:solidFill>
                  </a:tcPr>
                </a:tc>
                <a:tc>
                  <a:txBody>
                    <a:bodyPr/>
                    <a:lstStyle/>
                    <a:p>
                      <a:pPr algn="l"/>
                      <a:r>
                        <a:rPr lang="en-US" sz="1200" b="1" i="0" dirty="0" smtClean="0">
                          <a:latin typeface="Futura Condensed"/>
                          <a:cs typeface="Futura Condensed"/>
                        </a:rPr>
                        <a:t>HIGH</a:t>
                      </a:r>
                      <a:endParaRPr lang="en-US" sz="1200" b="1" i="0" dirty="0">
                        <a:latin typeface="Futura Condensed"/>
                        <a:cs typeface="Futura Condensed"/>
                      </a:endParaRPr>
                    </a:p>
                  </a:txBody>
                  <a:tcPr>
                    <a:lnL w="1270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chemeClr val="bg1">
                        <a:lumMod val="85000"/>
                      </a:schemeClr>
                    </a:solidFill>
                  </a:tcPr>
                </a:tc>
              </a:tr>
              <a:tr h="281306">
                <a:tc>
                  <a:txBody>
                    <a:bodyPr/>
                    <a:lstStyle/>
                    <a:p>
                      <a:pPr algn="l"/>
                      <a:r>
                        <a:rPr lang="en-US" sz="1100" b="1" i="0" dirty="0" smtClean="0">
                          <a:latin typeface="Futura Condensed"/>
                          <a:cs typeface="Futura Condensed"/>
                        </a:rPr>
                        <a:t>Describe if/how you found inspiration by trying other projects and reading their scripts.</a:t>
                      </a:r>
                    </a:p>
                  </a:txBody>
                  <a:tcPr>
                    <a:lnL w="28575"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100" b="0" i="0" dirty="0" smtClean="0">
                          <a:latin typeface="Futura Condensed"/>
                          <a:cs typeface="Futura Condensed"/>
                        </a:rPr>
                        <a:t>Student does not describe how s/he found ideas or inspiration from other projects. </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100" b="0" i="0" dirty="0" smtClean="0">
                          <a:latin typeface="Futura Condensed"/>
                          <a:cs typeface="Futura Condensed"/>
                        </a:rPr>
                        <a:t>Student provides a general description of a project that inspired him/her.</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100" b="0" i="0" dirty="0" smtClean="0">
                          <a:latin typeface="Futura Condensed"/>
                          <a:cs typeface="Futura Condensed"/>
                        </a:rPr>
                        <a:t>Student provides a specific example of project that inspired him/her and how.</a:t>
                      </a:r>
                    </a:p>
                  </a:txBody>
                  <a:tcPr>
                    <a:lnL w="1270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r>
              <a:tr h="281306">
                <a:tc>
                  <a:txBody>
                    <a:bodyPr/>
                    <a:lstStyle/>
                    <a:p>
                      <a:pPr algn="l"/>
                      <a:r>
                        <a:rPr lang="en-US" sz="1100" b="1" i="0" dirty="0" smtClean="0">
                          <a:latin typeface="Futura Condensed"/>
                          <a:cs typeface="Futura Condensed"/>
                        </a:rPr>
                        <a:t>How did you select a piece of another project, and adapt it for your project? </a:t>
                      </a:r>
                    </a:p>
                  </a:txBody>
                  <a:tcPr>
                    <a:lnL w="28575"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100" b="0" i="0" dirty="0" smtClean="0">
                          <a:latin typeface="Futura Condensed"/>
                          <a:cs typeface="Futura Condensed"/>
                        </a:rPr>
                        <a:t>Student does not describe how s/he adapted scripts, ideas or resources from other projects.</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100" b="0" i="0" dirty="0" smtClean="0">
                          <a:latin typeface="Futura Condensed"/>
                          <a:cs typeface="Futura Condensed"/>
                        </a:rPr>
                        <a:t>Student identifies scripts, ideas or resources s/he adapted from other projects.</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100" b="0" i="0" dirty="0" smtClean="0">
                          <a:latin typeface="Futura Condensed"/>
                          <a:cs typeface="Futura Condensed"/>
                        </a:rPr>
                        <a:t>Student provides specific examples of scripts, ideas or resources s/he adapted from other projects and how.</a:t>
                      </a:r>
                    </a:p>
                  </a:txBody>
                  <a:tcPr>
                    <a:lnL w="1270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r>
              <a:tr h="281306">
                <a:tc>
                  <a:txBody>
                    <a:bodyPr/>
                    <a:lstStyle/>
                    <a:p>
                      <a:pPr algn="l"/>
                      <a:r>
                        <a:rPr lang="en-US" sz="1100" b="1" i="0" dirty="0" smtClean="0">
                          <a:latin typeface="Futura Condensed"/>
                          <a:cs typeface="Futura Condensed"/>
                        </a:rPr>
                        <a:t>How did you modify an existing project to improve it, or enhance it? </a:t>
                      </a:r>
                    </a:p>
                  </a:txBody>
                  <a:tcPr>
                    <a:lnL w="28575"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100" b="0" i="0" dirty="0" smtClean="0">
                          <a:latin typeface="Futura Condensed"/>
                          <a:cs typeface="Futura Condensed"/>
                        </a:rPr>
                        <a:t>Student does not describe modifying another project.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100" b="0" i="0" dirty="0" smtClean="0">
                          <a:latin typeface="Futura Condensed"/>
                          <a:cs typeface="Futura Condensed"/>
                        </a:rPr>
                        <a:t>Student provides a general description of modifications s/he made to another project.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100" b="0" i="0" dirty="0" smtClean="0">
                          <a:latin typeface="Futura Condensed"/>
                          <a:cs typeface="Futura Condensed"/>
                        </a:rPr>
                        <a:t>Student provides specific examples of modifications </a:t>
                      </a:r>
                    </a:p>
                    <a:p>
                      <a:pPr algn="l"/>
                      <a:r>
                        <a:rPr lang="en-US" sz="1100" b="0" i="0" dirty="0" smtClean="0">
                          <a:latin typeface="Futura Condensed"/>
                          <a:cs typeface="Futura Condensed"/>
                        </a:rPr>
                        <a:t>s/he made to other projects and why.</a:t>
                      </a:r>
                    </a:p>
                  </a:txBody>
                  <a:tcPr>
                    <a:lnL w="1270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r>
              <a:tr h="281306">
                <a:tc>
                  <a:txBody>
                    <a:bodyPr/>
                    <a:lstStyle/>
                    <a:p>
                      <a:pPr algn="l"/>
                      <a:r>
                        <a:rPr lang="en-US" sz="1100" b="1" i="0" dirty="0" smtClean="0">
                          <a:latin typeface="Futura Condensed"/>
                          <a:cs typeface="Futura Condensed"/>
                        </a:rPr>
                        <a:t>How did you give credit to people whose work you built on or are inspired by?</a:t>
                      </a:r>
                    </a:p>
                  </a:txBody>
                  <a:tcPr>
                    <a:lnL w="28575"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100" b="0" i="0" dirty="0" smtClean="0">
                          <a:latin typeface="Futura Condensed"/>
                          <a:cs typeface="Futura Condensed"/>
                        </a:rPr>
                        <a:t>Student does not give credit to others.</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100" b="0" i="0" dirty="0" smtClean="0">
                          <a:latin typeface="Futura Condensed"/>
                          <a:cs typeface="Futura Condensed"/>
                        </a:rPr>
                        <a:t>Student names people whose work inspired him/her.</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100" b="0" i="0" dirty="0" smtClean="0">
                          <a:latin typeface="Futura Condensed"/>
                          <a:cs typeface="Futura Condensed"/>
                        </a:rPr>
                        <a:t>Student documents in project and/or on the Scratch website the people whose work inspired him/her.</a:t>
                      </a:r>
                    </a:p>
                  </a:txBody>
                  <a:tcPr>
                    <a:lnL w="1270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r>
              <a:tr h="281306">
                <a:tc>
                  <a:txBody>
                    <a:bodyPr/>
                    <a:lstStyle/>
                    <a:p>
                      <a:pPr algn="l"/>
                      <a:r>
                        <a:rPr lang="en-US" sz="1200" b="1" i="0" dirty="0" smtClean="0">
                          <a:latin typeface="Futura Condensed"/>
                          <a:cs typeface="Futura Condensed"/>
                        </a:rPr>
                        <a:t>ABSTRACTING AND MODULARIZING</a:t>
                      </a:r>
                      <a:endParaRPr lang="en-US" sz="1200" b="1" i="0" dirty="0">
                        <a:latin typeface="Futura Condensed"/>
                        <a:cs typeface="Futura Condensed"/>
                      </a:endParaRPr>
                    </a:p>
                  </a:txBody>
                  <a:tcPr>
                    <a:lnL w="28575"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a:r>
                        <a:rPr lang="en-US" sz="1200" b="1" i="0" dirty="0" smtClean="0">
                          <a:latin typeface="Futura Condensed"/>
                          <a:cs typeface="Futura Condensed"/>
                        </a:rPr>
                        <a:t>LOW</a:t>
                      </a:r>
                      <a:endParaRPr lang="en-US" sz="1200" b="1" i="0" dirty="0">
                        <a:latin typeface="Futura Condensed"/>
                        <a:cs typeface="Futura Condensed"/>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a:r>
                        <a:rPr lang="en-US" sz="1200" b="1" i="0" dirty="0" smtClean="0">
                          <a:latin typeface="Futura Condensed"/>
                          <a:cs typeface="Futura Condensed"/>
                        </a:rPr>
                        <a:t>MEDIUM</a:t>
                      </a:r>
                      <a:endParaRPr lang="en-US" sz="1200" b="1" i="0" dirty="0">
                        <a:latin typeface="Futura Condensed"/>
                        <a:cs typeface="Futura Condensed"/>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a:r>
                        <a:rPr lang="en-US" sz="1200" b="1" i="0" dirty="0" smtClean="0">
                          <a:latin typeface="Futura Condensed"/>
                          <a:cs typeface="Futura Condensed"/>
                        </a:rPr>
                        <a:t>HIGH</a:t>
                      </a:r>
                      <a:endParaRPr lang="en-US" sz="1200" b="1" i="0" dirty="0">
                        <a:latin typeface="Futura Condensed"/>
                        <a:cs typeface="Futura Condensed"/>
                      </a:endParaRPr>
                    </a:p>
                  </a:txBody>
                  <a:tcPr>
                    <a:lnL w="1270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281306">
                <a:tc>
                  <a:txBody>
                    <a:bodyPr/>
                    <a:lstStyle/>
                    <a:p>
                      <a:pPr algn="l"/>
                      <a:r>
                        <a:rPr lang="en-US" sz="1100" b="1" i="0" dirty="0" smtClean="0">
                          <a:latin typeface="Futura Condensed"/>
                          <a:cs typeface="Futura Condensed"/>
                        </a:rPr>
                        <a:t>How did you decide what sprites are needed for your project, and where they should go?</a:t>
                      </a:r>
                    </a:p>
                  </a:txBody>
                  <a:tcPr>
                    <a:lnL w="28575"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100" b="0" i="0" dirty="0" smtClean="0">
                          <a:latin typeface="Futura Condensed"/>
                          <a:cs typeface="Futura Condensed"/>
                        </a:rPr>
                        <a:t>Student provides no description of how s/he selected sprites.</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100" b="0" i="0" dirty="0" smtClean="0">
                          <a:latin typeface="Futura Condensed"/>
                          <a:cs typeface="Futura Condensed"/>
                        </a:rPr>
                        <a:t>Student provides a general description of deciding to choose certain sprites.</a:t>
                      </a:r>
                    </a:p>
                    <a:p>
                      <a:pPr algn="l"/>
                      <a:endParaRPr lang="en-US" sz="1100" b="0" i="0" dirty="0" smtClean="0">
                        <a:latin typeface="Futura Condensed"/>
                        <a:cs typeface="Futura Condensed"/>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100" b="0" i="0" dirty="0" smtClean="0">
                          <a:latin typeface="Futura Condensed"/>
                          <a:cs typeface="Futura Condensed"/>
                        </a:rPr>
                        <a:t>Student provides a specific description of how s/he made decisions about sprites based on goals for the project.</a:t>
                      </a:r>
                    </a:p>
                  </a:txBody>
                  <a:tcPr>
                    <a:lnL w="1270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r>
              <a:tr h="281306">
                <a:tc>
                  <a:txBody>
                    <a:bodyPr/>
                    <a:lstStyle/>
                    <a:p>
                      <a:pPr algn="l"/>
                      <a:r>
                        <a:rPr lang="en-US" sz="1100" b="1" i="0" dirty="0" smtClean="0">
                          <a:latin typeface="Futura Condensed"/>
                          <a:cs typeface="Futura Condensed"/>
                        </a:rPr>
                        <a:t>How did you decide what scripts are needed for your project, and what they should do?</a:t>
                      </a:r>
                    </a:p>
                  </a:txBody>
                  <a:tcPr>
                    <a:lnL w="28575"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100" b="0" i="0" dirty="0" smtClean="0">
                          <a:latin typeface="Futura Condensed"/>
                          <a:cs typeface="Futura Condensed"/>
                        </a:rPr>
                        <a:t>Student provides no description of how s/he created scripts.</a:t>
                      </a:r>
                    </a:p>
                    <a:p>
                      <a:pPr algn="l"/>
                      <a:endParaRPr lang="en-US" sz="1100" b="0" i="0" dirty="0">
                        <a:latin typeface="Futura Condensed"/>
                        <a:cs typeface="Futura Condensed"/>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100" b="0" i="0" dirty="0" smtClean="0">
                          <a:latin typeface="Futura Condensed"/>
                          <a:cs typeface="Futura Condensed"/>
                        </a:rPr>
                        <a:t>Student provides a general description of deciding to create certain scripts.</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100" b="0" i="0" dirty="0" smtClean="0">
                          <a:latin typeface="Futura Condensed"/>
                          <a:cs typeface="Futura Condensed"/>
                        </a:rPr>
                        <a:t>Student provides a specific description of how s/he made decisions about scripts based on goals for the project.</a:t>
                      </a:r>
                    </a:p>
                  </a:txBody>
                  <a:tcPr>
                    <a:lnL w="1270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r>
              <a:tr h="281306">
                <a:tc>
                  <a:txBody>
                    <a:bodyPr/>
                    <a:lstStyle/>
                    <a:p>
                      <a:pPr algn="l"/>
                      <a:r>
                        <a:rPr lang="en-US" sz="1100" b="1" i="0" dirty="0" smtClean="0">
                          <a:latin typeface="Futura Condensed"/>
                          <a:cs typeface="Futura Condensed"/>
                        </a:rPr>
                        <a:t>How did you organize the scripts in ways that make sense to you and others?</a:t>
                      </a:r>
                    </a:p>
                  </a:txBody>
                  <a:tcPr>
                    <a:lnL w="28575"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100" b="0" i="0" dirty="0" smtClean="0">
                          <a:latin typeface="Futura Condensed"/>
                          <a:cs typeface="Futura Condensed"/>
                        </a:rPr>
                        <a:t>Student does not describe how s/he organized scripts.</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100" b="0" i="0" dirty="0" smtClean="0">
                          <a:latin typeface="Futura Condensed"/>
                          <a:cs typeface="Futura Condensed"/>
                        </a:rPr>
                        <a:t>Student provides a general description of how s/he organized the script.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100" b="0" i="0" dirty="0" smtClean="0">
                          <a:latin typeface="Futura Condensed"/>
                          <a:cs typeface="Futura Condensed"/>
                        </a:rPr>
                        <a:t>Student provides specific examples of how s/he organized the script and why. </a:t>
                      </a:r>
                    </a:p>
                  </a:txBody>
                  <a:tcPr>
                    <a:lnL w="1270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4" name="Slide Number Placeholder 2"/>
          <p:cNvSpPr txBox="1">
            <a:spLocks/>
          </p:cNvSpPr>
          <p:nvPr/>
        </p:nvSpPr>
        <p:spPr>
          <a:xfrm>
            <a:off x="3887162" y="9517906"/>
            <a:ext cx="3744764" cy="535517"/>
          </a:xfrm>
          <a:prstGeom prst="rect">
            <a:avLst/>
          </a:prstGeom>
        </p:spPr>
        <p:txBody>
          <a:bodyPr vert="horz" lIns="91440" tIns="45720" rIns="91440" bIns="45720" rtlCol="0" anchor="ctr"/>
          <a:lstStyle>
            <a:defPPr>
              <a:defRPr lang="en-US"/>
            </a:defPPr>
            <a:lvl1pPr marL="0" algn="l" defTabSz="457200" rtl="0" eaLnBrk="1" latinLnBrk="0" hangingPunct="1">
              <a:defRPr sz="1200" b="0" i="0" kern="1200">
                <a:solidFill>
                  <a:schemeClr val="tx1">
                    <a:tint val="75000"/>
                  </a:schemeClr>
                </a:solidFill>
                <a:latin typeface="Futura Condensed"/>
                <a:ea typeface="+mn-ea"/>
                <a:cs typeface="Futura Condensed"/>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dirty="0" smtClean="0">
                <a:latin typeface="Futura-Condensed-Normal" pitchFamily="2" charset="0"/>
              </a:rPr>
              <a:t>143</a:t>
            </a:r>
            <a:endParaRPr lang="en-US" dirty="0">
              <a:latin typeface="Futura-Condensed-Normal" pitchFamily="2" charset="0"/>
            </a:endParaRPr>
          </a:p>
        </p:txBody>
      </p:sp>
    </p:spTree>
    <p:extLst>
      <p:ext uri="{BB962C8B-B14F-4D97-AF65-F5344CB8AC3E}">
        <p14:creationId xmlns:p14="http://schemas.microsoft.com/office/powerpoint/2010/main" xmlns="" val="37220283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72861" y="2194837"/>
            <a:ext cx="6705521" cy="246221"/>
          </a:xfrm>
          <a:prstGeom prst="rect">
            <a:avLst/>
          </a:prstGeom>
          <a:noFill/>
        </p:spPr>
        <p:txBody>
          <a:bodyPr wrap="square" lIns="0" tIns="0" rIns="0" bIns="0" rtlCol="0">
            <a:spAutoFit/>
          </a:bodyPr>
          <a:lstStyle/>
          <a:p>
            <a:pPr marL="225425" indent="-225425">
              <a:spcAft>
                <a:spcPts val="600"/>
              </a:spcAft>
            </a:pPr>
            <a:r>
              <a:rPr lang="en-US" sz="1600" dirty="0" smtClean="0">
                <a:latin typeface="Futura-Condensed-Normal" pitchFamily="2" charset="0"/>
                <a:cs typeface="Futura Condensed"/>
              </a:rPr>
              <a:t>EXPERIMENTING AND ITERATING: </a:t>
            </a:r>
            <a:r>
              <a:rPr lang="en-US" sz="1600" dirty="0">
                <a:latin typeface="Futura-Condensed-Normal" pitchFamily="2" charset="0"/>
                <a:cs typeface="Futura Condensed"/>
              </a:rPr>
              <a:t>developing a little bit, then trying it out, then developing some </a:t>
            </a:r>
            <a:r>
              <a:rPr lang="en-US" sz="1600" dirty="0" smtClean="0">
                <a:latin typeface="Futura-Condensed-Normal" pitchFamily="2" charset="0"/>
                <a:cs typeface="Futura Condensed"/>
              </a:rPr>
              <a:t>more</a:t>
            </a:r>
            <a:endParaRPr lang="en-US" sz="1600" dirty="0">
              <a:latin typeface="Futura-Condensed-Normal" pitchFamily="2" charset="0"/>
              <a:cs typeface="Futura Condensed"/>
            </a:endParaRPr>
          </a:p>
        </p:txBody>
      </p:sp>
      <p:graphicFrame>
        <p:nvGraphicFramePr>
          <p:cNvPr id="9" name="Table 8"/>
          <p:cNvGraphicFramePr>
            <a:graphicFrameLocks noGrp="1"/>
          </p:cNvGraphicFramePr>
          <p:nvPr>
            <p:extLst>
              <p:ext uri="{D42A27DB-BD31-4B8C-83A1-F6EECF244321}">
                <p14:modId xmlns:p14="http://schemas.microsoft.com/office/powerpoint/2010/main" xmlns="" val="3060974485"/>
              </p:ext>
            </p:extLst>
          </p:nvPr>
        </p:nvGraphicFramePr>
        <p:xfrm>
          <a:off x="586633" y="2467821"/>
          <a:ext cx="6631218" cy="3319784"/>
        </p:xfrm>
        <a:graphic>
          <a:graphicData uri="http://schemas.openxmlformats.org/drawingml/2006/table">
            <a:tbl>
              <a:tblPr firstRow="1">
                <a:tableStyleId>{616DA210-FB5B-4158-B5E0-FEB733F419BA}</a:tableStyleId>
              </a:tblPr>
              <a:tblGrid>
                <a:gridCol w="4992337"/>
                <a:gridCol w="560878"/>
                <a:gridCol w="555379"/>
                <a:gridCol w="522624"/>
              </a:tblGrid>
              <a:tr h="281306">
                <a:tc>
                  <a:txBody>
                    <a:bodyPr/>
                    <a:lstStyle/>
                    <a:p>
                      <a:pPr algn="l"/>
                      <a:r>
                        <a:rPr lang="en-US" sz="1100" b="1" i="0" dirty="0" smtClean="0">
                          <a:latin typeface="Futura Condensed"/>
                          <a:cs typeface="Futura Condensed"/>
                        </a:rPr>
                        <a:t>The activity provided opportunities for students to…</a:t>
                      </a:r>
                      <a:endParaRPr lang="en-US" sz="1100" b="1" i="0" dirty="0">
                        <a:latin typeface="Futura Condensed"/>
                        <a:cs typeface="Futura Condensed"/>
                      </a:endParaRPr>
                    </a:p>
                  </a:txBody>
                  <a:tcPr>
                    <a:lnL w="28575"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100" b="1" i="0" dirty="0" smtClean="0">
                          <a:latin typeface="Futura Condensed"/>
                          <a:cs typeface="Futura Condensed"/>
                        </a:rPr>
                        <a:t>NONE</a:t>
                      </a:r>
                      <a:endParaRPr lang="en-US" sz="1100" b="1" i="0" dirty="0">
                        <a:latin typeface="Futura Condensed"/>
                        <a:cs typeface="Futura Condensed"/>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c>
                  <a:txBody>
                    <a:bodyPr/>
                    <a:lstStyle/>
                    <a:p>
                      <a:pPr algn="l"/>
                      <a:r>
                        <a:rPr lang="en-US" sz="1100" b="1" i="0" dirty="0" smtClean="0">
                          <a:latin typeface="Futura Condensed"/>
                          <a:cs typeface="Futura Condensed"/>
                        </a:rPr>
                        <a:t>SOME</a:t>
                      </a:r>
                      <a:endParaRPr lang="en-US" sz="1100" b="1" i="0" dirty="0">
                        <a:latin typeface="Futura Condensed"/>
                        <a:cs typeface="Futura Condensed"/>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c>
                  <a:txBody>
                    <a:bodyPr/>
                    <a:lstStyle/>
                    <a:p>
                      <a:pPr algn="l"/>
                      <a:r>
                        <a:rPr lang="en-US" sz="1100" b="1" i="0" dirty="0" smtClean="0">
                          <a:latin typeface="Futura Condensed"/>
                          <a:cs typeface="Futura Condensed"/>
                        </a:rPr>
                        <a:t>LOTS</a:t>
                      </a:r>
                      <a:endParaRPr lang="en-US" sz="1100" b="1" i="0" dirty="0">
                        <a:latin typeface="Futura Condensed"/>
                        <a:cs typeface="Futura Condensed"/>
                      </a:endParaRPr>
                    </a:p>
                  </a:txBody>
                  <a:tcPr>
                    <a:lnL w="1270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r>
              <a:tr h="281306">
                <a:tc>
                  <a:txBody>
                    <a:bodyPr/>
                    <a:lstStyle/>
                    <a:p>
                      <a:pPr algn="l"/>
                      <a:r>
                        <a:rPr lang="en-US" sz="1100" b="0" i="0" dirty="0" smtClean="0">
                          <a:latin typeface="Futura Condensed"/>
                          <a:cs typeface="Futura Condensed"/>
                        </a:rPr>
                        <a:t>build a project step by step</a:t>
                      </a:r>
                    </a:p>
                  </a:txBody>
                  <a:tcPr>
                    <a:lnL w="28575"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100" b="0" i="0" dirty="0">
                        <a:latin typeface="Futura Condensed"/>
                        <a:cs typeface="Futura Condensed"/>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1100" b="0" i="0" dirty="0">
                        <a:latin typeface="Futura Condensed"/>
                        <a:cs typeface="Futura Condensed"/>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1100" b="0" i="0" dirty="0">
                        <a:latin typeface="Futura Condensed"/>
                        <a:cs typeface="Futura Condensed"/>
                      </a:endParaRPr>
                    </a:p>
                  </a:txBody>
                  <a:tcPr>
                    <a:lnL w="1270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r>
              <a:tr h="281306">
                <a:tc>
                  <a:txBody>
                    <a:bodyPr/>
                    <a:lstStyle/>
                    <a:p>
                      <a:pPr algn="l"/>
                      <a:r>
                        <a:rPr lang="en-US" sz="1100" b="0" i="0" dirty="0" smtClean="0">
                          <a:latin typeface="Futura Condensed"/>
                          <a:cs typeface="Futura Condensed"/>
                        </a:rPr>
                        <a:t>try things out as you go</a:t>
                      </a:r>
                    </a:p>
                  </a:txBody>
                  <a:tcPr>
                    <a:lnL w="28575"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100" b="0" i="0" dirty="0">
                        <a:latin typeface="Futura Condensed"/>
                        <a:cs typeface="Futura Condensed"/>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1100" b="0" i="0" dirty="0">
                        <a:latin typeface="Futura Condensed"/>
                        <a:cs typeface="Futura Condensed"/>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1100" b="0" i="0" dirty="0">
                        <a:latin typeface="Futura Condensed"/>
                        <a:cs typeface="Futura Condensed"/>
                      </a:endParaRPr>
                    </a:p>
                  </a:txBody>
                  <a:tcPr>
                    <a:lnL w="1270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r>
              <a:tr h="281306">
                <a:tc>
                  <a:txBody>
                    <a:bodyPr/>
                    <a:lstStyle/>
                    <a:p>
                      <a:pPr algn="l"/>
                      <a:r>
                        <a:rPr lang="en-US" sz="1100" b="0" i="0" dirty="0" smtClean="0">
                          <a:latin typeface="Futura Condensed"/>
                          <a:cs typeface="Futura Condensed"/>
                        </a:rPr>
                        <a:t>make revisions based on what happens</a:t>
                      </a:r>
                    </a:p>
                  </a:txBody>
                  <a:tcPr>
                    <a:lnL w="28575"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100" b="0" i="0" dirty="0">
                        <a:latin typeface="Futura Condensed"/>
                        <a:cs typeface="Futura Condensed"/>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1100" b="0" i="0" dirty="0">
                        <a:latin typeface="Futura Condensed"/>
                        <a:cs typeface="Futura Condensed"/>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1100" b="0" i="0" dirty="0">
                        <a:latin typeface="Futura Condensed"/>
                        <a:cs typeface="Futura Condensed"/>
                      </a:endParaRPr>
                    </a:p>
                  </a:txBody>
                  <a:tcPr>
                    <a:lnL w="1270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r>
              <a:tr h="281306">
                <a:tc>
                  <a:txBody>
                    <a:bodyPr/>
                    <a:lstStyle/>
                    <a:p>
                      <a:pPr algn="l"/>
                      <a:r>
                        <a:rPr lang="en-US" sz="1100" b="0" i="0" dirty="0" smtClean="0">
                          <a:latin typeface="Futura Condensed"/>
                          <a:cs typeface="Futura Condensed"/>
                        </a:rPr>
                        <a:t>try different ways to do things, or try new things</a:t>
                      </a:r>
                      <a:endParaRPr lang="en-US" sz="1100" b="0" i="0" dirty="0">
                        <a:latin typeface="Futura Condensed"/>
                        <a:cs typeface="Futura Condensed"/>
                      </a:endParaRPr>
                    </a:p>
                  </a:txBody>
                  <a:tcPr>
                    <a:lnL w="28575"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100" b="0" i="0" dirty="0">
                        <a:latin typeface="Futura Condensed"/>
                        <a:cs typeface="Futura Condensed"/>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1100" b="0" i="0" dirty="0">
                        <a:latin typeface="Futura Condensed"/>
                        <a:cs typeface="Futura Condensed"/>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1100" b="0" i="0" dirty="0">
                        <a:latin typeface="Futura Condensed"/>
                        <a:cs typeface="Futura Condensed"/>
                      </a:endParaRPr>
                    </a:p>
                  </a:txBody>
                  <a:tcPr>
                    <a:lnL w="1270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r>
              <a:tr h="281306">
                <a:tc gridSpan="4">
                  <a:txBody>
                    <a:bodyPr/>
                    <a:lstStyle/>
                    <a:p>
                      <a:pPr algn="r"/>
                      <a:r>
                        <a:rPr lang="en-US" sz="1100" b="0" i="0" dirty="0" smtClean="0">
                          <a:latin typeface="Futura Condensed"/>
                          <a:cs typeface="Futura Condensed"/>
                        </a:rPr>
                        <a:t>NOTES FOR NEXT TIME:</a:t>
                      </a:r>
                    </a:p>
                    <a:p>
                      <a:pPr algn="r"/>
                      <a:r>
                        <a:rPr lang="en-US" sz="1100" b="0" i="0" dirty="0" smtClean="0">
                          <a:latin typeface="Futura Condensed"/>
                          <a:cs typeface="Futura Condensed"/>
                        </a:rPr>
                        <a:t>If </a:t>
                      </a:r>
                      <a:r>
                        <a:rPr lang="en-US" sz="1100" b="1" i="0" dirty="0" smtClean="0">
                          <a:latin typeface="Futura Condensed"/>
                          <a:cs typeface="Futura Condensed"/>
                        </a:rPr>
                        <a:t>none</a:t>
                      </a:r>
                      <a:r>
                        <a:rPr lang="en-US" sz="1100" b="0" i="0" dirty="0" smtClean="0">
                          <a:latin typeface="Futura Condensed"/>
                          <a:cs typeface="Futura Condensed"/>
                        </a:rPr>
                        <a:t>, how can I make room, or build time, for more?</a:t>
                      </a:r>
                    </a:p>
                    <a:p>
                      <a:pPr algn="r"/>
                      <a:r>
                        <a:rPr lang="en-US" sz="1100" b="0" i="0" dirty="0" smtClean="0">
                          <a:latin typeface="Futura Condensed"/>
                          <a:cs typeface="Futura Condensed"/>
                        </a:rPr>
                        <a:t>If </a:t>
                      </a:r>
                      <a:r>
                        <a:rPr lang="en-US" sz="1100" b="1" i="0" dirty="0" smtClean="0">
                          <a:latin typeface="Futura Condensed"/>
                          <a:cs typeface="Futura Condensed"/>
                        </a:rPr>
                        <a:t>some</a:t>
                      </a:r>
                      <a:r>
                        <a:rPr lang="en-US" sz="1100" b="0" i="0" dirty="0" smtClean="0">
                          <a:latin typeface="Futura Condensed"/>
                          <a:cs typeface="Futura Condensed"/>
                        </a:rPr>
                        <a:t>, how can I deepen, or strengthen, those activities?</a:t>
                      </a:r>
                    </a:p>
                    <a:p>
                      <a:pPr algn="r"/>
                      <a:r>
                        <a:rPr lang="en-US" sz="1100" b="0" i="0" dirty="0" smtClean="0">
                          <a:latin typeface="Futura Condensed"/>
                          <a:cs typeface="Futura Condensed"/>
                        </a:rPr>
                        <a:t>If </a:t>
                      </a:r>
                      <a:r>
                        <a:rPr lang="en-US" sz="1100" b="1" i="0" dirty="0" smtClean="0">
                          <a:latin typeface="Futura Condensed"/>
                          <a:cs typeface="Futura Condensed"/>
                        </a:rPr>
                        <a:t>lots</a:t>
                      </a:r>
                      <a:r>
                        <a:rPr lang="en-US" sz="1100" b="0" i="0" dirty="0" smtClean="0">
                          <a:latin typeface="Futura Condensed"/>
                          <a:cs typeface="Futura Condensed"/>
                        </a:rPr>
                        <a:t>, what have I noticed, or learned?</a:t>
                      </a:r>
                    </a:p>
                    <a:p>
                      <a:pPr algn="r"/>
                      <a:endParaRPr lang="en-US" sz="1100" b="0" i="0" dirty="0" smtClean="0">
                        <a:latin typeface="Futura Condensed"/>
                        <a:cs typeface="Futura Condensed"/>
                      </a:endParaRPr>
                    </a:p>
                    <a:p>
                      <a:pPr algn="r"/>
                      <a:endParaRPr lang="en-US" sz="1100" b="0" i="0" dirty="0" smtClean="0">
                        <a:latin typeface="Futura Condensed"/>
                        <a:cs typeface="Futura Condensed"/>
                      </a:endParaRPr>
                    </a:p>
                    <a:p>
                      <a:pPr algn="r"/>
                      <a:endParaRPr lang="en-US" sz="1100" b="0" i="0" dirty="0" smtClean="0">
                        <a:latin typeface="Futura Condensed"/>
                        <a:cs typeface="Futura Condensed"/>
                      </a:endParaRPr>
                    </a:p>
                    <a:p>
                      <a:pPr algn="r"/>
                      <a:endParaRPr lang="en-US" sz="1100" b="0" i="0" dirty="0" smtClean="0">
                        <a:latin typeface="Futura Condensed"/>
                        <a:cs typeface="Futura Condensed"/>
                      </a:endParaRPr>
                    </a:p>
                    <a:p>
                      <a:pPr algn="r"/>
                      <a:endParaRPr lang="en-US" sz="1100" b="0" i="0" dirty="0" smtClean="0">
                        <a:latin typeface="Futura Condensed"/>
                        <a:cs typeface="Futura Condensed"/>
                      </a:endParaRPr>
                    </a:p>
                    <a:p>
                      <a:pPr algn="r"/>
                      <a:endParaRPr lang="en-US" sz="1100" b="0" i="0" dirty="0" smtClean="0">
                        <a:latin typeface="Futura Condensed"/>
                        <a:cs typeface="Futura Condensed"/>
                      </a:endParaRPr>
                    </a:p>
                  </a:txBody>
                  <a:tcPr>
                    <a:lnL w="28575"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a:endParaRPr lang="en-US" sz="1200" b="0" i="0" dirty="0">
                        <a:latin typeface="Futura Condensed"/>
                        <a:cs typeface="Futura Condensed"/>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a:endParaRPr lang="en-US" sz="1200" b="0" i="0" dirty="0">
                        <a:latin typeface="Futura Condensed"/>
                        <a:cs typeface="Futura Condensed"/>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a:endParaRPr lang="en-US" sz="1200" b="0" i="0" dirty="0">
                        <a:latin typeface="Futura Condensed"/>
                        <a:cs typeface="Futura Condensed"/>
                      </a:endParaRPr>
                    </a:p>
                  </a:txBody>
                  <a:tcPr>
                    <a:lnL w="1270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4" name="TextBox 13"/>
          <p:cNvSpPr txBox="1"/>
          <p:nvPr/>
        </p:nvSpPr>
        <p:spPr>
          <a:xfrm>
            <a:off x="572861" y="5877591"/>
            <a:ext cx="6705521" cy="246221"/>
          </a:xfrm>
          <a:prstGeom prst="rect">
            <a:avLst/>
          </a:prstGeom>
          <a:noFill/>
        </p:spPr>
        <p:txBody>
          <a:bodyPr wrap="square" lIns="0" tIns="0" rIns="0" bIns="0" rtlCol="0">
            <a:spAutoFit/>
          </a:bodyPr>
          <a:lstStyle/>
          <a:p>
            <a:r>
              <a:rPr lang="en-US" sz="1600" dirty="0" smtClean="0">
                <a:latin typeface="Futura-Condensed-Normal" pitchFamily="2" charset="0"/>
                <a:cs typeface="Futura Condensed"/>
              </a:rPr>
              <a:t>TESTING AND DEBUGGING: </a:t>
            </a:r>
            <a:r>
              <a:rPr lang="en-US" sz="1600" dirty="0">
                <a:latin typeface="Futura-Condensed-Normal" pitchFamily="2" charset="0"/>
                <a:cs typeface="Futura Condensed"/>
              </a:rPr>
              <a:t>making sure things </a:t>
            </a:r>
            <a:r>
              <a:rPr lang="en-US" sz="1600" dirty="0" smtClean="0">
                <a:latin typeface="Futura-Condensed-Normal" pitchFamily="2" charset="0"/>
                <a:cs typeface="Futura Condensed"/>
              </a:rPr>
              <a:t>work – and </a:t>
            </a:r>
            <a:r>
              <a:rPr lang="en-US" sz="1600" dirty="0">
                <a:latin typeface="Futura-Condensed-Normal" pitchFamily="2" charset="0"/>
                <a:cs typeface="Futura Condensed"/>
              </a:rPr>
              <a:t>finding and </a:t>
            </a:r>
            <a:r>
              <a:rPr lang="en-US" sz="1600" dirty="0" smtClean="0">
                <a:latin typeface="Futura-Condensed-Normal" pitchFamily="2" charset="0"/>
                <a:cs typeface="Futura Condensed"/>
              </a:rPr>
              <a:t>solving problems when they arise</a:t>
            </a:r>
            <a:endParaRPr lang="en-US" sz="1600" dirty="0">
              <a:latin typeface="Futura-Condensed-Normal" pitchFamily="2" charset="0"/>
              <a:cs typeface="Futura Condensed"/>
            </a:endParaRPr>
          </a:p>
        </p:txBody>
      </p:sp>
      <p:graphicFrame>
        <p:nvGraphicFramePr>
          <p:cNvPr id="15" name="Table 14"/>
          <p:cNvGraphicFramePr>
            <a:graphicFrameLocks noGrp="1"/>
          </p:cNvGraphicFramePr>
          <p:nvPr>
            <p:extLst>
              <p:ext uri="{D42A27DB-BD31-4B8C-83A1-F6EECF244321}">
                <p14:modId xmlns:p14="http://schemas.microsoft.com/office/powerpoint/2010/main" xmlns="" val="2566288024"/>
              </p:ext>
            </p:extLst>
          </p:nvPr>
        </p:nvGraphicFramePr>
        <p:xfrm>
          <a:off x="586633" y="6150575"/>
          <a:ext cx="6631218" cy="3601090"/>
        </p:xfrm>
        <a:graphic>
          <a:graphicData uri="http://schemas.openxmlformats.org/drawingml/2006/table">
            <a:tbl>
              <a:tblPr firstRow="1">
                <a:tableStyleId>{616DA210-FB5B-4158-B5E0-FEB733F419BA}</a:tableStyleId>
              </a:tblPr>
              <a:tblGrid>
                <a:gridCol w="4988192"/>
                <a:gridCol w="562297"/>
                <a:gridCol w="556783"/>
                <a:gridCol w="523946"/>
              </a:tblGrid>
              <a:tr h="281306">
                <a:tc>
                  <a:txBody>
                    <a:bodyPr/>
                    <a:lstStyle/>
                    <a:p>
                      <a:pPr algn="l"/>
                      <a:r>
                        <a:rPr lang="en-US" sz="1100" b="1" i="0" dirty="0" smtClean="0">
                          <a:latin typeface="Futura Condensed"/>
                          <a:cs typeface="Futura Condensed"/>
                        </a:rPr>
                        <a:t>The activity provided opportunities for students to…</a:t>
                      </a:r>
                      <a:endParaRPr lang="en-US" sz="1100" b="1" i="0" dirty="0">
                        <a:latin typeface="Futura Condensed"/>
                        <a:cs typeface="Futura Condensed"/>
                      </a:endParaRPr>
                    </a:p>
                  </a:txBody>
                  <a:tcPr>
                    <a:lnL w="28575"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100" b="1" i="0" dirty="0" smtClean="0">
                          <a:latin typeface="Futura Condensed"/>
                          <a:cs typeface="Futura Condensed"/>
                        </a:rPr>
                        <a:t>NONE</a:t>
                      </a:r>
                      <a:endParaRPr lang="en-US" sz="1100" b="1" i="0" dirty="0">
                        <a:latin typeface="Futura Condensed"/>
                        <a:cs typeface="Futura Condensed"/>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c>
                  <a:txBody>
                    <a:bodyPr/>
                    <a:lstStyle/>
                    <a:p>
                      <a:pPr algn="l"/>
                      <a:r>
                        <a:rPr lang="en-US" sz="1100" b="1" i="0" dirty="0" smtClean="0">
                          <a:latin typeface="Futura Condensed"/>
                          <a:cs typeface="Futura Condensed"/>
                        </a:rPr>
                        <a:t>SOME</a:t>
                      </a:r>
                      <a:endParaRPr lang="en-US" sz="1100" b="1" i="0" dirty="0">
                        <a:latin typeface="Futura Condensed"/>
                        <a:cs typeface="Futura Condensed"/>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c>
                  <a:txBody>
                    <a:bodyPr/>
                    <a:lstStyle/>
                    <a:p>
                      <a:pPr algn="l"/>
                      <a:r>
                        <a:rPr lang="en-US" sz="1100" b="1" i="0" dirty="0" smtClean="0">
                          <a:latin typeface="Futura Condensed"/>
                          <a:cs typeface="Futura Condensed"/>
                        </a:rPr>
                        <a:t>LOTS</a:t>
                      </a:r>
                      <a:endParaRPr lang="en-US" sz="1100" b="1" i="0" dirty="0">
                        <a:latin typeface="Futura Condensed"/>
                        <a:cs typeface="Futura Condensed"/>
                      </a:endParaRPr>
                    </a:p>
                  </a:txBody>
                  <a:tcPr>
                    <a:lnL w="1270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r>
              <a:tr h="281306">
                <a:tc>
                  <a:txBody>
                    <a:bodyPr/>
                    <a:lstStyle/>
                    <a:p>
                      <a:pPr algn="l"/>
                      <a:r>
                        <a:rPr lang="en-US" sz="1100" b="0" i="0" dirty="0" smtClean="0">
                          <a:latin typeface="Futura Condensed"/>
                          <a:cs typeface="Futura Condensed"/>
                        </a:rPr>
                        <a:t>observe what happens when you run your project</a:t>
                      </a:r>
                    </a:p>
                  </a:txBody>
                  <a:tcPr>
                    <a:lnL w="28575"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100" b="0" i="0" dirty="0">
                        <a:latin typeface="Futura Condensed"/>
                        <a:cs typeface="Futura Condensed"/>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1100" b="0" i="0" dirty="0">
                        <a:latin typeface="Futura Condensed"/>
                        <a:cs typeface="Futura Condensed"/>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1100" b="0" i="0" dirty="0">
                        <a:latin typeface="Futura Condensed"/>
                        <a:cs typeface="Futura Condensed"/>
                      </a:endParaRPr>
                    </a:p>
                  </a:txBody>
                  <a:tcPr>
                    <a:lnL w="1270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r>
              <a:tr h="281306">
                <a:tc>
                  <a:txBody>
                    <a:bodyPr/>
                    <a:lstStyle/>
                    <a:p>
                      <a:pPr algn="l"/>
                      <a:r>
                        <a:rPr lang="en-US" sz="1100" b="0" i="0" dirty="0" smtClean="0">
                          <a:latin typeface="Futura Condensed"/>
                          <a:cs typeface="Futura Condensed"/>
                        </a:rPr>
                        <a:t>describe what is different from what you want</a:t>
                      </a:r>
                    </a:p>
                  </a:txBody>
                  <a:tcPr>
                    <a:lnL w="28575"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100" b="0" i="0" dirty="0">
                        <a:latin typeface="Futura Condensed"/>
                        <a:cs typeface="Futura Condensed"/>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1100" b="0" i="0" dirty="0">
                        <a:latin typeface="Futura Condensed"/>
                        <a:cs typeface="Futura Condensed"/>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1100" b="0" i="0" dirty="0">
                        <a:latin typeface="Futura Condensed"/>
                        <a:cs typeface="Futura Condensed"/>
                      </a:endParaRPr>
                    </a:p>
                  </a:txBody>
                  <a:tcPr>
                    <a:lnL w="1270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r>
              <a:tr h="281306">
                <a:tc>
                  <a:txBody>
                    <a:bodyPr/>
                    <a:lstStyle/>
                    <a:p>
                      <a:pPr algn="l"/>
                      <a:r>
                        <a:rPr lang="en-US" sz="1100" b="0" i="0" dirty="0" smtClean="0">
                          <a:latin typeface="Futura Condensed"/>
                          <a:cs typeface="Futura Condensed"/>
                        </a:rPr>
                        <a:t>read through the scripts to investigate the cause of the problem</a:t>
                      </a:r>
                    </a:p>
                  </a:txBody>
                  <a:tcPr>
                    <a:lnL w="28575"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100" b="0" i="0" dirty="0">
                        <a:latin typeface="Futura Condensed"/>
                        <a:cs typeface="Futura Condensed"/>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1100" b="0" i="0" dirty="0">
                        <a:latin typeface="Futura Condensed"/>
                        <a:cs typeface="Futura Condensed"/>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1100" b="0" i="0" dirty="0">
                        <a:latin typeface="Futura Condensed"/>
                        <a:cs typeface="Futura Condensed"/>
                      </a:endParaRPr>
                    </a:p>
                  </a:txBody>
                  <a:tcPr>
                    <a:lnL w="1270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r>
              <a:tr h="281306">
                <a:tc>
                  <a:txBody>
                    <a:bodyPr/>
                    <a:lstStyle/>
                    <a:p>
                      <a:pPr algn="l"/>
                      <a:r>
                        <a:rPr lang="en-US" sz="1100" b="0" i="0" dirty="0" smtClean="0">
                          <a:latin typeface="Futura Condensed"/>
                          <a:cs typeface="Futura Condensed"/>
                        </a:rPr>
                        <a:t>make changes and test to see what happens</a:t>
                      </a:r>
                    </a:p>
                  </a:txBody>
                  <a:tcPr>
                    <a:lnL w="28575"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100" b="0" i="0" dirty="0">
                        <a:latin typeface="Futura Condensed"/>
                        <a:cs typeface="Futura Condensed"/>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1100" b="0" i="0" dirty="0">
                        <a:latin typeface="Futura Condensed"/>
                        <a:cs typeface="Futura Condensed"/>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1100" b="0" i="0" dirty="0">
                        <a:latin typeface="Futura Condensed"/>
                        <a:cs typeface="Futura Condensed"/>
                      </a:endParaRPr>
                    </a:p>
                  </a:txBody>
                  <a:tcPr>
                    <a:lnL w="1270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r>
              <a:tr h="281306">
                <a:tc>
                  <a:txBody>
                    <a:bodyPr/>
                    <a:lstStyle/>
                    <a:p>
                      <a:pPr algn="l"/>
                      <a:r>
                        <a:rPr lang="en-US" sz="1100" b="0" i="0" dirty="0" smtClean="0">
                          <a:latin typeface="Futura Condensed"/>
                          <a:cs typeface="Futura Condensed"/>
                        </a:rPr>
                        <a:t>consider other ways to solve the problem</a:t>
                      </a:r>
                    </a:p>
                  </a:txBody>
                  <a:tcPr>
                    <a:lnL w="28575"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100" b="0" i="0" dirty="0">
                        <a:latin typeface="Futura Condensed"/>
                        <a:cs typeface="Futura Condensed"/>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1100" b="0" i="0" dirty="0">
                        <a:latin typeface="Futura Condensed"/>
                        <a:cs typeface="Futura Condensed"/>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1100" b="0" i="0" dirty="0">
                        <a:latin typeface="Futura Condensed"/>
                        <a:cs typeface="Futura Condensed"/>
                      </a:endParaRPr>
                    </a:p>
                  </a:txBody>
                  <a:tcPr>
                    <a:lnL w="1270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r>
              <a:tr h="281306">
                <a:tc gridSpan="4">
                  <a:txBody>
                    <a:bodyPr/>
                    <a:lstStyle/>
                    <a:p>
                      <a:pPr algn="r"/>
                      <a:r>
                        <a:rPr lang="en-US" sz="1100" b="0" i="0" dirty="0" smtClean="0">
                          <a:latin typeface="Futura Condensed"/>
                          <a:cs typeface="Futura Condensed"/>
                        </a:rPr>
                        <a:t>NOTES FOR NEXT TIME:</a:t>
                      </a:r>
                    </a:p>
                    <a:p>
                      <a:pPr algn="r"/>
                      <a:r>
                        <a:rPr lang="en-US" sz="1100" b="0" i="0" dirty="0" smtClean="0">
                          <a:latin typeface="Futura Condensed"/>
                          <a:cs typeface="Futura Condensed"/>
                        </a:rPr>
                        <a:t>If </a:t>
                      </a:r>
                      <a:r>
                        <a:rPr lang="en-US" sz="1100" b="1" i="0" dirty="0" smtClean="0">
                          <a:latin typeface="Futura Condensed"/>
                          <a:cs typeface="Futura Condensed"/>
                        </a:rPr>
                        <a:t>none</a:t>
                      </a:r>
                      <a:r>
                        <a:rPr lang="en-US" sz="1100" b="0" i="0" dirty="0" smtClean="0">
                          <a:latin typeface="Futura Condensed"/>
                          <a:cs typeface="Futura Condensed"/>
                        </a:rPr>
                        <a:t>, how can I make room, or build time, for more?</a:t>
                      </a:r>
                    </a:p>
                    <a:p>
                      <a:pPr algn="r"/>
                      <a:r>
                        <a:rPr lang="en-US" sz="1100" b="0" i="0" dirty="0" smtClean="0">
                          <a:latin typeface="Futura Condensed"/>
                          <a:cs typeface="Futura Condensed"/>
                        </a:rPr>
                        <a:t>If </a:t>
                      </a:r>
                      <a:r>
                        <a:rPr lang="en-US" sz="1100" b="1" i="0" dirty="0" smtClean="0">
                          <a:latin typeface="Futura Condensed"/>
                          <a:cs typeface="Futura Condensed"/>
                        </a:rPr>
                        <a:t>some</a:t>
                      </a:r>
                      <a:r>
                        <a:rPr lang="en-US" sz="1100" b="0" i="0" dirty="0" smtClean="0">
                          <a:latin typeface="Futura Condensed"/>
                          <a:cs typeface="Futura Condensed"/>
                        </a:rPr>
                        <a:t>, how can I deepen, or strengthen, those activities?</a:t>
                      </a:r>
                    </a:p>
                    <a:p>
                      <a:pPr algn="r"/>
                      <a:r>
                        <a:rPr lang="en-US" sz="1100" b="0" i="0" dirty="0" smtClean="0">
                          <a:latin typeface="Futura Condensed"/>
                          <a:cs typeface="Futura Condensed"/>
                        </a:rPr>
                        <a:t>If </a:t>
                      </a:r>
                      <a:r>
                        <a:rPr lang="en-US" sz="1100" b="1" i="0" dirty="0" smtClean="0">
                          <a:latin typeface="Futura Condensed"/>
                          <a:cs typeface="Futura Condensed"/>
                        </a:rPr>
                        <a:t>lots</a:t>
                      </a:r>
                      <a:r>
                        <a:rPr lang="en-US" sz="1100" b="0" i="0" dirty="0" smtClean="0">
                          <a:latin typeface="Futura Condensed"/>
                          <a:cs typeface="Futura Condensed"/>
                        </a:rPr>
                        <a:t>, what have I noticed, or learned?</a:t>
                      </a:r>
                    </a:p>
                    <a:p>
                      <a:pPr algn="r"/>
                      <a:endParaRPr lang="en-US" sz="1100" b="0" i="0" dirty="0" smtClean="0">
                        <a:latin typeface="Futura Condensed"/>
                        <a:cs typeface="Futura Condensed"/>
                      </a:endParaRPr>
                    </a:p>
                    <a:p>
                      <a:pPr algn="r"/>
                      <a:endParaRPr lang="en-US" sz="1100" b="0" i="0" dirty="0" smtClean="0">
                        <a:latin typeface="Futura Condensed"/>
                        <a:cs typeface="Futura Condensed"/>
                      </a:endParaRPr>
                    </a:p>
                    <a:p>
                      <a:pPr algn="r"/>
                      <a:endParaRPr lang="en-US" sz="1100" b="0" i="0" dirty="0" smtClean="0">
                        <a:latin typeface="Futura Condensed"/>
                        <a:cs typeface="Futura Condensed"/>
                      </a:endParaRPr>
                    </a:p>
                    <a:p>
                      <a:pPr algn="r"/>
                      <a:endParaRPr lang="en-US" sz="1100" b="0" i="0" dirty="0" smtClean="0">
                        <a:latin typeface="Futura Condensed"/>
                        <a:cs typeface="Futura Condensed"/>
                      </a:endParaRPr>
                    </a:p>
                    <a:p>
                      <a:pPr algn="r"/>
                      <a:endParaRPr lang="en-US" sz="1100" b="0" i="0" dirty="0" smtClean="0">
                        <a:latin typeface="Futura Condensed"/>
                        <a:cs typeface="Futura Condensed"/>
                      </a:endParaRPr>
                    </a:p>
                    <a:p>
                      <a:pPr algn="r"/>
                      <a:endParaRPr lang="en-US" sz="1100" b="0" i="0" dirty="0" smtClean="0">
                        <a:latin typeface="Futura Condensed"/>
                        <a:cs typeface="Futura Condensed"/>
                      </a:endParaRPr>
                    </a:p>
                  </a:txBody>
                  <a:tcPr>
                    <a:lnL w="28575"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a:endParaRPr lang="en-US" sz="1200" b="0" i="0" dirty="0">
                        <a:latin typeface="Futura Condensed"/>
                        <a:cs typeface="Futura Condensed"/>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a:endParaRPr lang="en-US" sz="1200" b="0" i="0" dirty="0">
                        <a:latin typeface="Futura Condensed"/>
                        <a:cs typeface="Futura Condensed"/>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a:endParaRPr lang="en-US" sz="1200" b="0" i="0" dirty="0">
                        <a:latin typeface="Futura Condensed"/>
                        <a:cs typeface="Futura Condensed"/>
                      </a:endParaRPr>
                    </a:p>
                  </a:txBody>
                  <a:tcPr>
                    <a:lnL w="1270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1" name="Rectangle 10"/>
          <p:cNvSpPr/>
          <p:nvPr/>
        </p:nvSpPr>
        <p:spPr>
          <a:xfrm>
            <a:off x="486732" y="1371947"/>
            <a:ext cx="6925733" cy="738664"/>
          </a:xfrm>
          <a:prstGeom prst="rect">
            <a:avLst/>
          </a:prstGeom>
        </p:spPr>
        <p:txBody>
          <a:bodyPr wrap="square">
            <a:spAutoFit/>
          </a:bodyPr>
          <a:lstStyle/>
          <a:p>
            <a:r>
              <a:rPr lang="en-US" sz="1400" dirty="0" smtClean="0">
                <a:latin typeface="Futura-Condensed-Normal" pitchFamily="2" charset="0"/>
                <a:cs typeface="Futura Condensed"/>
              </a:rPr>
              <a:t>The following instrument can be used to help you reflect on how you are supporting computational practices in your learning environment – which may be a classroom, a library, or another learning environment. The purpose of the instrument is to help you notice the types of opportunities to learn that you are designing and supporting. </a:t>
            </a:r>
            <a:endParaRPr lang="en-US" sz="1400" dirty="0">
              <a:latin typeface="Futura-Condensed-Normal" pitchFamily="2" charset="0"/>
              <a:cs typeface="Futura Condensed"/>
            </a:endParaRPr>
          </a:p>
        </p:txBody>
      </p:sp>
      <p:sp>
        <p:nvSpPr>
          <p:cNvPr id="10" name="TextBox 9"/>
          <p:cNvSpPr txBox="1"/>
          <p:nvPr/>
        </p:nvSpPr>
        <p:spPr>
          <a:xfrm>
            <a:off x="572861" y="980163"/>
            <a:ext cx="6661075" cy="246221"/>
          </a:xfrm>
          <a:prstGeom prst="rect">
            <a:avLst/>
          </a:prstGeom>
          <a:noFill/>
        </p:spPr>
        <p:txBody>
          <a:bodyPr wrap="square" lIns="0" tIns="0" rIns="0" bIns="0" rtlCol="0">
            <a:spAutoFit/>
          </a:bodyPr>
          <a:lstStyle/>
          <a:p>
            <a:pPr marL="225425" indent="-225425">
              <a:spcAft>
                <a:spcPts val="600"/>
              </a:spcAft>
            </a:pPr>
            <a:r>
              <a:rPr lang="en-US" sz="1600" b="1" dirty="0" smtClean="0">
                <a:latin typeface="Futura-Condensed-Normal" pitchFamily="2" charset="0"/>
                <a:cs typeface="Futura Condensed"/>
              </a:rPr>
              <a:t>SUPPORTING COMPUTATIONAL PRACTICES IN THE CLASSROOM</a:t>
            </a:r>
            <a:endParaRPr lang="en-US" sz="1600" b="1" dirty="0">
              <a:latin typeface="Futura-Condensed-Normal" pitchFamily="2" charset="0"/>
              <a:cs typeface="Futura Condensed"/>
            </a:endParaRPr>
          </a:p>
        </p:txBody>
      </p:sp>
      <p:sp>
        <p:nvSpPr>
          <p:cNvPr id="13" name="Slide Number Placeholder 2"/>
          <p:cNvSpPr>
            <a:spLocks noGrp="1"/>
          </p:cNvSpPr>
          <p:nvPr>
            <p:ph type="sldNum" sz="quarter" idx="12"/>
          </p:nvPr>
        </p:nvSpPr>
        <p:spPr>
          <a:xfrm>
            <a:off x="142398" y="9519711"/>
            <a:ext cx="1813560" cy="535517"/>
          </a:xfrm>
        </p:spPr>
        <p:txBody>
          <a:bodyPr/>
          <a:lstStyle/>
          <a:p>
            <a:r>
              <a:rPr lang="en-US" dirty="0" smtClean="0">
                <a:latin typeface="Futura-Condensed-Normal" pitchFamily="2" charset="0"/>
              </a:rPr>
              <a:t>144</a:t>
            </a:r>
            <a:endParaRPr lang="en-US" dirty="0">
              <a:latin typeface="Futura-Condensed-Normal" pitchFamily="2" charset="0"/>
            </a:endParaRPr>
          </a:p>
        </p:txBody>
      </p:sp>
    </p:spTree>
    <p:extLst>
      <p:ext uri="{BB962C8B-B14F-4D97-AF65-F5344CB8AC3E}">
        <p14:creationId xmlns:p14="http://schemas.microsoft.com/office/powerpoint/2010/main" xmlns="" val="27664353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72861" y="2194837"/>
            <a:ext cx="6661075" cy="246221"/>
          </a:xfrm>
          <a:prstGeom prst="rect">
            <a:avLst/>
          </a:prstGeom>
          <a:noFill/>
        </p:spPr>
        <p:txBody>
          <a:bodyPr wrap="square" lIns="0" tIns="0" rIns="0" bIns="0" rtlCol="0">
            <a:spAutoFit/>
          </a:bodyPr>
          <a:lstStyle/>
          <a:p>
            <a:pPr marL="225425" indent="-225425">
              <a:spcAft>
                <a:spcPts val="600"/>
              </a:spcAft>
            </a:pPr>
            <a:r>
              <a:rPr lang="en-US" sz="1600" dirty="0" smtClean="0">
                <a:latin typeface="Futura-Condensed-Normal" pitchFamily="2" charset="0"/>
                <a:cs typeface="Futura Condensed"/>
              </a:rPr>
              <a:t>REUSING AND REMIXING: </a:t>
            </a:r>
            <a:r>
              <a:rPr lang="en-US" sz="1600" dirty="0">
                <a:latin typeface="Futura-Condensed-Normal" pitchFamily="2" charset="0"/>
                <a:cs typeface="Futura Condensed"/>
              </a:rPr>
              <a:t>making something by building on </a:t>
            </a:r>
            <a:r>
              <a:rPr lang="en-US" sz="1600" dirty="0" smtClean="0">
                <a:latin typeface="Futura-Condensed-Normal" pitchFamily="2" charset="0"/>
                <a:cs typeface="Futura Condensed"/>
              </a:rPr>
              <a:t>existing projects or ideas</a:t>
            </a:r>
            <a:endParaRPr lang="en-US" sz="1600" dirty="0">
              <a:latin typeface="Futura-Condensed-Normal" pitchFamily="2" charset="0"/>
              <a:cs typeface="Futura Condensed"/>
            </a:endParaRPr>
          </a:p>
        </p:txBody>
      </p:sp>
      <p:graphicFrame>
        <p:nvGraphicFramePr>
          <p:cNvPr id="9" name="Table 8"/>
          <p:cNvGraphicFramePr>
            <a:graphicFrameLocks noGrp="1"/>
          </p:cNvGraphicFramePr>
          <p:nvPr>
            <p:extLst>
              <p:ext uri="{D42A27DB-BD31-4B8C-83A1-F6EECF244321}">
                <p14:modId xmlns:p14="http://schemas.microsoft.com/office/powerpoint/2010/main" xmlns="" val="2761617175"/>
              </p:ext>
            </p:extLst>
          </p:nvPr>
        </p:nvGraphicFramePr>
        <p:xfrm>
          <a:off x="586634" y="2467821"/>
          <a:ext cx="6631218" cy="3319784"/>
        </p:xfrm>
        <a:graphic>
          <a:graphicData uri="http://schemas.openxmlformats.org/drawingml/2006/table">
            <a:tbl>
              <a:tblPr firstRow="1">
                <a:tableStyleId>{616DA210-FB5B-4158-B5E0-FEB733F419BA}</a:tableStyleId>
              </a:tblPr>
              <a:tblGrid>
                <a:gridCol w="4992337"/>
                <a:gridCol w="560878"/>
                <a:gridCol w="555379"/>
                <a:gridCol w="522624"/>
              </a:tblGrid>
              <a:tr h="281306">
                <a:tc>
                  <a:txBody>
                    <a:bodyPr/>
                    <a:lstStyle/>
                    <a:p>
                      <a:pPr algn="l"/>
                      <a:r>
                        <a:rPr lang="en-US" sz="1100" b="1" i="0" dirty="0" smtClean="0">
                          <a:latin typeface="Futura Condensed"/>
                          <a:cs typeface="Futura Condensed"/>
                        </a:rPr>
                        <a:t>The activity provided opportunities for students to…</a:t>
                      </a:r>
                      <a:endParaRPr lang="en-US" sz="1100" b="1" i="0" dirty="0">
                        <a:latin typeface="Futura Condensed"/>
                        <a:cs typeface="Futura Condensed"/>
                      </a:endParaRPr>
                    </a:p>
                  </a:txBody>
                  <a:tcPr>
                    <a:lnL w="28575"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100" b="1" i="0" dirty="0" smtClean="0">
                          <a:latin typeface="Futura Condensed"/>
                          <a:cs typeface="Futura Condensed"/>
                        </a:rPr>
                        <a:t>NONE</a:t>
                      </a:r>
                      <a:endParaRPr lang="en-US" sz="1100" b="1" i="0" dirty="0">
                        <a:latin typeface="Futura Condensed"/>
                        <a:cs typeface="Futura Condensed"/>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c>
                  <a:txBody>
                    <a:bodyPr/>
                    <a:lstStyle/>
                    <a:p>
                      <a:pPr algn="l"/>
                      <a:r>
                        <a:rPr lang="en-US" sz="1100" b="1" i="0" dirty="0" smtClean="0">
                          <a:latin typeface="Futura Condensed"/>
                          <a:cs typeface="Futura Condensed"/>
                        </a:rPr>
                        <a:t>SOME</a:t>
                      </a:r>
                      <a:endParaRPr lang="en-US" sz="1100" b="1" i="0" dirty="0">
                        <a:latin typeface="Futura Condensed"/>
                        <a:cs typeface="Futura Condensed"/>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c>
                  <a:txBody>
                    <a:bodyPr/>
                    <a:lstStyle/>
                    <a:p>
                      <a:pPr algn="l"/>
                      <a:r>
                        <a:rPr lang="en-US" sz="1100" b="1" i="0" dirty="0" smtClean="0">
                          <a:latin typeface="Futura Condensed"/>
                          <a:cs typeface="Futura Condensed"/>
                        </a:rPr>
                        <a:t>LOTS</a:t>
                      </a:r>
                      <a:endParaRPr lang="en-US" sz="1100" b="1" i="0" dirty="0">
                        <a:latin typeface="Futura Condensed"/>
                        <a:cs typeface="Futura Condensed"/>
                      </a:endParaRPr>
                    </a:p>
                  </a:txBody>
                  <a:tcPr>
                    <a:lnL w="1270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r>
              <a:tr h="281306">
                <a:tc>
                  <a:txBody>
                    <a:bodyPr/>
                    <a:lstStyle/>
                    <a:p>
                      <a:pPr algn="l"/>
                      <a:r>
                        <a:rPr lang="en-US" sz="1100" b="0" i="0" dirty="0" smtClean="0">
                          <a:latin typeface="Futura Condensed"/>
                          <a:cs typeface="Futura Condensed"/>
                        </a:rPr>
                        <a:t>find ideas and inspiration by trying other projects and reading the scripts</a:t>
                      </a:r>
                    </a:p>
                  </a:txBody>
                  <a:tcPr>
                    <a:lnL w="28575"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100" b="0" i="0" dirty="0">
                        <a:latin typeface="Futura Condensed"/>
                        <a:cs typeface="Futura Condensed"/>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1100" b="0" i="0" dirty="0">
                        <a:latin typeface="Futura Condensed"/>
                        <a:cs typeface="Futura Condensed"/>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1100" b="0" i="0" dirty="0">
                        <a:latin typeface="Futura Condensed"/>
                        <a:cs typeface="Futura Condensed"/>
                      </a:endParaRPr>
                    </a:p>
                  </a:txBody>
                  <a:tcPr>
                    <a:lnL w="1270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r>
              <a:tr h="281306">
                <a:tc>
                  <a:txBody>
                    <a:bodyPr/>
                    <a:lstStyle/>
                    <a:p>
                      <a:pPr algn="l"/>
                      <a:r>
                        <a:rPr lang="en-US" sz="1100" b="0" i="0" dirty="0" smtClean="0">
                          <a:latin typeface="Futura Condensed"/>
                          <a:cs typeface="Futura Condensed"/>
                        </a:rPr>
                        <a:t>select a piece of another project, and adapt it for your project</a:t>
                      </a:r>
                    </a:p>
                  </a:txBody>
                  <a:tcPr>
                    <a:lnL w="28575"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100" b="0" i="0" dirty="0">
                        <a:latin typeface="Futura Condensed"/>
                        <a:cs typeface="Futura Condensed"/>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1100" b="0" i="0" dirty="0">
                        <a:latin typeface="Futura Condensed"/>
                        <a:cs typeface="Futura Condensed"/>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1100" b="0" i="0" dirty="0">
                        <a:latin typeface="Futura Condensed"/>
                        <a:cs typeface="Futura Condensed"/>
                      </a:endParaRPr>
                    </a:p>
                  </a:txBody>
                  <a:tcPr>
                    <a:lnL w="1270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r>
              <a:tr h="281306">
                <a:tc>
                  <a:txBody>
                    <a:bodyPr/>
                    <a:lstStyle/>
                    <a:p>
                      <a:pPr algn="l"/>
                      <a:r>
                        <a:rPr lang="en-US" sz="1100" b="0" i="0" dirty="0" smtClean="0">
                          <a:latin typeface="Futura Condensed"/>
                          <a:cs typeface="Futura Condensed"/>
                        </a:rPr>
                        <a:t>modify an existing project to improve or enhance it</a:t>
                      </a:r>
                    </a:p>
                  </a:txBody>
                  <a:tcPr>
                    <a:lnL w="28575"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100" b="0" i="0" dirty="0">
                        <a:latin typeface="Futura Condensed"/>
                        <a:cs typeface="Futura Condensed"/>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1100" b="0" i="0" dirty="0">
                        <a:latin typeface="Futura Condensed"/>
                        <a:cs typeface="Futura Condensed"/>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1100" b="0" i="0" dirty="0">
                        <a:latin typeface="Futura Condensed"/>
                        <a:cs typeface="Futura Condensed"/>
                      </a:endParaRPr>
                    </a:p>
                  </a:txBody>
                  <a:tcPr>
                    <a:lnL w="1270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r>
              <a:tr h="281306">
                <a:tc>
                  <a:txBody>
                    <a:bodyPr/>
                    <a:lstStyle/>
                    <a:p>
                      <a:pPr algn="l"/>
                      <a:r>
                        <a:rPr lang="en-US" sz="1100" b="0" i="0" dirty="0" smtClean="0">
                          <a:latin typeface="Futura Condensed"/>
                          <a:cs typeface="Futura Condensed"/>
                        </a:rPr>
                        <a:t>give credit to people whose work you build on or are inspired by</a:t>
                      </a:r>
                    </a:p>
                  </a:txBody>
                  <a:tcPr>
                    <a:lnL w="28575"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100" b="0" i="0" dirty="0">
                        <a:latin typeface="Futura Condensed"/>
                        <a:cs typeface="Futura Condensed"/>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1100" b="0" i="0" dirty="0">
                        <a:latin typeface="Futura Condensed"/>
                        <a:cs typeface="Futura Condensed"/>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1100" b="0" i="0" dirty="0">
                        <a:latin typeface="Futura Condensed"/>
                        <a:cs typeface="Futura Condensed"/>
                      </a:endParaRPr>
                    </a:p>
                  </a:txBody>
                  <a:tcPr>
                    <a:lnL w="1270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r>
              <a:tr h="281306">
                <a:tc gridSpan="4">
                  <a:txBody>
                    <a:bodyPr/>
                    <a:lstStyle/>
                    <a:p>
                      <a:pPr algn="r"/>
                      <a:r>
                        <a:rPr lang="en-US" sz="1100" b="0" i="0" dirty="0" smtClean="0">
                          <a:latin typeface="Futura Condensed"/>
                          <a:cs typeface="Futura Condensed"/>
                        </a:rPr>
                        <a:t>NOTES FOR NEXT TIME:</a:t>
                      </a:r>
                    </a:p>
                    <a:p>
                      <a:pPr algn="r"/>
                      <a:r>
                        <a:rPr lang="en-US" sz="1100" b="0" i="0" dirty="0" smtClean="0">
                          <a:latin typeface="Futura Condensed"/>
                          <a:cs typeface="Futura Condensed"/>
                        </a:rPr>
                        <a:t>If </a:t>
                      </a:r>
                      <a:r>
                        <a:rPr lang="en-US" sz="1100" b="1" i="0" dirty="0" smtClean="0">
                          <a:latin typeface="Futura Condensed"/>
                          <a:cs typeface="Futura Condensed"/>
                        </a:rPr>
                        <a:t>none</a:t>
                      </a:r>
                      <a:r>
                        <a:rPr lang="en-US" sz="1100" b="0" i="0" dirty="0" smtClean="0">
                          <a:latin typeface="Futura Condensed"/>
                          <a:cs typeface="Futura Condensed"/>
                        </a:rPr>
                        <a:t>, how can I make room, or build time, for more?</a:t>
                      </a:r>
                    </a:p>
                    <a:p>
                      <a:pPr algn="r"/>
                      <a:r>
                        <a:rPr lang="en-US" sz="1100" b="0" i="0" dirty="0" smtClean="0">
                          <a:latin typeface="Futura Condensed"/>
                          <a:cs typeface="Futura Condensed"/>
                        </a:rPr>
                        <a:t>If </a:t>
                      </a:r>
                      <a:r>
                        <a:rPr lang="en-US" sz="1100" b="1" i="0" dirty="0" smtClean="0">
                          <a:latin typeface="Futura Condensed"/>
                          <a:cs typeface="Futura Condensed"/>
                        </a:rPr>
                        <a:t>some</a:t>
                      </a:r>
                      <a:r>
                        <a:rPr lang="en-US" sz="1100" b="0" i="0" dirty="0" smtClean="0">
                          <a:latin typeface="Futura Condensed"/>
                          <a:cs typeface="Futura Condensed"/>
                        </a:rPr>
                        <a:t>, how can I deepen, or strengthen, those activities?</a:t>
                      </a:r>
                    </a:p>
                    <a:p>
                      <a:pPr algn="r"/>
                      <a:r>
                        <a:rPr lang="en-US" sz="1100" b="0" i="0" dirty="0" smtClean="0">
                          <a:latin typeface="Futura Condensed"/>
                          <a:cs typeface="Futura Condensed"/>
                        </a:rPr>
                        <a:t>If </a:t>
                      </a:r>
                      <a:r>
                        <a:rPr lang="en-US" sz="1100" b="1" i="0" dirty="0" smtClean="0">
                          <a:latin typeface="Futura Condensed"/>
                          <a:cs typeface="Futura Condensed"/>
                        </a:rPr>
                        <a:t>lots</a:t>
                      </a:r>
                      <a:r>
                        <a:rPr lang="en-US" sz="1100" b="0" i="0" dirty="0" smtClean="0">
                          <a:latin typeface="Futura Condensed"/>
                          <a:cs typeface="Futura Condensed"/>
                        </a:rPr>
                        <a:t>, what have I noticed, or learned?</a:t>
                      </a:r>
                    </a:p>
                    <a:p>
                      <a:pPr algn="r"/>
                      <a:endParaRPr lang="en-US" sz="1100" b="0" i="0" dirty="0" smtClean="0">
                        <a:latin typeface="Futura Condensed"/>
                        <a:cs typeface="Futura Condensed"/>
                      </a:endParaRPr>
                    </a:p>
                    <a:p>
                      <a:pPr algn="r"/>
                      <a:endParaRPr lang="en-US" sz="1100" b="0" i="0" dirty="0" smtClean="0">
                        <a:latin typeface="Futura Condensed"/>
                        <a:cs typeface="Futura Condensed"/>
                      </a:endParaRPr>
                    </a:p>
                    <a:p>
                      <a:pPr algn="r"/>
                      <a:endParaRPr lang="en-US" sz="1100" b="0" i="0" dirty="0" smtClean="0">
                        <a:latin typeface="Futura Condensed"/>
                        <a:cs typeface="Futura Condensed"/>
                      </a:endParaRPr>
                    </a:p>
                    <a:p>
                      <a:pPr algn="r"/>
                      <a:endParaRPr lang="en-US" sz="1100" b="0" i="0" dirty="0" smtClean="0">
                        <a:latin typeface="Futura Condensed"/>
                        <a:cs typeface="Futura Condensed"/>
                      </a:endParaRPr>
                    </a:p>
                    <a:p>
                      <a:pPr algn="r"/>
                      <a:endParaRPr lang="en-US" sz="1100" b="0" i="0" dirty="0" smtClean="0">
                        <a:latin typeface="Futura Condensed"/>
                        <a:cs typeface="Futura Condensed"/>
                      </a:endParaRPr>
                    </a:p>
                    <a:p>
                      <a:pPr algn="r"/>
                      <a:endParaRPr lang="en-US" sz="1100" b="0" i="0" dirty="0" smtClean="0">
                        <a:latin typeface="Futura Condensed"/>
                        <a:cs typeface="Futura Condensed"/>
                      </a:endParaRPr>
                    </a:p>
                  </a:txBody>
                  <a:tcPr>
                    <a:lnL w="28575"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a:endParaRPr lang="en-US" sz="1200" b="0" i="0" dirty="0">
                        <a:latin typeface="Futura Condensed"/>
                        <a:cs typeface="Futura Condensed"/>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a:endParaRPr lang="en-US" sz="1200" b="0" i="0" dirty="0">
                        <a:latin typeface="Futura Condensed"/>
                        <a:cs typeface="Futura Condensed"/>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a:endParaRPr lang="en-US" sz="1200" b="0" i="0" dirty="0">
                        <a:latin typeface="Futura Condensed"/>
                        <a:cs typeface="Futura Condensed"/>
                      </a:endParaRPr>
                    </a:p>
                  </a:txBody>
                  <a:tcPr>
                    <a:lnL w="1270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4" name="TextBox 13"/>
          <p:cNvSpPr txBox="1"/>
          <p:nvPr/>
        </p:nvSpPr>
        <p:spPr>
          <a:xfrm>
            <a:off x="572861" y="5877591"/>
            <a:ext cx="6661075" cy="246221"/>
          </a:xfrm>
          <a:prstGeom prst="rect">
            <a:avLst/>
          </a:prstGeom>
          <a:noFill/>
        </p:spPr>
        <p:txBody>
          <a:bodyPr wrap="square" lIns="0" tIns="0" rIns="0" bIns="0" rtlCol="0">
            <a:spAutoFit/>
          </a:bodyPr>
          <a:lstStyle/>
          <a:p>
            <a:r>
              <a:rPr lang="en-US" sz="1600" dirty="0" smtClean="0">
                <a:latin typeface="Futura-Condensed-Normal" pitchFamily="2" charset="0"/>
                <a:cs typeface="Futura Condensed"/>
              </a:rPr>
              <a:t>ABSTRACTING AND MODULARIZING: exploring connections between the whole and the parts</a:t>
            </a:r>
            <a:endParaRPr lang="en-US" sz="1600" dirty="0">
              <a:latin typeface="Futura-Condensed-Normal" pitchFamily="2" charset="0"/>
              <a:cs typeface="Futura Condensed"/>
            </a:endParaRPr>
          </a:p>
        </p:txBody>
      </p:sp>
      <p:graphicFrame>
        <p:nvGraphicFramePr>
          <p:cNvPr id="15" name="Table 14"/>
          <p:cNvGraphicFramePr>
            <a:graphicFrameLocks noGrp="1"/>
          </p:cNvGraphicFramePr>
          <p:nvPr>
            <p:extLst>
              <p:ext uri="{D42A27DB-BD31-4B8C-83A1-F6EECF244321}">
                <p14:modId xmlns:p14="http://schemas.microsoft.com/office/powerpoint/2010/main" xmlns="" val="3876089743"/>
              </p:ext>
            </p:extLst>
          </p:nvPr>
        </p:nvGraphicFramePr>
        <p:xfrm>
          <a:off x="586635" y="6150575"/>
          <a:ext cx="6631218" cy="3183892"/>
        </p:xfrm>
        <a:graphic>
          <a:graphicData uri="http://schemas.openxmlformats.org/drawingml/2006/table">
            <a:tbl>
              <a:tblPr firstRow="1">
                <a:tableStyleId>{616DA210-FB5B-4158-B5E0-FEB733F419BA}</a:tableStyleId>
              </a:tblPr>
              <a:tblGrid>
                <a:gridCol w="4992337"/>
                <a:gridCol w="560878"/>
                <a:gridCol w="555379"/>
                <a:gridCol w="522624"/>
              </a:tblGrid>
              <a:tr h="281306">
                <a:tc>
                  <a:txBody>
                    <a:bodyPr/>
                    <a:lstStyle/>
                    <a:p>
                      <a:pPr algn="l"/>
                      <a:r>
                        <a:rPr lang="en-US" sz="1100" b="1" i="0" dirty="0" smtClean="0">
                          <a:latin typeface="Futura Condensed"/>
                          <a:cs typeface="Futura Condensed"/>
                        </a:rPr>
                        <a:t>The activity provided opportunities for students to…</a:t>
                      </a:r>
                      <a:endParaRPr lang="en-US" sz="1100" b="1" i="0" dirty="0">
                        <a:latin typeface="Futura Condensed"/>
                        <a:cs typeface="Futura Condensed"/>
                      </a:endParaRPr>
                    </a:p>
                  </a:txBody>
                  <a:tcPr>
                    <a:lnL w="28575"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100" b="1" i="0" dirty="0" smtClean="0">
                          <a:latin typeface="Futura Condensed"/>
                          <a:cs typeface="Futura Condensed"/>
                        </a:rPr>
                        <a:t>NONE</a:t>
                      </a:r>
                      <a:endParaRPr lang="en-US" sz="1100" b="1" i="0" dirty="0">
                        <a:latin typeface="Futura Condensed"/>
                        <a:cs typeface="Futura Condensed"/>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c>
                  <a:txBody>
                    <a:bodyPr/>
                    <a:lstStyle/>
                    <a:p>
                      <a:pPr algn="l"/>
                      <a:r>
                        <a:rPr lang="en-US" sz="1100" b="1" i="0" dirty="0" smtClean="0">
                          <a:latin typeface="Futura Condensed"/>
                          <a:cs typeface="Futura Condensed"/>
                        </a:rPr>
                        <a:t>SOME</a:t>
                      </a:r>
                      <a:endParaRPr lang="en-US" sz="1100" b="1" i="0" dirty="0">
                        <a:latin typeface="Futura Condensed"/>
                        <a:cs typeface="Futura Condensed"/>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c>
                  <a:txBody>
                    <a:bodyPr/>
                    <a:lstStyle/>
                    <a:p>
                      <a:pPr algn="l"/>
                      <a:r>
                        <a:rPr lang="en-US" sz="1100" b="1" i="0" dirty="0" smtClean="0">
                          <a:latin typeface="Futura Condensed"/>
                          <a:cs typeface="Futura Condensed"/>
                        </a:rPr>
                        <a:t>LOTS</a:t>
                      </a:r>
                      <a:endParaRPr lang="en-US" sz="1100" b="1" i="0" dirty="0">
                        <a:latin typeface="Futura Condensed"/>
                        <a:cs typeface="Futura Condensed"/>
                      </a:endParaRPr>
                    </a:p>
                  </a:txBody>
                  <a:tcPr>
                    <a:lnL w="1270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r>
              <a:tr h="281306">
                <a:tc>
                  <a:txBody>
                    <a:bodyPr/>
                    <a:lstStyle/>
                    <a:p>
                      <a:pPr algn="l"/>
                      <a:r>
                        <a:rPr lang="en-US" sz="1100" b="0" i="0" dirty="0" smtClean="0">
                          <a:latin typeface="Futura Condensed"/>
                          <a:cs typeface="Futura Condensed"/>
                        </a:rPr>
                        <a:t>decide what sprites are needed for your project, and where they should go</a:t>
                      </a:r>
                    </a:p>
                  </a:txBody>
                  <a:tcPr>
                    <a:lnL w="28575"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100" b="0" i="0" dirty="0">
                        <a:latin typeface="Futura Condensed"/>
                        <a:cs typeface="Futura Condensed"/>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1100" b="0" i="0" dirty="0">
                        <a:latin typeface="Futura Condensed"/>
                        <a:cs typeface="Futura Condensed"/>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1100" b="0" i="0" dirty="0">
                        <a:latin typeface="Futura Condensed"/>
                        <a:cs typeface="Futura Condensed"/>
                      </a:endParaRPr>
                    </a:p>
                  </a:txBody>
                  <a:tcPr>
                    <a:lnL w="1270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r>
              <a:tr h="281306">
                <a:tc>
                  <a:txBody>
                    <a:bodyPr/>
                    <a:lstStyle/>
                    <a:p>
                      <a:pPr algn="l"/>
                      <a:r>
                        <a:rPr lang="en-US" sz="1100" b="0" i="0" dirty="0" smtClean="0">
                          <a:latin typeface="Futura Condensed"/>
                          <a:cs typeface="Futura Condensed"/>
                        </a:rPr>
                        <a:t>decide what scripts are needed for your project, and what they should do</a:t>
                      </a:r>
                    </a:p>
                  </a:txBody>
                  <a:tcPr>
                    <a:lnL w="28575"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100" b="0" i="0" dirty="0">
                        <a:latin typeface="Futura Condensed"/>
                        <a:cs typeface="Futura Condensed"/>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1100" b="0" i="0" dirty="0">
                        <a:latin typeface="Futura Condensed"/>
                        <a:cs typeface="Futura Condensed"/>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1100" b="0" i="0" dirty="0">
                        <a:latin typeface="Futura Condensed"/>
                        <a:cs typeface="Futura Condensed"/>
                      </a:endParaRPr>
                    </a:p>
                  </a:txBody>
                  <a:tcPr>
                    <a:lnL w="1270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r>
              <a:tr h="281306">
                <a:tc>
                  <a:txBody>
                    <a:bodyPr/>
                    <a:lstStyle/>
                    <a:p>
                      <a:pPr algn="l"/>
                      <a:r>
                        <a:rPr lang="en-US" sz="1100" b="0" i="0" dirty="0" smtClean="0">
                          <a:latin typeface="Futura Condensed"/>
                          <a:cs typeface="Futura Condensed"/>
                        </a:rPr>
                        <a:t>organize the scripts in ways that make sense to you and others</a:t>
                      </a:r>
                    </a:p>
                  </a:txBody>
                  <a:tcPr>
                    <a:lnL w="28575"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100" b="0" i="0" dirty="0">
                        <a:latin typeface="Futura Condensed"/>
                        <a:cs typeface="Futura Condensed"/>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1100" b="0" i="0" dirty="0">
                        <a:latin typeface="Futura Condensed"/>
                        <a:cs typeface="Futura Condensed"/>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1100" b="0" i="0" dirty="0">
                        <a:latin typeface="Futura Condensed"/>
                        <a:cs typeface="Futura Condensed"/>
                      </a:endParaRPr>
                    </a:p>
                  </a:txBody>
                  <a:tcPr>
                    <a:lnL w="1270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r>
              <a:tr h="281306">
                <a:tc gridSpan="4">
                  <a:txBody>
                    <a:bodyPr/>
                    <a:lstStyle/>
                    <a:p>
                      <a:pPr algn="r"/>
                      <a:r>
                        <a:rPr lang="en-US" sz="1100" b="0" i="0" dirty="0" smtClean="0">
                          <a:latin typeface="Futura Condensed"/>
                          <a:cs typeface="Futura Condensed"/>
                        </a:rPr>
                        <a:t>NOTES FOR NEXT TIME:</a:t>
                      </a:r>
                    </a:p>
                    <a:p>
                      <a:pPr algn="r"/>
                      <a:r>
                        <a:rPr lang="en-US" sz="1100" b="0" i="0" dirty="0" smtClean="0">
                          <a:latin typeface="Futura Condensed"/>
                          <a:cs typeface="Futura Condensed"/>
                        </a:rPr>
                        <a:t>If </a:t>
                      </a:r>
                      <a:r>
                        <a:rPr lang="en-US" sz="1100" b="1" i="0" dirty="0" smtClean="0">
                          <a:latin typeface="Futura Condensed"/>
                          <a:cs typeface="Futura Condensed"/>
                        </a:rPr>
                        <a:t>none</a:t>
                      </a:r>
                      <a:r>
                        <a:rPr lang="en-US" sz="1100" b="0" i="0" dirty="0" smtClean="0">
                          <a:latin typeface="Futura Condensed"/>
                          <a:cs typeface="Futura Condensed"/>
                        </a:rPr>
                        <a:t>, how can I make room, or build time, for more?</a:t>
                      </a:r>
                    </a:p>
                    <a:p>
                      <a:pPr algn="r"/>
                      <a:r>
                        <a:rPr lang="en-US" sz="1100" b="0" i="0" dirty="0" smtClean="0">
                          <a:latin typeface="Futura Condensed"/>
                          <a:cs typeface="Futura Condensed"/>
                        </a:rPr>
                        <a:t>If </a:t>
                      </a:r>
                      <a:r>
                        <a:rPr lang="en-US" sz="1100" b="1" i="0" dirty="0" smtClean="0">
                          <a:latin typeface="Futura Condensed"/>
                          <a:cs typeface="Futura Condensed"/>
                        </a:rPr>
                        <a:t>some</a:t>
                      </a:r>
                      <a:r>
                        <a:rPr lang="en-US" sz="1100" b="0" i="0" dirty="0" smtClean="0">
                          <a:latin typeface="Futura Condensed"/>
                          <a:cs typeface="Futura Condensed"/>
                        </a:rPr>
                        <a:t>, how can I deepen, or strengthen, those activities?</a:t>
                      </a:r>
                    </a:p>
                    <a:p>
                      <a:pPr algn="r"/>
                      <a:r>
                        <a:rPr lang="en-US" sz="1100" b="0" i="0" dirty="0" smtClean="0">
                          <a:latin typeface="Futura Condensed"/>
                          <a:cs typeface="Futura Condensed"/>
                        </a:rPr>
                        <a:t>If </a:t>
                      </a:r>
                      <a:r>
                        <a:rPr lang="en-US" sz="1100" b="1" i="0" dirty="0" smtClean="0">
                          <a:latin typeface="Futura Condensed"/>
                          <a:cs typeface="Futura Condensed"/>
                        </a:rPr>
                        <a:t>lots</a:t>
                      </a:r>
                      <a:r>
                        <a:rPr lang="en-US" sz="1100" b="0" i="0" dirty="0" smtClean="0">
                          <a:latin typeface="Futura Condensed"/>
                          <a:cs typeface="Futura Condensed"/>
                        </a:rPr>
                        <a:t>, what have I noticed, or learned?</a:t>
                      </a:r>
                    </a:p>
                    <a:p>
                      <a:pPr algn="r"/>
                      <a:endParaRPr lang="en-US" sz="1100" b="0" i="0" dirty="0" smtClean="0">
                        <a:latin typeface="Futura Condensed"/>
                        <a:cs typeface="Futura Condensed"/>
                      </a:endParaRPr>
                    </a:p>
                    <a:p>
                      <a:pPr algn="r"/>
                      <a:endParaRPr lang="en-US" sz="1100" b="0" i="0" dirty="0" smtClean="0">
                        <a:latin typeface="Futura Condensed"/>
                        <a:cs typeface="Futura Condensed"/>
                      </a:endParaRPr>
                    </a:p>
                    <a:p>
                      <a:pPr algn="r"/>
                      <a:endParaRPr lang="en-US" sz="1100" b="0" i="0" dirty="0" smtClean="0">
                        <a:latin typeface="Futura Condensed"/>
                        <a:cs typeface="Futura Condensed"/>
                      </a:endParaRPr>
                    </a:p>
                    <a:p>
                      <a:pPr algn="r"/>
                      <a:endParaRPr lang="en-US" sz="1100" b="0" i="0" dirty="0" smtClean="0">
                        <a:latin typeface="Futura Condensed"/>
                        <a:cs typeface="Futura Condensed"/>
                      </a:endParaRPr>
                    </a:p>
                    <a:p>
                      <a:pPr algn="r"/>
                      <a:endParaRPr lang="en-US" sz="1100" b="0" i="0" dirty="0" smtClean="0">
                        <a:latin typeface="Futura Condensed"/>
                        <a:cs typeface="Futura Condensed"/>
                      </a:endParaRPr>
                    </a:p>
                    <a:p>
                      <a:pPr algn="r"/>
                      <a:endParaRPr lang="en-US" sz="1100" b="0" i="0" dirty="0" smtClean="0">
                        <a:latin typeface="Futura Condensed"/>
                        <a:cs typeface="Futura Condensed"/>
                      </a:endParaRPr>
                    </a:p>
                  </a:txBody>
                  <a:tcPr>
                    <a:lnL w="28575"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a:endParaRPr lang="en-US" sz="1200" b="0" i="0" dirty="0">
                        <a:latin typeface="Futura Condensed"/>
                        <a:cs typeface="Futura Condensed"/>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a:endParaRPr lang="en-US" sz="1200" b="0" i="0" dirty="0">
                        <a:latin typeface="Futura Condensed"/>
                        <a:cs typeface="Futura Condensed"/>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a:endParaRPr lang="en-US" sz="1200" b="0" i="0" dirty="0">
                        <a:latin typeface="Futura Condensed"/>
                        <a:cs typeface="Futura Condensed"/>
                      </a:endParaRPr>
                    </a:p>
                  </a:txBody>
                  <a:tcPr>
                    <a:lnL w="1270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8" name="Slide Number Placeholder 2"/>
          <p:cNvSpPr txBox="1">
            <a:spLocks/>
          </p:cNvSpPr>
          <p:nvPr/>
        </p:nvSpPr>
        <p:spPr>
          <a:xfrm>
            <a:off x="3887162" y="9517906"/>
            <a:ext cx="3744764" cy="535517"/>
          </a:xfrm>
          <a:prstGeom prst="rect">
            <a:avLst/>
          </a:prstGeom>
        </p:spPr>
        <p:txBody>
          <a:bodyPr vert="horz" lIns="91440" tIns="45720" rIns="91440" bIns="45720" rtlCol="0" anchor="ctr"/>
          <a:lstStyle>
            <a:defPPr>
              <a:defRPr lang="en-US"/>
            </a:defPPr>
            <a:lvl1pPr marL="0" algn="l" defTabSz="457200" rtl="0" eaLnBrk="1" latinLnBrk="0" hangingPunct="1">
              <a:defRPr sz="1200" b="0" i="0" kern="1200">
                <a:solidFill>
                  <a:schemeClr val="tx1">
                    <a:tint val="75000"/>
                  </a:schemeClr>
                </a:solidFill>
                <a:latin typeface="Futura Condensed"/>
                <a:ea typeface="+mn-ea"/>
                <a:cs typeface="Futura Condensed"/>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dirty="0" smtClean="0">
                <a:latin typeface="Futura-Condensed-Normal" pitchFamily="2" charset="0"/>
              </a:rPr>
              <a:t>145</a:t>
            </a:r>
            <a:endParaRPr lang="en-US" dirty="0">
              <a:latin typeface="Futura-Condensed-Normal" pitchFamily="2" charset="0"/>
            </a:endParaRPr>
          </a:p>
        </p:txBody>
      </p:sp>
    </p:spTree>
    <p:extLst>
      <p:ext uri="{BB962C8B-B14F-4D97-AF65-F5344CB8AC3E}">
        <p14:creationId xmlns:p14="http://schemas.microsoft.com/office/powerpoint/2010/main" xmlns="" val="13935096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p:cNvSpPr>
            <a:spLocks noGrp="1"/>
          </p:cNvSpPr>
          <p:nvPr>
            <p:ph type="sldNum" sz="quarter" idx="12"/>
          </p:nvPr>
        </p:nvSpPr>
        <p:spPr>
          <a:xfrm>
            <a:off x="142398" y="9519711"/>
            <a:ext cx="1813560" cy="535517"/>
          </a:xfrm>
        </p:spPr>
        <p:txBody>
          <a:bodyPr/>
          <a:lstStyle/>
          <a:p>
            <a:r>
              <a:rPr lang="en-US" dirty="0" smtClean="0"/>
              <a:t>146</a:t>
            </a:r>
            <a:endParaRPr lang="en-US" dirty="0"/>
          </a:p>
        </p:txBody>
      </p:sp>
    </p:spTree>
    <p:extLst>
      <p:ext uri="{BB962C8B-B14F-4D97-AF65-F5344CB8AC3E}">
        <p14:creationId xmlns:p14="http://schemas.microsoft.com/office/powerpoint/2010/main" xmlns="" val="2417880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76767" y="1849789"/>
            <a:ext cx="6654273" cy="5878531"/>
          </a:xfrm>
          <a:prstGeom prst="rect">
            <a:avLst/>
          </a:prstGeom>
          <a:noFill/>
        </p:spPr>
        <p:txBody>
          <a:bodyPr wrap="square" lIns="0" tIns="0" rIns="0" bIns="0" rtlCol="0">
            <a:spAutoFit/>
          </a:bodyPr>
          <a:lstStyle/>
          <a:p>
            <a:r>
              <a:rPr lang="en-US" sz="1400" b="1" dirty="0" smtClean="0">
                <a:latin typeface="Futura-Condensed-Normal" pitchFamily="2" charset="0"/>
                <a:cs typeface="Futura Condensed"/>
              </a:rPr>
              <a:t>Books</a:t>
            </a:r>
          </a:p>
          <a:p>
            <a:endParaRPr lang="en-US" sz="1200" dirty="0">
              <a:latin typeface="Futura-Condensed-Normal" pitchFamily="2" charset="0"/>
              <a:cs typeface="Futura Condensed"/>
            </a:endParaRPr>
          </a:p>
          <a:p>
            <a:pPr marL="171450" indent="-171450">
              <a:buFont typeface="Lucida Grande"/>
              <a:buChar char="+"/>
            </a:pPr>
            <a:r>
              <a:rPr lang="en-US" sz="1200" dirty="0" smtClean="0">
                <a:latin typeface="Futura-Condensed-Normal" pitchFamily="2" charset="0"/>
                <a:cs typeface="Futura Condensed"/>
              </a:rPr>
              <a:t>Papert</a:t>
            </a:r>
            <a:r>
              <a:rPr lang="en-US" sz="1200" dirty="0">
                <a:latin typeface="Futura-Condensed-Normal" pitchFamily="2" charset="0"/>
                <a:cs typeface="Futura Condensed"/>
              </a:rPr>
              <a:t>, S. (1980). </a:t>
            </a:r>
            <a:r>
              <a:rPr lang="en-US" sz="1200" dirty="0" err="1">
                <a:latin typeface="Futura-Condensed-Normal" pitchFamily="2" charset="0"/>
                <a:cs typeface="Futura Condensed"/>
              </a:rPr>
              <a:t>Mindstorms</a:t>
            </a:r>
            <a:r>
              <a:rPr lang="en-US" sz="1200" dirty="0">
                <a:latin typeface="Futura-Condensed-Normal" pitchFamily="2" charset="0"/>
                <a:cs typeface="Futura Condensed"/>
              </a:rPr>
              <a:t>: Children, computers, and powerful ideas. New York, NY: Basic Books.</a:t>
            </a:r>
          </a:p>
          <a:p>
            <a:pPr marL="171450" indent="-171450">
              <a:buFont typeface="Lucida Grande"/>
              <a:buChar char="+"/>
            </a:pPr>
            <a:endParaRPr lang="en-US" sz="1200" dirty="0">
              <a:latin typeface="Futura-Condensed-Normal" pitchFamily="2" charset="0"/>
              <a:cs typeface="Futura Condensed"/>
            </a:endParaRPr>
          </a:p>
          <a:p>
            <a:pPr marL="171450" indent="-171450">
              <a:buFont typeface="Lucida Grande"/>
              <a:buChar char="+"/>
            </a:pPr>
            <a:r>
              <a:rPr lang="en-US" sz="1200" dirty="0">
                <a:latin typeface="Futura-Condensed-Normal" pitchFamily="2" charset="0"/>
                <a:cs typeface="Futura Condensed"/>
              </a:rPr>
              <a:t>Papert, S. (1993). The children’s machine: Rethinking school in the age of the computer. New York, NY: Basic Books.</a:t>
            </a:r>
          </a:p>
          <a:p>
            <a:pPr marL="171450" indent="-171450">
              <a:buFont typeface="Lucida Grande"/>
              <a:buChar char="+"/>
            </a:pPr>
            <a:endParaRPr lang="en-US" sz="1200" dirty="0" smtClean="0">
              <a:latin typeface="Futura-Condensed-Normal" pitchFamily="2" charset="0"/>
              <a:cs typeface="Futura Condensed"/>
            </a:endParaRPr>
          </a:p>
          <a:p>
            <a:pPr marL="171450" indent="-171450">
              <a:buFont typeface="Lucida Grande"/>
              <a:buChar char="+"/>
            </a:pPr>
            <a:r>
              <a:rPr lang="en-US" sz="1200" dirty="0">
                <a:latin typeface="Futura-Condensed-Normal" pitchFamily="2" charset="0"/>
                <a:cs typeface="Futura Condensed"/>
              </a:rPr>
              <a:t>Margolis, J., </a:t>
            </a:r>
            <a:r>
              <a:rPr lang="en-US" sz="1200" dirty="0" err="1">
                <a:latin typeface="Futura-Condensed-Normal" pitchFamily="2" charset="0"/>
                <a:cs typeface="Futura Condensed"/>
              </a:rPr>
              <a:t>Estrella</a:t>
            </a:r>
            <a:r>
              <a:rPr lang="en-US" sz="1200" dirty="0">
                <a:latin typeface="Futura-Condensed-Normal" pitchFamily="2" charset="0"/>
                <a:cs typeface="Futura Condensed"/>
              </a:rPr>
              <a:t>, R., Goode, J., </a:t>
            </a:r>
            <a:r>
              <a:rPr lang="en-US" sz="1200" dirty="0" err="1">
                <a:latin typeface="Futura-Condensed-Normal" pitchFamily="2" charset="0"/>
                <a:cs typeface="Futura Condensed"/>
              </a:rPr>
              <a:t>Holme</a:t>
            </a:r>
            <a:r>
              <a:rPr lang="en-US" sz="1200" dirty="0">
                <a:latin typeface="Futura-Condensed-Normal" pitchFamily="2" charset="0"/>
                <a:cs typeface="Futura Condensed"/>
              </a:rPr>
              <a:t>, J.J., &amp; </a:t>
            </a:r>
            <a:r>
              <a:rPr lang="en-US" sz="1200" dirty="0" err="1">
                <a:latin typeface="Futura-Condensed-Normal" pitchFamily="2" charset="0"/>
                <a:cs typeface="Futura Condensed"/>
              </a:rPr>
              <a:t>Nao</a:t>
            </a:r>
            <a:r>
              <a:rPr lang="en-US" sz="1200" dirty="0">
                <a:latin typeface="Futura-Condensed-Normal" pitchFamily="2" charset="0"/>
                <a:cs typeface="Futura Condensed"/>
              </a:rPr>
              <a:t>, K. (2008). Stuck in the shallow end: Education, race, and computing. Cambridge, MA: MIT Press.</a:t>
            </a:r>
          </a:p>
          <a:p>
            <a:pPr marL="171450" indent="-171450">
              <a:buFont typeface="Lucida Grande"/>
              <a:buChar char="+"/>
            </a:pPr>
            <a:endParaRPr lang="en-US" sz="1200" dirty="0">
              <a:latin typeface="Futura-Condensed-Normal" pitchFamily="2" charset="0"/>
              <a:cs typeface="Futura Condensed"/>
            </a:endParaRPr>
          </a:p>
          <a:p>
            <a:pPr marL="171450" indent="-171450">
              <a:buFont typeface="Lucida Grande"/>
              <a:buChar char="+"/>
            </a:pPr>
            <a:r>
              <a:rPr lang="en-US" sz="1200" dirty="0">
                <a:latin typeface="Futura-Condensed-Normal" pitchFamily="2" charset="0"/>
                <a:cs typeface="Futura Condensed"/>
              </a:rPr>
              <a:t>Margolis, J., &amp; Fisher, A. (2002). Unlocking the clubhouse: Women in computing. Cambridge, MA: MIT Press</a:t>
            </a:r>
            <a:r>
              <a:rPr lang="en-US" sz="1200" dirty="0" smtClean="0">
                <a:latin typeface="Futura-Condensed-Normal" pitchFamily="2" charset="0"/>
                <a:cs typeface="Futura Condensed"/>
              </a:rPr>
              <a:t>.</a:t>
            </a:r>
          </a:p>
          <a:p>
            <a:pPr marL="171450" indent="-171450">
              <a:buFont typeface="Lucida Grande"/>
              <a:buChar char="+"/>
            </a:pPr>
            <a:endParaRPr lang="en-US" sz="1200" dirty="0" smtClean="0">
              <a:latin typeface="Futura-Condensed-Normal" pitchFamily="2" charset="0"/>
              <a:cs typeface="Futura Condensed"/>
            </a:endParaRPr>
          </a:p>
          <a:p>
            <a:pPr marL="171450" indent="-171450">
              <a:buFont typeface="Lucida Grande"/>
              <a:buChar char="+"/>
            </a:pPr>
            <a:r>
              <a:rPr lang="en-US" sz="1200" dirty="0" err="1">
                <a:latin typeface="Futura-Condensed-Normal" pitchFamily="2" charset="0"/>
                <a:cs typeface="Futura Condensed"/>
              </a:rPr>
              <a:t>Rushkoff</a:t>
            </a:r>
            <a:r>
              <a:rPr lang="en-US" sz="1200" dirty="0">
                <a:latin typeface="Futura-Condensed-Normal" pitchFamily="2" charset="0"/>
                <a:cs typeface="Futura Condensed"/>
              </a:rPr>
              <a:t>, D. (2010). Program or be programmed: Ten commands for a digital age. New York, NY: OR Books</a:t>
            </a:r>
            <a:r>
              <a:rPr lang="en-US" sz="1200" dirty="0" smtClean="0">
                <a:latin typeface="Futura-Condensed-Normal" pitchFamily="2" charset="0"/>
                <a:cs typeface="Futura Condensed"/>
              </a:rPr>
              <a:t>.</a:t>
            </a:r>
          </a:p>
          <a:p>
            <a:endParaRPr lang="en-US" sz="1200" dirty="0" smtClean="0">
              <a:latin typeface="Futura-Condensed-Normal" pitchFamily="2" charset="0"/>
              <a:cs typeface="Futura Condensed"/>
            </a:endParaRPr>
          </a:p>
          <a:p>
            <a:endParaRPr lang="en-US" sz="1400" b="1" dirty="0" smtClean="0">
              <a:latin typeface="Futura-Condensed-Normal" pitchFamily="2" charset="0"/>
              <a:cs typeface="Futura Condensed"/>
            </a:endParaRPr>
          </a:p>
          <a:p>
            <a:r>
              <a:rPr lang="en-US" sz="1400" b="1" dirty="0" smtClean="0">
                <a:latin typeface="Futura-Condensed-Normal" pitchFamily="2" charset="0"/>
                <a:cs typeface="Futura Condensed"/>
              </a:rPr>
              <a:t>Dissertations</a:t>
            </a:r>
            <a:endParaRPr lang="en-US" sz="1400" b="1" dirty="0">
              <a:latin typeface="Futura-Condensed-Normal" pitchFamily="2" charset="0"/>
              <a:cs typeface="Futura Condensed"/>
            </a:endParaRPr>
          </a:p>
          <a:p>
            <a:pPr marL="171450" indent="-171450">
              <a:buFont typeface="Lucida Grande"/>
              <a:buChar char="+"/>
            </a:pPr>
            <a:endParaRPr lang="en-US" sz="1200" dirty="0">
              <a:latin typeface="Futura-Condensed-Normal" pitchFamily="2" charset="0"/>
              <a:cs typeface="Futura Condensed"/>
            </a:endParaRPr>
          </a:p>
          <a:p>
            <a:pPr marL="171450" indent="-171450">
              <a:buFont typeface="Lucida Grande"/>
              <a:buChar char="+"/>
            </a:pPr>
            <a:r>
              <a:rPr lang="en-US" sz="1200" dirty="0">
                <a:latin typeface="Futura-Condensed-Normal" pitchFamily="2" charset="0"/>
                <a:cs typeface="Futura Condensed"/>
              </a:rPr>
              <a:t>Brennan, K. (2013). Best of both worlds: Issues of structure and agency in computational creation, in and out of schools. </a:t>
            </a:r>
            <a:br>
              <a:rPr lang="en-US" sz="1200" dirty="0">
                <a:latin typeface="Futura-Condensed-Normal" pitchFamily="2" charset="0"/>
                <a:cs typeface="Futura Condensed"/>
              </a:rPr>
            </a:br>
            <a:r>
              <a:rPr lang="en-US" sz="1200" dirty="0">
                <a:latin typeface="Futura-Condensed-Normal" pitchFamily="2" charset="0"/>
                <a:cs typeface="Futura Condensed"/>
              </a:rPr>
              <a:t>Doctoral </a:t>
            </a:r>
            <a:r>
              <a:rPr lang="en-US" sz="1200" dirty="0" smtClean="0">
                <a:latin typeface="Futura-Condensed-Normal" pitchFamily="2" charset="0"/>
                <a:cs typeface="Futura Condensed"/>
              </a:rPr>
              <a:t>dissertation, </a:t>
            </a:r>
            <a:r>
              <a:rPr lang="en-US" sz="1200" dirty="0">
                <a:latin typeface="Futura-Condensed-Normal" pitchFamily="2" charset="0"/>
                <a:cs typeface="Futura Condensed"/>
              </a:rPr>
              <a:t>Massachusetts Institute of Technology.</a:t>
            </a:r>
          </a:p>
          <a:p>
            <a:pPr marL="171450" indent="-171450">
              <a:buFont typeface="Lucida Grande"/>
              <a:buChar char="+"/>
            </a:pPr>
            <a:endParaRPr lang="en-US" sz="1200" dirty="0">
              <a:latin typeface="Futura-Condensed-Normal" pitchFamily="2" charset="0"/>
              <a:cs typeface="Futura Condensed"/>
            </a:endParaRPr>
          </a:p>
          <a:p>
            <a:pPr marL="171450" indent="-171450">
              <a:buFont typeface="Lucida Grande"/>
              <a:buChar char="+"/>
            </a:pPr>
            <a:r>
              <a:rPr lang="en-US" sz="1200" dirty="0" err="1">
                <a:latin typeface="Futura-Condensed-Normal" pitchFamily="2" charset="0"/>
                <a:cs typeface="Futura Condensed"/>
              </a:rPr>
              <a:t>Monroy</a:t>
            </a:r>
            <a:r>
              <a:rPr lang="en-US" sz="1200" dirty="0">
                <a:latin typeface="Futura-Condensed-Normal" pitchFamily="2" charset="0"/>
                <a:cs typeface="Futura Condensed"/>
              </a:rPr>
              <a:t>-Hernandez, A. (2012). Designing for remixing: Supporting an online community of amateur creators. </a:t>
            </a:r>
            <a:br>
              <a:rPr lang="en-US" sz="1200" dirty="0">
                <a:latin typeface="Futura-Condensed-Normal" pitchFamily="2" charset="0"/>
                <a:cs typeface="Futura Condensed"/>
              </a:rPr>
            </a:br>
            <a:r>
              <a:rPr lang="en-US" sz="1200" dirty="0">
                <a:latin typeface="Futura-Condensed-Normal" pitchFamily="2" charset="0"/>
                <a:cs typeface="Futura Condensed"/>
              </a:rPr>
              <a:t>Doctoral dissertation, Massachusetts Institute of Technology.</a:t>
            </a:r>
          </a:p>
          <a:p>
            <a:pPr marL="171450" indent="-171450">
              <a:buFont typeface="Lucida Grande"/>
              <a:buChar char="+"/>
            </a:pPr>
            <a:endParaRPr lang="en-US" sz="1200" dirty="0">
              <a:latin typeface="Futura-Condensed-Normal" pitchFamily="2" charset="0"/>
              <a:cs typeface="Futura Condensed"/>
            </a:endParaRPr>
          </a:p>
          <a:p>
            <a:endParaRPr lang="en-US" sz="1400" b="1" dirty="0" smtClean="0">
              <a:latin typeface="Futura-Condensed-Normal" pitchFamily="2" charset="0"/>
              <a:cs typeface="Futura Condensed"/>
            </a:endParaRPr>
          </a:p>
          <a:p>
            <a:r>
              <a:rPr lang="en-US" sz="1400" b="1" dirty="0" smtClean="0">
                <a:latin typeface="Futura-Condensed-Normal" pitchFamily="2" charset="0"/>
                <a:cs typeface="Futura Condensed"/>
              </a:rPr>
              <a:t>Papers</a:t>
            </a:r>
          </a:p>
          <a:p>
            <a:endParaRPr lang="en-US" sz="1200" b="1" dirty="0">
              <a:latin typeface="Futura-Condensed-Normal" pitchFamily="2" charset="0"/>
              <a:cs typeface="Futura Condensed"/>
            </a:endParaRPr>
          </a:p>
          <a:p>
            <a:pPr marL="171450" indent="-171450">
              <a:buFont typeface="Lucida Grande"/>
              <a:buChar char="+"/>
            </a:pPr>
            <a:r>
              <a:rPr lang="en-US" sz="1200" dirty="0">
                <a:latin typeface="Futura-Condensed-Normal" pitchFamily="2" charset="0"/>
                <a:cs typeface="Futura Condensed"/>
              </a:rPr>
              <a:t>Brennan, K., &amp; Resnick, M. (2012). New frameworks for studying and assessing the development of computational thinking. </a:t>
            </a:r>
            <a:r>
              <a:rPr lang="en-US" sz="1200" dirty="0" smtClean="0">
                <a:latin typeface="Futura-Condensed-Normal" pitchFamily="2" charset="0"/>
                <a:cs typeface="Futura Condensed"/>
              </a:rPr>
              <a:t/>
            </a:r>
            <a:br>
              <a:rPr lang="en-US" sz="1200" dirty="0" smtClean="0">
                <a:latin typeface="Futura-Condensed-Normal" pitchFamily="2" charset="0"/>
                <a:cs typeface="Futura Condensed"/>
              </a:rPr>
            </a:br>
            <a:r>
              <a:rPr lang="en-US" sz="1200" dirty="0" smtClean="0">
                <a:latin typeface="Futura-Condensed-Normal" pitchFamily="2" charset="0"/>
                <a:cs typeface="Futura Condensed"/>
              </a:rPr>
              <a:t>American </a:t>
            </a:r>
            <a:r>
              <a:rPr lang="en-US" sz="1200" dirty="0">
                <a:latin typeface="Futura-Condensed-Normal" pitchFamily="2" charset="0"/>
                <a:cs typeface="Futura Condensed"/>
              </a:rPr>
              <a:t>Educational Research Association meeting, Vancouver, BC, Canada.</a:t>
            </a:r>
          </a:p>
          <a:p>
            <a:endParaRPr lang="en-US" sz="1200" dirty="0">
              <a:latin typeface="Futura-Condensed-Normal" pitchFamily="2" charset="0"/>
              <a:cs typeface="Futura Condensed"/>
            </a:endParaRPr>
          </a:p>
          <a:p>
            <a:pPr marL="171450" indent="-171450">
              <a:buFont typeface="Lucida Grande"/>
              <a:buChar char="+"/>
            </a:pPr>
            <a:r>
              <a:rPr lang="en-US" sz="1200" dirty="0">
                <a:latin typeface="Futura-Condensed-Normal" pitchFamily="2" charset="0"/>
                <a:cs typeface="Futura Condensed"/>
              </a:rPr>
              <a:t>Brennan, K. (2013). Learning computing through creating and connecting. IEEE Computer, Special Issue: Computing in Education. </a:t>
            </a:r>
            <a:r>
              <a:rPr lang="en-US" sz="1200" dirty="0" smtClean="0">
                <a:latin typeface="Futura-Condensed-Normal" pitchFamily="2" charset="0"/>
                <a:cs typeface="Futura Condensed"/>
              </a:rPr>
              <a:t/>
            </a:r>
            <a:br>
              <a:rPr lang="en-US" sz="1200" dirty="0" smtClean="0">
                <a:latin typeface="Futura-Condensed-Normal" pitchFamily="2" charset="0"/>
                <a:cs typeface="Futura Condensed"/>
              </a:rPr>
            </a:br>
            <a:r>
              <a:rPr lang="en-US" sz="1200" dirty="0" smtClean="0">
                <a:latin typeface="Futura-Condensed-Normal" pitchFamily="2" charset="0"/>
                <a:cs typeface="Futura Condensed"/>
              </a:rPr>
              <a:t>doi</a:t>
            </a:r>
            <a:r>
              <a:rPr lang="en-US" sz="1200" dirty="0">
                <a:latin typeface="Futura-Condensed-Normal" pitchFamily="2" charset="0"/>
                <a:cs typeface="Futura Condensed"/>
              </a:rPr>
              <a:t>:10.1109/MC.</a:t>
            </a:r>
            <a:r>
              <a:rPr lang="en-US" sz="1200" dirty="0" smtClean="0">
                <a:latin typeface="Futura-Condensed-Normal" pitchFamily="2" charset="0"/>
                <a:cs typeface="Futura Condensed"/>
              </a:rPr>
              <a:t>2013.229</a:t>
            </a:r>
          </a:p>
          <a:p>
            <a:pPr marL="171450" indent="-171450">
              <a:buFont typeface="Lucida Grande"/>
              <a:buChar char="+"/>
            </a:pPr>
            <a:endParaRPr lang="en-US" sz="1200" dirty="0">
              <a:latin typeface="Futura-Condensed-Normal" pitchFamily="2" charset="0"/>
              <a:cs typeface="Futura Condensed"/>
            </a:endParaRPr>
          </a:p>
        </p:txBody>
      </p:sp>
      <p:sp>
        <p:nvSpPr>
          <p:cNvPr id="8" name="Rectangle 7"/>
          <p:cNvSpPr/>
          <p:nvPr/>
        </p:nvSpPr>
        <p:spPr>
          <a:xfrm>
            <a:off x="486732" y="1371947"/>
            <a:ext cx="6925733" cy="307777"/>
          </a:xfrm>
          <a:prstGeom prst="rect">
            <a:avLst/>
          </a:prstGeom>
        </p:spPr>
        <p:txBody>
          <a:bodyPr wrap="square">
            <a:spAutoFit/>
          </a:bodyPr>
          <a:lstStyle/>
          <a:p>
            <a:pPr algn="just"/>
            <a:r>
              <a:rPr lang="en-US" sz="1400" dirty="0" smtClean="0">
                <a:latin typeface="Futura-Condensed-Normal" pitchFamily="2" charset="0"/>
                <a:cs typeface="Futura Condensed"/>
              </a:rPr>
              <a:t>A </a:t>
            </a:r>
            <a:r>
              <a:rPr lang="en-US" sz="1400" dirty="0">
                <a:latin typeface="Futura-Condensed-Normal" pitchFamily="2" charset="0"/>
                <a:cs typeface="Futura Condensed"/>
              </a:rPr>
              <a:t>selection of readings to further support your explorations of creative computing</a:t>
            </a:r>
            <a:r>
              <a:rPr lang="en-US" sz="1400" dirty="0" smtClean="0">
                <a:latin typeface="Futura-Condensed-Normal" pitchFamily="2" charset="0"/>
                <a:cs typeface="Futura Condensed"/>
              </a:rPr>
              <a:t>:</a:t>
            </a:r>
            <a:endParaRPr lang="en-US" sz="1400" dirty="0">
              <a:latin typeface="Futura-Condensed-Normal" pitchFamily="2" charset="0"/>
              <a:cs typeface="Futura Condensed"/>
            </a:endParaRPr>
          </a:p>
        </p:txBody>
      </p:sp>
      <p:sp>
        <p:nvSpPr>
          <p:cNvPr id="9" name="TextBox 8"/>
          <p:cNvSpPr txBox="1"/>
          <p:nvPr/>
        </p:nvSpPr>
        <p:spPr>
          <a:xfrm>
            <a:off x="457199" y="464006"/>
            <a:ext cx="6747204" cy="907941"/>
          </a:xfrm>
          <a:prstGeom prst="rect">
            <a:avLst/>
          </a:prstGeom>
          <a:noFill/>
        </p:spPr>
        <p:txBody>
          <a:bodyPr wrap="square" rtlCol="0">
            <a:spAutoFit/>
          </a:bodyPr>
          <a:lstStyle/>
          <a:p>
            <a:r>
              <a:rPr lang="en-US" sz="5300" dirty="0" smtClean="0">
                <a:latin typeface="Futura-Condensed-Normal" pitchFamily="2" charset="0"/>
                <a:cs typeface="Futura Condensed"/>
              </a:rPr>
              <a:t>FOR FURTHER READING </a:t>
            </a:r>
            <a:endParaRPr lang="en-US" sz="2400" dirty="0">
              <a:latin typeface="Futura-Condensed-Normal" pitchFamily="2" charset="0"/>
              <a:cs typeface="Futura Condensed"/>
            </a:endParaRPr>
          </a:p>
        </p:txBody>
      </p:sp>
      <p:sp>
        <p:nvSpPr>
          <p:cNvPr id="11" name="Slide Number Placeholder 2"/>
          <p:cNvSpPr txBox="1">
            <a:spLocks/>
          </p:cNvSpPr>
          <p:nvPr/>
        </p:nvSpPr>
        <p:spPr>
          <a:xfrm>
            <a:off x="3887162" y="9517906"/>
            <a:ext cx="3744764" cy="535517"/>
          </a:xfrm>
          <a:prstGeom prst="rect">
            <a:avLst/>
          </a:prstGeom>
        </p:spPr>
        <p:txBody>
          <a:bodyPr vert="horz" lIns="91440" tIns="45720" rIns="91440" bIns="45720" rtlCol="0" anchor="ctr"/>
          <a:lstStyle>
            <a:defPPr>
              <a:defRPr lang="en-US"/>
            </a:defPPr>
            <a:lvl1pPr marL="0" algn="l" defTabSz="457200" rtl="0" eaLnBrk="1" latinLnBrk="0" hangingPunct="1">
              <a:defRPr sz="1200" b="0" i="0" kern="1200">
                <a:solidFill>
                  <a:schemeClr val="tx1">
                    <a:tint val="75000"/>
                  </a:schemeClr>
                </a:solidFill>
                <a:latin typeface="Futura Condensed"/>
                <a:ea typeface="+mn-ea"/>
                <a:cs typeface="Futura Condensed"/>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dirty="0" smtClean="0">
                <a:latin typeface="Futura-Condensed-Normal" pitchFamily="2" charset="0"/>
              </a:rPr>
              <a:t>147</a:t>
            </a:r>
            <a:endParaRPr lang="en-US" dirty="0">
              <a:latin typeface="Futura-Condensed-Normal" pitchFamily="2" charset="0"/>
            </a:endParaRPr>
          </a:p>
        </p:txBody>
      </p:sp>
    </p:spTree>
    <p:extLst>
      <p:ext uri="{BB962C8B-B14F-4D97-AF65-F5344CB8AC3E}">
        <p14:creationId xmlns:p14="http://schemas.microsoft.com/office/powerpoint/2010/main" xmlns="" val="1784310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p:cNvSpPr>
            <a:spLocks noGrp="1"/>
          </p:cNvSpPr>
          <p:nvPr>
            <p:ph type="sldNum" sz="quarter" idx="12"/>
          </p:nvPr>
        </p:nvSpPr>
        <p:spPr>
          <a:xfrm>
            <a:off x="142398" y="9519711"/>
            <a:ext cx="1813560" cy="535517"/>
          </a:xfrm>
        </p:spPr>
        <p:txBody>
          <a:bodyPr/>
          <a:lstStyle/>
          <a:p>
            <a:r>
              <a:rPr lang="en-US" dirty="0" smtClean="0"/>
              <a:t>148</a:t>
            </a:r>
            <a:endParaRPr lang="en-US" dirty="0"/>
          </a:p>
        </p:txBody>
      </p:sp>
    </p:spTree>
    <p:extLst>
      <p:ext uri="{BB962C8B-B14F-4D97-AF65-F5344CB8AC3E}">
        <p14:creationId xmlns:p14="http://schemas.microsoft.com/office/powerpoint/2010/main" xmlns="" val="24178805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457199" y="464006"/>
            <a:ext cx="6791651" cy="907941"/>
          </a:xfrm>
          <a:prstGeom prst="rect">
            <a:avLst/>
          </a:prstGeom>
          <a:noFill/>
        </p:spPr>
        <p:txBody>
          <a:bodyPr wrap="square" rtlCol="0">
            <a:spAutoFit/>
          </a:bodyPr>
          <a:lstStyle/>
          <a:p>
            <a:r>
              <a:rPr lang="en-US" sz="5300" dirty="0" smtClean="0">
                <a:latin typeface="Futura-Condensed-Normal" pitchFamily="2" charset="0"/>
                <a:cs typeface="Futura Condensed"/>
              </a:rPr>
              <a:t>LINKS</a:t>
            </a:r>
            <a:endParaRPr lang="en-US" sz="5300" dirty="0">
              <a:latin typeface="Futura-Condensed-Normal" pitchFamily="2" charset="0"/>
              <a:cs typeface="Futura Condensed"/>
            </a:endParaRPr>
          </a:p>
        </p:txBody>
      </p:sp>
      <p:graphicFrame>
        <p:nvGraphicFramePr>
          <p:cNvPr id="2" name="Table 1"/>
          <p:cNvGraphicFramePr>
            <a:graphicFrameLocks noGrp="1"/>
          </p:cNvGraphicFramePr>
          <p:nvPr>
            <p:extLst>
              <p:ext uri="{D42A27DB-BD31-4B8C-83A1-F6EECF244321}">
                <p14:modId xmlns:p14="http://schemas.microsoft.com/office/powerpoint/2010/main" xmlns="" val="3551297584"/>
              </p:ext>
            </p:extLst>
          </p:nvPr>
        </p:nvGraphicFramePr>
        <p:xfrm>
          <a:off x="586634" y="1911358"/>
          <a:ext cx="6631218" cy="8228978"/>
        </p:xfrm>
        <a:graphic>
          <a:graphicData uri="http://schemas.openxmlformats.org/drawingml/2006/table">
            <a:tbl>
              <a:tblPr firstRow="1">
                <a:tableStyleId>{616DA210-FB5B-4158-B5E0-FEB733F419BA}</a:tableStyleId>
              </a:tblPr>
              <a:tblGrid>
                <a:gridCol w="1142157"/>
                <a:gridCol w="2488694"/>
                <a:gridCol w="3000367"/>
              </a:tblGrid>
              <a:tr h="348485">
                <a:tc>
                  <a:txBody>
                    <a:bodyPr/>
                    <a:lstStyle/>
                    <a:p>
                      <a:r>
                        <a:rPr lang="en-US" b="0" i="0" dirty="0" smtClean="0">
                          <a:latin typeface="Futura Condensed"/>
                          <a:cs typeface="Futura Condensed"/>
                        </a:rPr>
                        <a:t>TYPE</a:t>
                      </a:r>
                      <a:endParaRPr lang="en-US" b="0" i="0" dirty="0">
                        <a:latin typeface="Futura Condensed"/>
                        <a:cs typeface="Futura Condensed"/>
                      </a:endParaRPr>
                    </a:p>
                  </a:txBody>
                  <a:tcPr/>
                </a:tc>
                <a:tc>
                  <a:txBody>
                    <a:bodyPr/>
                    <a:lstStyle/>
                    <a:p>
                      <a:r>
                        <a:rPr lang="en-US" b="0" i="0" dirty="0" smtClean="0">
                          <a:latin typeface="Futura Condensed"/>
                          <a:cs typeface="Futura Condensed"/>
                        </a:rPr>
                        <a:t>DESCRIPTION</a:t>
                      </a:r>
                      <a:endParaRPr lang="en-US" b="0" i="0" dirty="0">
                        <a:latin typeface="Futura Condensed"/>
                        <a:cs typeface="Futura Condensed"/>
                      </a:endParaRPr>
                    </a:p>
                  </a:txBody>
                  <a:tcPr/>
                </a:tc>
                <a:tc>
                  <a:txBody>
                    <a:bodyPr/>
                    <a:lstStyle/>
                    <a:p>
                      <a:r>
                        <a:rPr lang="en-US" b="0" i="0" dirty="0" smtClean="0">
                          <a:latin typeface="Futura Condensed"/>
                          <a:cs typeface="Futura Condensed"/>
                        </a:rPr>
                        <a:t>LINK</a:t>
                      </a:r>
                      <a:endParaRPr lang="en-US" b="0" i="0" dirty="0">
                        <a:latin typeface="Futura Condensed"/>
                        <a:cs typeface="Futura Condensed"/>
                      </a:endParaRPr>
                    </a:p>
                  </a:txBody>
                  <a:tcPr/>
                </a:tc>
              </a:tr>
              <a:tr h="281306">
                <a:tc>
                  <a:txBody>
                    <a:bodyPr/>
                    <a:lstStyle/>
                    <a:p>
                      <a:pPr algn="l"/>
                      <a:r>
                        <a:rPr lang="en-US" sz="1200" b="0" i="0" dirty="0" smtClean="0">
                          <a:latin typeface="Futura Condensed"/>
                          <a:cs typeface="Futura Condensed"/>
                        </a:rPr>
                        <a:t>Website</a:t>
                      </a:r>
                      <a:endParaRPr lang="en-US" sz="1200" b="0" i="0" dirty="0">
                        <a:latin typeface="Futura Condensed"/>
                        <a:cs typeface="Futura Condensed"/>
                      </a:endParaRPr>
                    </a:p>
                  </a:txBody>
                  <a:tcPr/>
                </a:tc>
                <a:tc>
                  <a:txBody>
                    <a:bodyPr/>
                    <a:lstStyle/>
                    <a:p>
                      <a:pPr algn="l"/>
                      <a:r>
                        <a:rPr lang="en-US" sz="1200" b="0" i="0" dirty="0" smtClean="0">
                          <a:latin typeface="Futura Condensed"/>
                          <a:cs typeface="Futura Condensed"/>
                        </a:rPr>
                        <a:t>Scratch</a:t>
                      </a:r>
                      <a:endParaRPr lang="en-US" sz="1200" b="0" i="0" dirty="0">
                        <a:latin typeface="Futura Condensed"/>
                        <a:cs typeface="Futura Condensed"/>
                      </a:endParaRPr>
                    </a:p>
                  </a:txBody>
                  <a:tcPr/>
                </a:tc>
                <a:tc>
                  <a:txBody>
                    <a:bodyPr/>
                    <a:lstStyle/>
                    <a:p>
                      <a:pPr algn="l"/>
                      <a:r>
                        <a:rPr lang="en-US" sz="1200" b="0" i="0" dirty="0" smtClean="0">
                          <a:latin typeface="Futura Condensed"/>
                          <a:cs typeface="Futura Condensed"/>
                        </a:rPr>
                        <a:t>http://</a:t>
                      </a:r>
                      <a:r>
                        <a:rPr lang="en-US" sz="1200" b="0" i="0" dirty="0" err="1" smtClean="0">
                          <a:latin typeface="Futura Condensed"/>
                          <a:cs typeface="Futura Condensed"/>
                        </a:rPr>
                        <a:t>scratch.mit.edu</a:t>
                      </a:r>
                      <a:endParaRPr lang="en-US" sz="1200" b="0" i="0" dirty="0">
                        <a:latin typeface="Futura Condensed"/>
                        <a:cs typeface="Futura Condensed"/>
                      </a:endParaRPr>
                    </a:p>
                  </a:txBody>
                  <a:tcPr/>
                </a:tc>
              </a:tr>
              <a:tr h="28130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i="0" dirty="0" smtClean="0">
                          <a:latin typeface="Futura Condensed"/>
                          <a:cs typeface="Futura Condensed"/>
                        </a:rPr>
                        <a:t>Website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i="0" dirty="0" err="1" smtClean="0">
                          <a:latin typeface="Futura Condensed"/>
                          <a:cs typeface="Futura Condensed"/>
                        </a:rPr>
                        <a:t>ScratchEd</a:t>
                      </a:r>
                      <a:r>
                        <a:rPr lang="en-US" sz="1200" i="0" dirty="0" smtClean="0">
                          <a:latin typeface="Futura Condensed"/>
                          <a:cs typeface="Futura Condensed"/>
                        </a:rPr>
                        <a:t> </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i="0" dirty="0" smtClean="0">
                          <a:latin typeface="Futura Condensed"/>
                          <a:cs typeface="Futura Condensed"/>
                        </a:rPr>
                        <a:t>http://</a:t>
                      </a:r>
                      <a:r>
                        <a:rPr lang="en-US" sz="1200" i="0" dirty="0" err="1" smtClean="0">
                          <a:latin typeface="Futura Condensed"/>
                          <a:cs typeface="Futura Condensed"/>
                        </a:rPr>
                        <a:t>scratched.gse.harvard.edu</a:t>
                      </a:r>
                      <a:endParaRPr lang="en-US" sz="1200" i="0" dirty="0" smtClean="0">
                        <a:latin typeface="Futura Condensed"/>
                        <a:cs typeface="Futura Condensed"/>
                      </a:endParaRPr>
                    </a:p>
                  </a:txBody>
                  <a:tcPr/>
                </a:tc>
              </a:tr>
              <a:tr h="281306">
                <a:tc>
                  <a:txBody>
                    <a:bodyPr/>
                    <a:lstStyle/>
                    <a:p>
                      <a:pPr algn="l"/>
                      <a:r>
                        <a:rPr lang="en-US" sz="1200" b="0" i="0" dirty="0" smtClean="0">
                          <a:latin typeface="Futura Condensed"/>
                          <a:cs typeface="Futura Condensed"/>
                        </a:rPr>
                        <a:t>Website</a:t>
                      </a:r>
                      <a:endParaRPr lang="en-US" sz="1200" b="0" i="0" dirty="0">
                        <a:latin typeface="Futura Condensed"/>
                        <a:cs typeface="Futura Condensed"/>
                      </a:endParaRPr>
                    </a:p>
                  </a:txBody>
                  <a:tcPr/>
                </a:tc>
                <a:tc>
                  <a:txBody>
                    <a:bodyPr/>
                    <a:lstStyle/>
                    <a:p>
                      <a:pPr algn="l"/>
                      <a:r>
                        <a:rPr lang="en-US" sz="1200" b="0" i="0" dirty="0" smtClean="0">
                          <a:latin typeface="Futura Condensed"/>
                          <a:cs typeface="Futura Condensed"/>
                        </a:rPr>
                        <a:t>Flash</a:t>
                      </a:r>
                      <a:endParaRPr lang="en-US" sz="1200" b="0" i="0" dirty="0">
                        <a:latin typeface="Futura Condensed"/>
                        <a:cs typeface="Futura Condensed"/>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i="0" dirty="0" smtClean="0">
                          <a:latin typeface="Futura Condensed"/>
                          <a:cs typeface="Futura Condensed"/>
                        </a:rPr>
                        <a:t>http://</a:t>
                      </a:r>
                      <a:r>
                        <a:rPr lang="en-US" sz="1200" i="0" dirty="0" err="1" smtClean="0">
                          <a:latin typeface="Futura Condensed"/>
                          <a:cs typeface="Futura Condensed"/>
                        </a:rPr>
                        <a:t>helpx.adobe.com</a:t>
                      </a:r>
                      <a:r>
                        <a:rPr lang="en-US" sz="1200" i="0" dirty="0" smtClean="0">
                          <a:latin typeface="Futura Condensed"/>
                          <a:cs typeface="Futura Condensed"/>
                        </a:rPr>
                        <a:t>/flash-</a:t>
                      </a:r>
                      <a:r>
                        <a:rPr lang="en-US" sz="1200" i="0" dirty="0" err="1" smtClean="0">
                          <a:latin typeface="Futura Condensed"/>
                          <a:cs typeface="Futura Condensed"/>
                        </a:rPr>
                        <a:t>player.html</a:t>
                      </a:r>
                      <a:endParaRPr lang="en-US" sz="1200" i="0" dirty="0" smtClean="0">
                        <a:latin typeface="Futura Condensed"/>
                        <a:cs typeface="Futura Condensed"/>
                      </a:endParaRPr>
                    </a:p>
                  </a:txBody>
                  <a:tcPr/>
                </a:tc>
              </a:tr>
              <a:tr h="281306">
                <a:tc>
                  <a:txBody>
                    <a:bodyPr/>
                    <a:lstStyle/>
                    <a:p>
                      <a:pPr algn="l"/>
                      <a:r>
                        <a:rPr lang="en-US" sz="1200" b="0" i="0" dirty="0" smtClean="0">
                          <a:latin typeface="Futura Condensed"/>
                          <a:cs typeface="Futura Condensed"/>
                        </a:rPr>
                        <a:t>Resource</a:t>
                      </a:r>
                      <a:endParaRPr lang="en-US" sz="1200" b="0" i="0" dirty="0">
                        <a:latin typeface="Futura Condensed"/>
                        <a:cs typeface="Futura Condensed"/>
                      </a:endParaRPr>
                    </a:p>
                  </a:txBody>
                  <a:tcPr/>
                </a:tc>
                <a:tc>
                  <a:txBody>
                    <a:bodyPr/>
                    <a:lstStyle/>
                    <a:p>
                      <a:pPr algn="l"/>
                      <a:r>
                        <a:rPr lang="en-US" sz="1200" b="0" i="0" dirty="0" smtClean="0">
                          <a:latin typeface="Futura Condensed"/>
                          <a:cs typeface="Futura Condensed"/>
                        </a:rPr>
                        <a:t>Offline Version of Scratch</a:t>
                      </a:r>
                      <a:endParaRPr lang="en-US" sz="1200" b="0" i="0" dirty="0">
                        <a:latin typeface="Futura Condensed"/>
                        <a:cs typeface="Futura Condensed"/>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i="0" dirty="0" smtClean="0">
                          <a:latin typeface="Futura Condensed"/>
                          <a:cs typeface="Futura Condensed"/>
                        </a:rPr>
                        <a:t>http://</a:t>
                      </a:r>
                      <a:r>
                        <a:rPr lang="en-US" sz="1200" i="0" dirty="0" err="1" smtClean="0">
                          <a:latin typeface="Futura Condensed"/>
                          <a:cs typeface="Futura Condensed"/>
                        </a:rPr>
                        <a:t>scratch.mit.edu</a:t>
                      </a:r>
                      <a:r>
                        <a:rPr lang="en-US" sz="1200" i="0" dirty="0" smtClean="0">
                          <a:latin typeface="Futura Condensed"/>
                          <a:cs typeface="Futura Condensed"/>
                        </a:rPr>
                        <a:t>/scratch2download</a:t>
                      </a:r>
                    </a:p>
                  </a:txBody>
                  <a:tcPr/>
                </a:tc>
              </a:tr>
              <a:tr h="281306">
                <a:tc>
                  <a:txBody>
                    <a:bodyPr/>
                    <a:lstStyle/>
                    <a:p>
                      <a:pPr algn="l"/>
                      <a:r>
                        <a:rPr lang="en-US" sz="1200" b="0" i="0" dirty="0" smtClean="0">
                          <a:latin typeface="Futura Condensed"/>
                          <a:cs typeface="Futura Condensed"/>
                        </a:rPr>
                        <a:t>Resource</a:t>
                      </a:r>
                      <a:endParaRPr lang="en-US" sz="1200" b="0" i="0" dirty="0">
                        <a:latin typeface="Futura Condensed"/>
                        <a:cs typeface="Futura Condensed"/>
                      </a:endParaRPr>
                    </a:p>
                  </a:txBody>
                  <a:tcPr/>
                </a:tc>
                <a:tc>
                  <a:txBody>
                    <a:bodyPr/>
                    <a:lstStyle/>
                    <a:p>
                      <a:pPr algn="l"/>
                      <a:r>
                        <a:rPr lang="en-US" sz="1200" b="0" i="0" dirty="0" smtClean="0">
                          <a:latin typeface="Futura Condensed"/>
                          <a:cs typeface="Futura Condensed"/>
                        </a:rPr>
                        <a:t>Scratch</a:t>
                      </a:r>
                      <a:r>
                        <a:rPr lang="en-US" sz="1200" b="0" i="0" baseline="0" dirty="0" smtClean="0">
                          <a:latin typeface="Futura Condensed"/>
                          <a:cs typeface="Futura Condensed"/>
                        </a:rPr>
                        <a:t> Cards</a:t>
                      </a:r>
                      <a:endParaRPr lang="en-US" sz="1200" b="0" i="0" dirty="0">
                        <a:latin typeface="Futura Condensed"/>
                        <a:cs typeface="Futura Condensed"/>
                      </a:endParaRPr>
                    </a:p>
                  </a:txBody>
                  <a:tcPr/>
                </a:tc>
                <a:tc>
                  <a:txBody>
                    <a:bodyPr/>
                    <a:lstStyle/>
                    <a:p>
                      <a:pPr algn="l"/>
                      <a:r>
                        <a:rPr lang="en-US" sz="1200" i="0" dirty="0" smtClean="0">
                          <a:latin typeface="Futura Condensed"/>
                          <a:cs typeface="Futura Condensed"/>
                        </a:rPr>
                        <a:t>http://</a:t>
                      </a:r>
                      <a:r>
                        <a:rPr lang="en-US" sz="1200" i="0" dirty="0" err="1" smtClean="0">
                          <a:latin typeface="Futura Condensed"/>
                          <a:cs typeface="Futura Condensed"/>
                        </a:rPr>
                        <a:t>scratch.mit.edu</a:t>
                      </a:r>
                      <a:r>
                        <a:rPr lang="en-US" sz="1200" i="0" dirty="0" smtClean="0">
                          <a:latin typeface="Futura Condensed"/>
                          <a:cs typeface="Futura Condensed"/>
                        </a:rPr>
                        <a:t>/help/cards</a:t>
                      </a:r>
                      <a:endParaRPr lang="en-US" sz="1200" b="0" i="0" dirty="0">
                        <a:latin typeface="Futura Condensed"/>
                        <a:cs typeface="Futura Condensed"/>
                      </a:endParaRPr>
                    </a:p>
                  </a:txBody>
                  <a:tcPr/>
                </a:tc>
              </a:tr>
              <a:tr h="281306">
                <a:tc>
                  <a:txBody>
                    <a:bodyPr/>
                    <a:lstStyle/>
                    <a:p>
                      <a:pPr algn="l"/>
                      <a:r>
                        <a:rPr lang="en-US" sz="1200" b="0" i="0" dirty="0" smtClean="0">
                          <a:latin typeface="Futura Condensed"/>
                          <a:cs typeface="Futura Condensed"/>
                        </a:rPr>
                        <a:t>Resource</a:t>
                      </a:r>
                      <a:endParaRPr lang="en-US" sz="1200" b="0" i="0" dirty="0">
                        <a:latin typeface="Futura Condensed"/>
                        <a:cs typeface="Futura Condensed"/>
                      </a:endParaRPr>
                    </a:p>
                  </a:txBody>
                  <a:tcPr/>
                </a:tc>
                <a:tc>
                  <a:txBody>
                    <a:bodyPr/>
                    <a:lstStyle/>
                    <a:p>
                      <a:pPr algn="l"/>
                      <a:r>
                        <a:rPr lang="en-US" sz="1200" i="0" dirty="0" smtClean="0">
                          <a:latin typeface="Futura Condensed"/>
                          <a:cs typeface="Futura Condensed"/>
                        </a:rPr>
                        <a:t>Scratch Community Guidelines</a:t>
                      </a:r>
                      <a:endParaRPr lang="en-US" sz="1200" b="0" i="0" dirty="0">
                        <a:latin typeface="Futura Condensed"/>
                        <a:cs typeface="Futura Condensed"/>
                      </a:endParaRPr>
                    </a:p>
                  </a:txBody>
                  <a:tcPr/>
                </a:tc>
                <a:tc>
                  <a:txBody>
                    <a:bodyPr/>
                    <a:lstStyle/>
                    <a:p>
                      <a:pPr algn="l"/>
                      <a:r>
                        <a:rPr lang="en-US" sz="1200" i="0" dirty="0" smtClean="0">
                          <a:latin typeface="Futura Condensed"/>
                          <a:cs typeface="Futura Condensed"/>
                        </a:rPr>
                        <a:t>http://</a:t>
                      </a:r>
                      <a:r>
                        <a:rPr lang="en-US" sz="1200" i="0" dirty="0" err="1" smtClean="0">
                          <a:latin typeface="Futura Condensed"/>
                          <a:cs typeface="Futura Condensed"/>
                        </a:rPr>
                        <a:t>scratch.mit.edu</a:t>
                      </a:r>
                      <a:r>
                        <a:rPr lang="en-US" sz="1200" i="0" dirty="0" smtClean="0">
                          <a:latin typeface="Futura Condensed"/>
                          <a:cs typeface="Futura Condensed"/>
                        </a:rPr>
                        <a:t>/</a:t>
                      </a:r>
                      <a:r>
                        <a:rPr lang="en-US" sz="1200" i="0" dirty="0" err="1" smtClean="0">
                          <a:latin typeface="Futura Condensed"/>
                          <a:cs typeface="Futura Condensed"/>
                        </a:rPr>
                        <a:t>community_guidelines</a:t>
                      </a:r>
                      <a:endParaRPr lang="en-US" sz="1200" b="0" i="0" dirty="0">
                        <a:latin typeface="Futura Condensed"/>
                        <a:cs typeface="Futura Condensed"/>
                      </a:endParaRPr>
                    </a:p>
                  </a:txBody>
                  <a:tcPr/>
                </a:tc>
              </a:tr>
              <a:tr h="281306">
                <a:tc>
                  <a:txBody>
                    <a:bodyPr/>
                    <a:lstStyle/>
                    <a:p>
                      <a:pPr algn="l"/>
                      <a:r>
                        <a:rPr lang="en-US" sz="1200" b="0" i="0" dirty="0" smtClean="0">
                          <a:latin typeface="Futura Condensed"/>
                          <a:cs typeface="Futura Condensed"/>
                        </a:rPr>
                        <a:t>Resource </a:t>
                      </a:r>
                      <a:endParaRPr lang="en-US" sz="1200" b="0" i="0" dirty="0">
                        <a:latin typeface="Futura Condensed"/>
                        <a:cs typeface="Futura Condensed"/>
                      </a:endParaRPr>
                    </a:p>
                  </a:txBody>
                  <a:tcPr/>
                </a:tc>
                <a:tc>
                  <a:txBody>
                    <a:bodyPr/>
                    <a:lstStyle/>
                    <a:p>
                      <a:pPr algn="l"/>
                      <a:r>
                        <a:rPr lang="en-US" sz="1200" b="0" i="0" dirty="0" smtClean="0">
                          <a:latin typeface="Futura Condensed"/>
                          <a:cs typeface="Futura Condensed"/>
                        </a:rPr>
                        <a:t>Scratch Remix FAQ</a:t>
                      </a:r>
                      <a:endParaRPr lang="en-US" sz="1200" b="0" i="0" dirty="0">
                        <a:latin typeface="Futura Condensed"/>
                        <a:cs typeface="Futura Condensed"/>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i="0" dirty="0" smtClean="0">
                          <a:latin typeface="Futura Condensed"/>
                          <a:cs typeface="Futura Condensed"/>
                        </a:rPr>
                        <a:t>http://</a:t>
                      </a:r>
                      <a:r>
                        <a:rPr lang="en-US" sz="1200" i="0" dirty="0" err="1" smtClean="0">
                          <a:latin typeface="Futura Condensed"/>
                          <a:cs typeface="Futura Condensed"/>
                        </a:rPr>
                        <a:t>scratch.mit.edu</a:t>
                      </a:r>
                      <a:r>
                        <a:rPr lang="en-US" sz="1200" i="0" dirty="0" smtClean="0">
                          <a:latin typeface="Futura Condensed"/>
                          <a:cs typeface="Futura Condensed"/>
                        </a:rPr>
                        <a:t>/help/</a:t>
                      </a:r>
                      <a:r>
                        <a:rPr lang="en-US" sz="1200" i="0" dirty="0" err="1" smtClean="0">
                          <a:latin typeface="Futura Condensed"/>
                          <a:cs typeface="Futura Condensed"/>
                        </a:rPr>
                        <a:t>faq</a:t>
                      </a:r>
                      <a:r>
                        <a:rPr lang="en-US" sz="1200" i="0" dirty="0" smtClean="0">
                          <a:latin typeface="Futura Condensed"/>
                          <a:cs typeface="Futura Condensed"/>
                        </a:rPr>
                        <a:t>/#remix</a:t>
                      </a:r>
                    </a:p>
                  </a:txBody>
                  <a:tcPr/>
                </a:tc>
              </a:tr>
              <a:tr h="281306">
                <a:tc>
                  <a:txBody>
                    <a:bodyPr/>
                    <a:lstStyle/>
                    <a:p>
                      <a:pPr algn="l"/>
                      <a:r>
                        <a:rPr lang="en-US" sz="1200" b="0" i="0" dirty="0" smtClean="0">
                          <a:latin typeface="Futura Condensed"/>
                          <a:cs typeface="Futura Condensed"/>
                        </a:rPr>
                        <a:t>Resource</a:t>
                      </a:r>
                      <a:endParaRPr lang="en-US" sz="1200" b="0" i="0" dirty="0">
                        <a:latin typeface="Futura Condensed"/>
                        <a:cs typeface="Futura Condensed"/>
                      </a:endParaRPr>
                    </a:p>
                  </a:txBody>
                  <a:tcPr/>
                </a:tc>
                <a:tc>
                  <a:txBody>
                    <a:bodyPr/>
                    <a:lstStyle/>
                    <a:p>
                      <a:pPr marL="0" indent="0">
                        <a:buFont typeface="Wingdings" charset="2"/>
                        <a:buNone/>
                      </a:pPr>
                      <a:r>
                        <a:rPr lang="en-US" sz="1200" i="0" dirty="0" smtClean="0">
                          <a:latin typeface="Futura Condensed"/>
                          <a:cs typeface="Futura Condensed"/>
                        </a:rPr>
                        <a:t>Scratch Wiki</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i="0" dirty="0" smtClean="0">
                          <a:latin typeface="Futura Condensed"/>
                          <a:cs typeface="Futura Condensed"/>
                        </a:rPr>
                        <a:t>http://</a:t>
                      </a:r>
                      <a:r>
                        <a:rPr lang="en-US" sz="1200" i="0" dirty="0" err="1" smtClean="0">
                          <a:latin typeface="Futura Condensed"/>
                          <a:cs typeface="Futura Condensed"/>
                        </a:rPr>
                        <a:t>wiki.scratch.mit.edu</a:t>
                      </a:r>
                      <a:endParaRPr lang="en-US" sz="1200" i="0" dirty="0" smtClean="0">
                        <a:latin typeface="Futura Condensed"/>
                        <a:cs typeface="Futura Condensed"/>
                      </a:endParaRPr>
                    </a:p>
                  </a:txBody>
                  <a:tcPr/>
                </a:tc>
              </a:tr>
              <a:tr h="281306">
                <a:tc>
                  <a:txBody>
                    <a:bodyPr/>
                    <a:lstStyle/>
                    <a:p>
                      <a:pPr algn="l"/>
                      <a:r>
                        <a:rPr lang="en-US" sz="1200" b="0" i="0" dirty="0" smtClean="0">
                          <a:latin typeface="Futura Condensed"/>
                          <a:cs typeface="Futura Condensed"/>
                        </a:rPr>
                        <a:t>Resource</a:t>
                      </a:r>
                      <a:endParaRPr lang="en-US" sz="1200" b="0" i="0" dirty="0">
                        <a:latin typeface="Futura Condensed"/>
                        <a:cs typeface="Futura Condensed"/>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 typeface="Wingdings" charset="2"/>
                        <a:buNone/>
                        <a:tabLst/>
                        <a:defRPr/>
                      </a:pPr>
                      <a:r>
                        <a:rPr lang="en-US" sz="1200" i="0" dirty="0" smtClean="0">
                          <a:latin typeface="Futura Condensed"/>
                          <a:cs typeface="Futura Condensed"/>
                        </a:rPr>
                        <a:t>Scratch Discussion Forums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i="0" dirty="0" smtClean="0">
                          <a:latin typeface="Futura Condensed"/>
                          <a:cs typeface="Futura Condensed"/>
                        </a:rPr>
                        <a:t>http://</a:t>
                      </a:r>
                      <a:r>
                        <a:rPr lang="en-US" sz="1200" i="0" dirty="0" err="1" smtClean="0">
                          <a:latin typeface="Futura Condensed"/>
                          <a:cs typeface="Futura Condensed"/>
                        </a:rPr>
                        <a:t>scratch.mit.edu</a:t>
                      </a:r>
                      <a:r>
                        <a:rPr lang="en-US" sz="1200" i="0" dirty="0" smtClean="0">
                          <a:latin typeface="Futura Condensed"/>
                          <a:cs typeface="Futura Condensed"/>
                        </a:rPr>
                        <a:t>/discuss</a:t>
                      </a:r>
                    </a:p>
                  </a:txBody>
                  <a:tcPr/>
                </a:tc>
              </a:tr>
              <a:tr h="281306">
                <a:tc>
                  <a:txBody>
                    <a:bodyPr/>
                    <a:lstStyle/>
                    <a:p>
                      <a:pPr algn="l"/>
                      <a:r>
                        <a:rPr lang="en-US" sz="1200" b="0" i="0" dirty="0" smtClean="0">
                          <a:latin typeface="Futura Condensed"/>
                          <a:cs typeface="Futura Condensed"/>
                        </a:rPr>
                        <a:t>Resource</a:t>
                      </a:r>
                      <a:endParaRPr lang="en-US" sz="1200" b="0" i="0" dirty="0">
                        <a:latin typeface="Futura Condensed"/>
                        <a:cs typeface="Futura Condensed"/>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i="0" dirty="0" smtClean="0">
                          <a:latin typeface="Futura Condensed"/>
                          <a:cs typeface="Futura Condensed"/>
                        </a:rPr>
                        <a:t>Scratch FAQ</a:t>
                      </a:r>
                      <a:endParaRPr lang="en-US" sz="1200" i="0" dirty="0" smtClean="0">
                        <a:latin typeface="Futura Condensed"/>
                        <a:cs typeface="Futura Condensed"/>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i="0" dirty="0" smtClean="0">
                          <a:latin typeface="Futura Condensed"/>
                          <a:cs typeface="Futura Condensed"/>
                        </a:rPr>
                        <a:t>http://</a:t>
                      </a:r>
                      <a:r>
                        <a:rPr lang="en-US" sz="1200" i="0" dirty="0" err="1" smtClean="0">
                          <a:latin typeface="Futura Condensed"/>
                          <a:cs typeface="Futura Condensed"/>
                        </a:rPr>
                        <a:t>scratch.mit.edu</a:t>
                      </a:r>
                      <a:r>
                        <a:rPr lang="en-US" sz="1200" i="0" dirty="0" smtClean="0">
                          <a:latin typeface="Futura Condensed"/>
                          <a:cs typeface="Futura Condensed"/>
                        </a:rPr>
                        <a:t>/help/</a:t>
                      </a:r>
                      <a:r>
                        <a:rPr lang="en-US" sz="1200" i="0" dirty="0" err="1" smtClean="0">
                          <a:latin typeface="Futura Condensed"/>
                          <a:cs typeface="Futura Condensed"/>
                        </a:rPr>
                        <a:t>faq</a:t>
                      </a:r>
                      <a:endParaRPr lang="en-US" sz="1200" i="0" dirty="0" smtClean="0">
                        <a:latin typeface="Futura Condensed"/>
                        <a:cs typeface="Futura Condensed"/>
                      </a:endParaRPr>
                    </a:p>
                  </a:txBody>
                  <a:tcPr/>
                </a:tc>
              </a:tr>
              <a:tr h="281306">
                <a:tc>
                  <a:txBody>
                    <a:bodyPr/>
                    <a:lstStyle/>
                    <a:p>
                      <a:pPr algn="l"/>
                      <a:r>
                        <a:rPr lang="en-US" sz="1200" b="0" i="0" dirty="0" smtClean="0">
                          <a:latin typeface="Futura Condensed"/>
                          <a:cs typeface="Futura Condensed"/>
                        </a:rPr>
                        <a:t>Resource</a:t>
                      </a:r>
                      <a:endParaRPr lang="en-US" sz="1200" b="0" i="0" dirty="0">
                        <a:latin typeface="Futura Condensed"/>
                        <a:cs typeface="Futura Condensed"/>
                      </a:endParaRPr>
                    </a:p>
                  </a:txBody>
                  <a:tcPr/>
                </a:tc>
                <a:tc>
                  <a:txBody>
                    <a:bodyPr/>
                    <a:lstStyle/>
                    <a:p>
                      <a:pPr marL="0" indent="0">
                        <a:buFont typeface="Wingdings" charset="2"/>
                        <a:buNone/>
                      </a:pPr>
                      <a:r>
                        <a:rPr lang="en-US" sz="1200" i="0" dirty="0" smtClean="0">
                          <a:latin typeface="Futura Condensed"/>
                          <a:cs typeface="Futura Condensed"/>
                        </a:rPr>
                        <a:t>LEGO </a:t>
                      </a:r>
                      <a:r>
                        <a:rPr lang="en-US" sz="1200" i="0" dirty="0" err="1" smtClean="0">
                          <a:latin typeface="Futura Condensed"/>
                          <a:cs typeface="Futura Condensed"/>
                        </a:rPr>
                        <a:t>WeDo</a:t>
                      </a:r>
                      <a:r>
                        <a:rPr lang="en-US" sz="1200" i="0" dirty="0" smtClean="0">
                          <a:latin typeface="Futura Condensed"/>
                          <a:cs typeface="Futura Condensed"/>
                        </a:rPr>
                        <a:t> Construction Set</a:t>
                      </a:r>
                    </a:p>
                  </a:txBody>
                  <a:tcPr/>
                </a:tc>
                <a:tc>
                  <a:txBody>
                    <a:bodyPr/>
                    <a:lstStyle/>
                    <a:p>
                      <a:pPr marL="0" indent="0">
                        <a:buFont typeface="Wingdings" charset="2"/>
                        <a:buNone/>
                      </a:pPr>
                      <a:r>
                        <a:rPr lang="en-US" sz="1200" i="0" dirty="0" smtClean="0">
                          <a:latin typeface="Futura Condensed"/>
                          <a:cs typeface="Futura Condensed"/>
                        </a:rPr>
                        <a:t>http://</a:t>
                      </a:r>
                      <a:r>
                        <a:rPr lang="en-US" sz="1200" i="0" dirty="0" err="1" smtClean="0">
                          <a:latin typeface="Futura Condensed"/>
                          <a:cs typeface="Futura Condensed"/>
                        </a:rPr>
                        <a:t>bit.ly</a:t>
                      </a:r>
                      <a:r>
                        <a:rPr lang="en-US" sz="1200" i="0" dirty="0" smtClean="0">
                          <a:latin typeface="Futura Condensed"/>
                          <a:cs typeface="Futura Condensed"/>
                        </a:rPr>
                        <a:t>/</a:t>
                      </a:r>
                      <a:r>
                        <a:rPr lang="en-US" sz="1200" i="0" dirty="0" err="1" smtClean="0">
                          <a:latin typeface="Futura Condensed"/>
                          <a:cs typeface="Futura Condensed"/>
                        </a:rPr>
                        <a:t>LEGOWeDo</a:t>
                      </a:r>
                      <a:endParaRPr lang="en-US" sz="1200" i="0" dirty="0" smtClean="0">
                        <a:latin typeface="Futura Condensed"/>
                        <a:cs typeface="Futura Condensed"/>
                      </a:endParaRPr>
                    </a:p>
                  </a:txBody>
                  <a:tcPr/>
                </a:tc>
              </a:tr>
              <a:tr h="281306">
                <a:tc>
                  <a:txBody>
                    <a:bodyPr/>
                    <a:lstStyle/>
                    <a:p>
                      <a:pPr algn="l"/>
                      <a:r>
                        <a:rPr lang="en-US" sz="1200" b="0" i="0" dirty="0" smtClean="0">
                          <a:latin typeface="Futura Condensed"/>
                          <a:cs typeface="Futura Condensed"/>
                        </a:rPr>
                        <a:t>Resource</a:t>
                      </a:r>
                      <a:endParaRPr lang="en-US" sz="1200" b="0" i="0" dirty="0">
                        <a:latin typeface="Futura Condensed"/>
                        <a:cs typeface="Futura Condensed"/>
                      </a:endParaRPr>
                    </a:p>
                  </a:txBody>
                  <a:tcPr/>
                </a:tc>
                <a:tc>
                  <a:txBody>
                    <a:bodyPr/>
                    <a:lstStyle/>
                    <a:p>
                      <a:pPr marL="0" indent="0">
                        <a:buFont typeface="Wingdings" charset="2"/>
                        <a:buNone/>
                      </a:pPr>
                      <a:r>
                        <a:rPr lang="en-US" sz="1200" i="0" dirty="0" err="1" smtClean="0">
                          <a:latin typeface="Futura Condensed"/>
                          <a:cs typeface="Futura Condensed"/>
                        </a:rPr>
                        <a:t>MaKey</a:t>
                      </a:r>
                      <a:r>
                        <a:rPr lang="en-US" sz="1200" i="0" dirty="0" smtClean="0">
                          <a:latin typeface="Futura Condensed"/>
                          <a:cs typeface="Futura Condensed"/>
                        </a:rPr>
                        <a:t> </a:t>
                      </a:r>
                      <a:r>
                        <a:rPr lang="en-US" sz="1200" i="0" dirty="0" err="1" smtClean="0">
                          <a:latin typeface="Futura Condensed"/>
                          <a:cs typeface="Futura Condensed"/>
                        </a:rPr>
                        <a:t>MaKey</a:t>
                      </a:r>
                      <a:endParaRPr lang="en-US" sz="1200" i="0" dirty="0" smtClean="0">
                        <a:latin typeface="Futura Condensed"/>
                        <a:cs typeface="Futura Condensed"/>
                      </a:endParaRPr>
                    </a:p>
                  </a:txBody>
                  <a:tcPr/>
                </a:tc>
                <a:tc>
                  <a:txBody>
                    <a:bodyPr/>
                    <a:lstStyle/>
                    <a:p>
                      <a:pPr marL="0" indent="0">
                        <a:buFont typeface="Wingdings" charset="2"/>
                        <a:buNone/>
                      </a:pPr>
                      <a:r>
                        <a:rPr lang="en-US" sz="1200" i="0" dirty="0" smtClean="0">
                          <a:latin typeface="Futura Condensed"/>
                          <a:cs typeface="Futura Condensed"/>
                        </a:rPr>
                        <a:t>http://</a:t>
                      </a:r>
                      <a:r>
                        <a:rPr lang="en-US" sz="1200" i="0" dirty="0" err="1" smtClean="0">
                          <a:latin typeface="Futura Condensed"/>
                          <a:cs typeface="Futura Condensed"/>
                        </a:rPr>
                        <a:t>makeymakey.com</a:t>
                      </a:r>
                      <a:endParaRPr lang="en-US" sz="1200" i="0" dirty="0" smtClean="0">
                        <a:latin typeface="Futura Condensed"/>
                        <a:cs typeface="Futura Condensed"/>
                      </a:endParaRPr>
                    </a:p>
                  </a:txBody>
                  <a:tcPr/>
                </a:tc>
              </a:tr>
              <a:tr h="281306">
                <a:tc>
                  <a:txBody>
                    <a:bodyPr/>
                    <a:lstStyle/>
                    <a:p>
                      <a:pPr algn="l"/>
                      <a:r>
                        <a:rPr lang="en-US" sz="1200" b="0" i="0" dirty="0" smtClean="0">
                          <a:latin typeface="Futura Condensed"/>
                          <a:cs typeface="Futura Condensed"/>
                        </a:rPr>
                        <a:t>Resource</a:t>
                      </a:r>
                      <a:endParaRPr lang="en-US" sz="1200" b="0" i="0" dirty="0">
                        <a:latin typeface="Futura Condensed"/>
                        <a:cs typeface="Futura Condensed"/>
                      </a:endParaRPr>
                    </a:p>
                  </a:txBody>
                  <a:tcPr/>
                </a:tc>
                <a:tc>
                  <a:txBody>
                    <a:bodyPr/>
                    <a:lstStyle/>
                    <a:p>
                      <a:pPr marL="0" indent="0">
                        <a:buFont typeface="Wingdings" charset="2"/>
                        <a:buNone/>
                      </a:pPr>
                      <a:r>
                        <a:rPr lang="en-US" sz="1200" i="0" dirty="0" err="1" smtClean="0">
                          <a:latin typeface="Futura Condensed"/>
                          <a:cs typeface="Futura Condensed"/>
                        </a:rPr>
                        <a:t>PicoBoard</a:t>
                      </a:r>
                      <a:endParaRPr lang="en-US" sz="1200" i="0" dirty="0" smtClean="0">
                        <a:latin typeface="Futura Condensed"/>
                        <a:cs typeface="Futura Condensed"/>
                      </a:endParaRPr>
                    </a:p>
                  </a:txBody>
                  <a:tcPr/>
                </a:tc>
                <a:tc>
                  <a:txBody>
                    <a:bodyPr/>
                    <a:lstStyle/>
                    <a:p>
                      <a:pPr marL="0" indent="0">
                        <a:buFont typeface="Wingdings" charset="2"/>
                        <a:buNone/>
                      </a:pPr>
                      <a:r>
                        <a:rPr lang="en-US" sz="1200" i="0" dirty="0" smtClean="0">
                          <a:latin typeface="Futura Condensed"/>
                          <a:cs typeface="Futura Condensed"/>
                        </a:rPr>
                        <a:t>https://</a:t>
                      </a:r>
                      <a:r>
                        <a:rPr lang="en-US" sz="1200" i="0" dirty="0" err="1" smtClean="0">
                          <a:latin typeface="Futura Condensed"/>
                          <a:cs typeface="Futura Condensed"/>
                        </a:rPr>
                        <a:t>www.sparkfun.com</a:t>
                      </a:r>
                      <a:r>
                        <a:rPr lang="en-US" sz="1200" i="0" dirty="0" smtClean="0">
                          <a:latin typeface="Futura Condensed"/>
                          <a:cs typeface="Futura Condensed"/>
                        </a:rPr>
                        <a:t>/products/10311</a:t>
                      </a:r>
                    </a:p>
                  </a:txBody>
                  <a:tcPr/>
                </a:tc>
              </a:tr>
              <a:tr h="281306">
                <a:tc>
                  <a:txBody>
                    <a:bodyPr/>
                    <a:lstStyle/>
                    <a:p>
                      <a:pPr algn="l"/>
                      <a:r>
                        <a:rPr lang="en-US" sz="1200" b="0" i="0" dirty="0" smtClean="0">
                          <a:latin typeface="Futura Condensed"/>
                          <a:cs typeface="Futura Condensed"/>
                        </a:rPr>
                        <a:t>Resource</a:t>
                      </a:r>
                      <a:endParaRPr lang="en-US" sz="1200" b="0" i="0" dirty="0">
                        <a:latin typeface="Futura Condensed"/>
                        <a:cs typeface="Futura Condensed"/>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 typeface="Wingdings" charset="2"/>
                        <a:buNone/>
                        <a:tabLst/>
                        <a:defRPr/>
                      </a:pPr>
                      <a:r>
                        <a:rPr lang="en-US" sz="1200" i="0" dirty="0" smtClean="0">
                          <a:latin typeface="Futura Condensed"/>
                          <a:cs typeface="Futura Condensed"/>
                        </a:rPr>
                        <a:t>Scratch Design Studio List</a:t>
                      </a:r>
                    </a:p>
                  </a:txBody>
                  <a:tcPr/>
                </a:tc>
                <a:tc>
                  <a:txBody>
                    <a:bodyPr/>
                    <a:lstStyle/>
                    <a:p>
                      <a:pPr marL="0" marR="0" indent="0" algn="l" defTabSz="457200" rtl="0" eaLnBrk="1" fontAlgn="auto" latinLnBrk="0" hangingPunct="1">
                        <a:lnSpc>
                          <a:spcPct val="100000"/>
                        </a:lnSpc>
                        <a:spcBef>
                          <a:spcPts val="0"/>
                        </a:spcBef>
                        <a:spcAft>
                          <a:spcPts val="0"/>
                        </a:spcAft>
                        <a:buClrTx/>
                        <a:buSzTx/>
                        <a:buFont typeface="Wingdings" charset="2"/>
                        <a:buNone/>
                        <a:tabLst/>
                        <a:defRPr/>
                      </a:pPr>
                      <a:r>
                        <a:rPr lang="en-US" sz="1200" i="0" dirty="0" smtClean="0">
                          <a:latin typeface="Futura Condensed"/>
                          <a:cs typeface="Futura Condensed"/>
                        </a:rPr>
                        <a:t>http://</a:t>
                      </a:r>
                      <a:r>
                        <a:rPr lang="en-US" sz="1200" i="0" dirty="0" err="1" smtClean="0">
                          <a:latin typeface="Futura Condensed"/>
                          <a:cs typeface="Futura Condensed"/>
                        </a:rPr>
                        <a:t>scratch.mit.edu</a:t>
                      </a:r>
                      <a:r>
                        <a:rPr lang="en-US" sz="1200" i="0" dirty="0" smtClean="0">
                          <a:latin typeface="Futura Condensed"/>
                          <a:cs typeface="Futura Condensed"/>
                        </a:rPr>
                        <a:t>/users/</a:t>
                      </a:r>
                      <a:r>
                        <a:rPr lang="en-US" sz="1200" i="0" dirty="0" err="1" smtClean="0">
                          <a:latin typeface="Futura Condensed"/>
                          <a:cs typeface="Futura Condensed"/>
                        </a:rPr>
                        <a:t>ScratchDesignStudio</a:t>
                      </a:r>
                      <a:endParaRPr lang="en-US" sz="1200" i="0" dirty="0" smtClean="0">
                        <a:latin typeface="Futura Condensed"/>
                        <a:cs typeface="Futura Condensed"/>
                      </a:endParaRPr>
                    </a:p>
                  </a:txBody>
                  <a:tcPr/>
                </a:tc>
              </a:tr>
              <a:tr h="281306">
                <a:tc>
                  <a:txBody>
                    <a:bodyPr/>
                    <a:lstStyle/>
                    <a:p>
                      <a:pPr algn="l"/>
                      <a:r>
                        <a:rPr lang="en-US" sz="1200" b="0" i="0" dirty="0" smtClean="0">
                          <a:latin typeface="Futura Condensed"/>
                          <a:cs typeface="Futura Condensed"/>
                        </a:rPr>
                        <a:t>Video</a:t>
                      </a:r>
                      <a:endParaRPr lang="en-US" sz="1200" b="0" i="0" dirty="0">
                        <a:latin typeface="Futura Condensed"/>
                        <a:cs typeface="Futura Condensed"/>
                      </a:endParaRPr>
                    </a:p>
                  </a:txBody>
                  <a:tcPr/>
                </a:tc>
                <a:tc>
                  <a:txBody>
                    <a:bodyPr/>
                    <a:lstStyle/>
                    <a:p>
                      <a:pPr algn="l"/>
                      <a:r>
                        <a:rPr lang="en-US" sz="1200" i="0" dirty="0" smtClean="0">
                          <a:latin typeface="Futura Condensed"/>
                          <a:cs typeface="Futura Condensed"/>
                        </a:rPr>
                        <a:t>Scratch Overview Video</a:t>
                      </a:r>
                      <a:endParaRPr lang="en-US" sz="1200" b="0" i="0" dirty="0">
                        <a:latin typeface="Futura Condensed"/>
                        <a:cs typeface="Futura Condensed"/>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pt-BR" sz="1200" i="0" dirty="0" err="1" smtClean="0">
                          <a:latin typeface="Futura Condensed"/>
                          <a:cs typeface="Futura Condensed"/>
                        </a:rPr>
                        <a:t>http</a:t>
                      </a:r>
                      <a:r>
                        <a:rPr lang="pt-BR" sz="1200" i="0" dirty="0" smtClean="0">
                          <a:latin typeface="Futura Condensed"/>
                          <a:cs typeface="Futura Condensed"/>
                        </a:rPr>
                        <a:t>://vimeo.com/65583694</a:t>
                      </a:r>
                      <a:br>
                        <a:rPr lang="pt-BR" sz="1200" i="0" dirty="0" smtClean="0">
                          <a:latin typeface="Futura Condensed"/>
                          <a:cs typeface="Futura Condensed"/>
                        </a:rPr>
                      </a:br>
                      <a:r>
                        <a:rPr lang="pt-BR" sz="1200" i="0" dirty="0" err="1" smtClean="0">
                          <a:latin typeface="Futura Condensed"/>
                          <a:cs typeface="Futura Condensed"/>
                        </a:rPr>
                        <a:t>http</a:t>
                      </a:r>
                      <a:r>
                        <a:rPr lang="pt-BR" sz="1200" i="0" dirty="0" smtClean="0">
                          <a:latin typeface="Futura Condensed"/>
                          <a:cs typeface="Futura Condensed"/>
                        </a:rPr>
                        <a:t>://</a:t>
                      </a:r>
                      <a:r>
                        <a:rPr lang="pt-BR" sz="1200" i="0" dirty="0" err="1" smtClean="0">
                          <a:latin typeface="Futura Condensed"/>
                          <a:cs typeface="Futura Condensed"/>
                        </a:rPr>
                        <a:t>youtu.be</a:t>
                      </a:r>
                      <a:r>
                        <a:rPr lang="pt-BR" sz="1200" i="0" dirty="0" smtClean="0">
                          <a:latin typeface="Futura Condensed"/>
                          <a:cs typeface="Futura Condensed"/>
                        </a:rPr>
                        <a:t>/-SjuiawRMU4</a:t>
                      </a:r>
                      <a:endParaRPr lang="en-US" sz="1200" i="0" dirty="0" smtClean="0">
                        <a:latin typeface="Futura Condensed"/>
                        <a:cs typeface="Futura Condensed"/>
                      </a:endParaRPr>
                    </a:p>
                  </a:txBody>
                  <a:tcPr/>
                </a:tc>
              </a:tr>
              <a:tr h="281306">
                <a:tc>
                  <a:txBody>
                    <a:bodyPr/>
                    <a:lstStyle/>
                    <a:p>
                      <a:pPr algn="l"/>
                      <a:r>
                        <a:rPr lang="en-US" sz="1200" b="0" i="0" dirty="0" smtClean="0">
                          <a:latin typeface="Futura Condensed"/>
                          <a:cs typeface="Futura Condensed"/>
                        </a:rPr>
                        <a:t>Video</a:t>
                      </a:r>
                      <a:endParaRPr lang="en-US" sz="1200" b="0" i="0" dirty="0">
                        <a:latin typeface="Futura Condensed"/>
                        <a:cs typeface="Futura Condensed"/>
                      </a:endParaRPr>
                    </a:p>
                  </a:txBody>
                  <a:tcPr/>
                </a:tc>
                <a:tc>
                  <a:txBody>
                    <a:bodyPr/>
                    <a:lstStyle/>
                    <a:p>
                      <a:pPr algn="l"/>
                      <a:r>
                        <a:rPr lang="en-US" sz="1200" i="0" dirty="0" smtClean="0">
                          <a:latin typeface="Futura Condensed"/>
                          <a:cs typeface="Futura Condensed"/>
                        </a:rPr>
                        <a:t>Unit 1 Programmed to Dance Videos</a:t>
                      </a:r>
                      <a:endParaRPr lang="en-US" sz="1200" b="0" i="0" dirty="0">
                        <a:latin typeface="Futura Condensed"/>
                        <a:cs typeface="Futura Condensed"/>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pt-BR" sz="1200" i="0" dirty="0" err="1" smtClean="0">
                          <a:latin typeface="Futura Condensed"/>
                          <a:cs typeface="Futura Condensed"/>
                        </a:rPr>
                        <a:t>http</a:t>
                      </a:r>
                      <a:r>
                        <a:rPr lang="pt-BR" sz="1200" i="0" dirty="0" smtClean="0">
                          <a:latin typeface="Futura Condensed"/>
                          <a:cs typeface="Futura Condensed"/>
                        </a:rPr>
                        <a:t>://</a:t>
                      </a:r>
                      <a:r>
                        <a:rPr lang="pt-BR" sz="1200" i="0" dirty="0" err="1" smtClean="0">
                          <a:latin typeface="Futura Condensed"/>
                          <a:cs typeface="Futura Condensed"/>
                        </a:rPr>
                        <a:t>vimeo.com</a:t>
                      </a:r>
                      <a:r>
                        <a:rPr lang="pt-BR" sz="1200" i="0" dirty="0" smtClean="0">
                          <a:latin typeface="Futura Condensed"/>
                          <a:cs typeface="Futura Condensed"/>
                        </a:rPr>
                        <a:t>/28612347</a:t>
                      </a:r>
                      <a:br>
                        <a:rPr lang="pt-BR" sz="1200" i="0" dirty="0" smtClean="0">
                          <a:latin typeface="Futura Condensed"/>
                          <a:cs typeface="Futura Condensed"/>
                        </a:rPr>
                      </a:br>
                      <a:r>
                        <a:rPr lang="pt-BR" sz="1200" i="0" dirty="0" err="1" smtClean="0">
                          <a:latin typeface="Futura Condensed"/>
                          <a:cs typeface="Futura Condensed"/>
                        </a:rPr>
                        <a:t>http</a:t>
                      </a:r>
                      <a:r>
                        <a:rPr lang="pt-BR" sz="1200" i="0" dirty="0" smtClean="0">
                          <a:latin typeface="Futura Condensed"/>
                          <a:cs typeface="Futura Condensed"/>
                        </a:rPr>
                        <a:t>://</a:t>
                      </a:r>
                      <a:r>
                        <a:rPr lang="pt-BR" sz="1200" i="0" dirty="0" err="1" smtClean="0">
                          <a:latin typeface="Futura Condensed"/>
                          <a:cs typeface="Futura Condensed"/>
                        </a:rPr>
                        <a:t>vimeo.com</a:t>
                      </a:r>
                      <a:r>
                        <a:rPr lang="pt-BR" sz="1200" i="0" dirty="0" smtClean="0">
                          <a:latin typeface="Futura Condensed"/>
                          <a:cs typeface="Futura Condensed"/>
                        </a:rPr>
                        <a:t>/28612585</a:t>
                      </a:r>
                      <a:br>
                        <a:rPr lang="pt-BR" sz="1200" i="0" dirty="0" smtClean="0">
                          <a:latin typeface="Futura Condensed"/>
                          <a:cs typeface="Futura Condensed"/>
                        </a:rPr>
                      </a:br>
                      <a:r>
                        <a:rPr lang="pt-BR" sz="1200" i="0" dirty="0" err="1" smtClean="0">
                          <a:latin typeface="Futura Condensed"/>
                          <a:cs typeface="Futura Condensed"/>
                        </a:rPr>
                        <a:t>http</a:t>
                      </a:r>
                      <a:r>
                        <a:rPr lang="pt-BR" sz="1200" i="0" dirty="0" smtClean="0">
                          <a:latin typeface="Futura Condensed"/>
                          <a:cs typeface="Futura Condensed"/>
                        </a:rPr>
                        <a:t>://</a:t>
                      </a:r>
                      <a:r>
                        <a:rPr lang="pt-BR" sz="1200" i="0" dirty="0" err="1" smtClean="0">
                          <a:latin typeface="Futura Condensed"/>
                          <a:cs typeface="Futura Condensed"/>
                        </a:rPr>
                        <a:t>vimeo.com</a:t>
                      </a:r>
                      <a:r>
                        <a:rPr lang="pt-BR" sz="1200" i="0" dirty="0" smtClean="0">
                          <a:latin typeface="Futura Condensed"/>
                          <a:cs typeface="Futura Condensed"/>
                        </a:rPr>
                        <a:t>/28612800</a:t>
                      </a:r>
                      <a:br>
                        <a:rPr lang="pt-BR" sz="1200" i="0" dirty="0" smtClean="0">
                          <a:latin typeface="Futura Condensed"/>
                          <a:cs typeface="Futura Condensed"/>
                        </a:rPr>
                      </a:br>
                      <a:r>
                        <a:rPr lang="pt-BR" sz="1200" i="0" dirty="0" err="1" smtClean="0">
                          <a:latin typeface="Futura Condensed"/>
                          <a:cs typeface="Futura Condensed"/>
                        </a:rPr>
                        <a:t>http</a:t>
                      </a:r>
                      <a:r>
                        <a:rPr lang="pt-BR" sz="1200" i="0" dirty="0" smtClean="0">
                          <a:latin typeface="Futura Condensed"/>
                          <a:cs typeface="Futura Condensed"/>
                        </a:rPr>
                        <a:t>://</a:t>
                      </a:r>
                      <a:r>
                        <a:rPr lang="pt-BR" sz="1200" i="0" dirty="0" err="1" smtClean="0">
                          <a:latin typeface="Futura Condensed"/>
                          <a:cs typeface="Futura Condensed"/>
                        </a:rPr>
                        <a:t>vimeo.com</a:t>
                      </a:r>
                      <a:r>
                        <a:rPr lang="pt-BR" sz="1200" i="0" dirty="0" smtClean="0">
                          <a:latin typeface="Futura Condensed"/>
                          <a:cs typeface="Futura Condensed"/>
                        </a:rPr>
                        <a:t>/28612970</a:t>
                      </a:r>
                      <a:endParaRPr lang="en-US" sz="1200" i="0" dirty="0" smtClean="0">
                        <a:latin typeface="Futura Condensed"/>
                        <a:cs typeface="Futura Condensed"/>
                      </a:endParaRPr>
                    </a:p>
                  </a:txBody>
                  <a:tcPr/>
                </a:tc>
              </a:tr>
              <a:tr h="281306">
                <a:tc>
                  <a:txBody>
                    <a:bodyPr/>
                    <a:lstStyle/>
                    <a:p>
                      <a:pPr algn="l"/>
                      <a:r>
                        <a:rPr lang="en-US" sz="1200" b="0" i="0" dirty="0" smtClean="0">
                          <a:latin typeface="Futura Condensed"/>
                          <a:cs typeface="Futura Condensed"/>
                        </a:rPr>
                        <a:t>Video</a:t>
                      </a:r>
                      <a:endParaRPr lang="en-US" sz="1200" b="0" i="0" dirty="0">
                        <a:latin typeface="Futura Condensed"/>
                        <a:cs typeface="Futura Condensed"/>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i="0" dirty="0" smtClean="0">
                          <a:latin typeface="Futura Condensed"/>
                          <a:cs typeface="Futura Condensed"/>
                        </a:rPr>
                        <a:t>Backpack Video Tutorial</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i="0" dirty="0" smtClean="0">
                          <a:latin typeface="Futura Condensed"/>
                          <a:cs typeface="Futura Condensed"/>
                        </a:rPr>
                        <a:t>http://</a:t>
                      </a:r>
                      <a:r>
                        <a:rPr lang="en-US" sz="1200" i="0" dirty="0" err="1" smtClean="0">
                          <a:latin typeface="Futura Condensed"/>
                          <a:cs typeface="Futura Condensed"/>
                        </a:rPr>
                        <a:t>bit.ly</a:t>
                      </a:r>
                      <a:r>
                        <a:rPr lang="en-US" sz="1200" i="0" dirty="0" smtClean="0">
                          <a:latin typeface="Futura Condensed"/>
                          <a:cs typeface="Futura Condensed"/>
                        </a:rPr>
                        <a:t>/</a:t>
                      </a:r>
                      <a:r>
                        <a:rPr lang="en-US" sz="1200" i="0" dirty="0" err="1" smtClean="0">
                          <a:latin typeface="Futura Condensed"/>
                          <a:cs typeface="Futura Condensed"/>
                        </a:rPr>
                        <a:t>scratchbackpack</a:t>
                      </a:r>
                      <a:endParaRPr lang="en-US" sz="1200" i="0" dirty="0" smtClean="0">
                        <a:latin typeface="Futura Condensed"/>
                        <a:cs typeface="Futura Condensed"/>
                      </a:endParaRPr>
                    </a:p>
                  </a:txBody>
                  <a:tcPr/>
                </a:tc>
              </a:tr>
              <a:tr h="281306">
                <a:tc>
                  <a:txBody>
                    <a:bodyPr/>
                    <a:lstStyle/>
                    <a:p>
                      <a:pPr algn="l"/>
                      <a:r>
                        <a:rPr lang="en-US" sz="1200" b="0" i="0" dirty="0" smtClean="0">
                          <a:latin typeface="Futura Condensed"/>
                          <a:cs typeface="Futura Condensed"/>
                        </a:rPr>
                        <a:t>Video</a:t>
                      </a:r>
                      <a:endParaRPr lang="en-US" sz="1200" b="0" i="0" dirty="0">
                        <a:latin typeface="Futura Condensed"/>
                        <a:cs typeface="Futura Condensed"/>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i="0" dirty="0" smtClean="0">
                          <a:latin typeface="Futura Condensed"/>
                          <a:cs typeface="Futura Condensed"/>
                        </a:rPr>
                        <a:t>Make a Block Video</a:t>
                      </a:r>
                      <a:r>
                        <a:rPr lang="en-US" sz="1200" i="0" baseline="0" dirty="0" smtClean="0">
                          <a:latin typeface="Futura Condensed"/>
                          <a:cs typeface="Futura Condensed"/>
                        </a:rPr>
                        <a:t> Tutorial</a:t>
                      </a:r>
                      <a:endParaRPr lang="en-US" sz="1200" i="0" dirty="0" smtClean="0">
                        <a:latin typeface="Futura Condensed"/>
                        <a:cs typeface="Futura Condensed"/>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i="0" dirty="0" smtClean="0">
                          <a:latin typeface="Futura Condensed"/>
                          <a:cs typeface="Futura Condensed"/>
                        </a:rPr>
                        <a:t>http://</a:t>
                      </a:r>
                      <a:r>
                        <a:rPr lang="en-US" sz="1200" i="0" dirty="0" err="1" smtClean="0">
                          <a:latin typeface="Futura Condensed"/>
                          <a:cs typeface="Futura Condensed"/>
                        </a:rPr>
                        <a:t>bit.ly</a:t>
                      </a:r>
                      <a:r>
                        <a:rPr lang="en-US" sz="1200" i="0" dirty="0" smtClean="0">
                          <a:latin typeface="Futura Condensed"/>
                          <a:cs typeface="Futura Condensed"/>
                        </a:rPr>
                        <a:t>/</a:t>
                      </a:r>
                      <a:r>
                        <a:rPr lang="en-US" sz="1200" i="0" dirty="0" err="1" smtClean="0">
                          <a:latin typeface="Futura Condensed"/>
                          <a:cs typeface="Futura Condensed"/>
                        </a:rPr>
                        <a:t>makeablock</a:t>
                      </a:r>
                      <a:endParaRPr lang="en-US" sz="1200" i="0" dirty="0" smtClean="0">
                        <a:latin typeface="Futura Condensed"/>
                        <a:cs typeface="Futura Condensed"/>
                      </a:endParaRPr>
                    </a:p>
                  </a:txBody>
                  <a:tcPr/>
                </a:tc>
              </a:tr>
              <a:tr h="281306">
                <a:tc>
                  <a:txBody>
                    <a:bodyPr/>
                    <a:lstStyle/>
                    <a:p>
                      <a:pPr algn="l"/>
                      <a:r>
                        <a:rPr lang="en-US" sz="1200" b="0" i="0" dirty="0" smtClean="0">
                          <a:latin typeface="Futura Condensed"/>
                          <a:cs typeface="Futura Condensed"/>
                        </a:rPr>
                        <a:t>Video</a:t>
                      </a:r>
                      <a:endParaRPr lang="en-US" sz="1200" b="0" i="0" dirty="0">
                        <a:latin typeface="Futura Condensed"/>
                        <a:cs typeface="Futura Condensed"/>
                      </a:endParaRPr>
                    </a:p>
                  </a:txBody>
                  <a:tcPr/>
                </a:tc>
                <a:tc>
                  <a:txBody>
                    <a:bodyPr/>
                    <a:lstStyle/>
                    <a:p>
                      <a:pPr marL="0" indent="0">
                        <a:buFont typeface="Wingdings" charset="2"/>
                        <a:buNone/>
                      </a:pPr>
                      <a:r>
                        <a:rPr lang="en-US" sz="1200" i="0" dirty="0" smtClean="0">
                          <a:latin typeface="Futura Condensed"/>
                          <a:cs typeface="Futura Condensed"/>
                        </a:rPr>
                        <a:t>Variables Video Tutorial</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i="0" dirty="0" smtClean="0">
                          <a:latin typeface="Futura Condensed"/>
                          <a:cs typeface="Futura Condensed"/>
                        </a:rPr>
                        <a:t>http://</a:t>
                      </a:r>
                      <a:r>
                        <a:rPr lang="en-US" sz="1200" i="0" dirty="0" err="1" smtClean="0">
                          <a:latin typeface="Futura Condensed"/>
                          <a:cs typeface="Futura Condensed"/>
                        </a:rPr>
                        <a:t>bit.ly</a:t>
                      </a:r>
                      <a:r>
                        <a:rPr lang="en-US" sz="1200" i="0" dirty="0" smtClean="0">
                          <a:latin typeface="Futura Condensed"/>
                          <a:cs typeface="Futura Condensed"/>
                        </a:rPr>
                        <a:t>/</a:t>
                      </a:r>
                      <a:r>
                        <a:rPr lang="en-US" sz="1200" i="0" dirty="0" err="1" smtClean="0">
                          <a:latin typeface="Futura Condensed"/>
                          <a:cs typeface="Futura Condensed"/>
                        </a:rPr>
                        <a:t>scratchvariables</a:t>
                      </a:r>
                      <a:endParaRPr lang="en-US" sz="1200" i="0" dirty="0" smtClean="0">
                        <a:latin typeface="Futura Condensed"/>
                        <a:cs typeface="Futura Condensed"/>
                      </a:endParaRPr>
                    </a:p>
                  </a:txBody>
                  <a:tcPr/>
                </a:tc>
              </a:tr>
              <a:tr h="281306">
                <a:tc>
                  <a:txBody>
                    <a:bodyPr/>
                    <a:lstStyle/>
                    <a:p>
                      <a:pPr algn="l"/>
                      <a:r>
                        <a:rPr lang="en-US" sz="1200" b="0" i="0" dirty="0" smtClean="0">
                          <a:latin typeface="Futura Condensed"/>
                          <a:cs typeface="Futura Condensed"/>
                        </a:rPr>
                        <a:t>Video</a:t>
                      </a:r>
                      <a:endParaRPr lang="en-US" sz="1200" b="0" i="0" dirty="0">
                        <a:latin typeface="Futura Condensed"/>
                        <a:cs typeface="Futura Condensed"/>
                      </a:endParaRPr>
                    </a:p>
                  </a:txBody>
                  <a:tcPr/>
                </a:tc>
                <a:tc>
                  <a:txBody>
                    <a:bodyPr/>
                    <a:lstStyle/>
                    <a:p>
                      <a:pPr marL="0" indent="0">
                        <a:buFont typeface="Wingdings" charset="2"/>
                        <a:buNone/>
                      </a:pPr>
                      <a:r>
                        <a:rPr lang="en-US" sz="1200" i="0" dirty="0" smtClean="0">
                          <a:latin typeface="Futura Condensed"/>
                          <a:cs typeface="Futura Condensed"/>
                        </a:rPr>
                        <a:t>How can I connect Scratch with other technologies? Video Playlist</a:t>
                      </a:r>
                    </a:p>
                  </a:txBody>
                  <a:tcPr/>
                </a:tc>
                <a:tc>
                  <a:txBody>
                    <a:bodyPr/>
                    <a:lstStyle/>
                    <a:p>
                      <a:pPr marL="0" indent="0">
                        <a:buFont typeface="Wingdings" charset="2"/>
                        <a:buNone/>
                      </a:pPr>
                      <a:r>
                        <a:rPr lang="en-US" sz="1200" i="0" dirty="0" smtClean="0">
                          <a:latin typeface="Futura Condensed"/>
                          <a:cs typeface="Futura Condensed"/>
                        </a:rPr>
                        <a:t>http://</a:t>
                      </a:r>
                      <a:r>
                        <a:rPr lang="en-US" sz="1200" i="0" dirty="0" err="1" smtClean="0">
                          <a:latin typeface="Futura Condensed"/>
                          <a:cs typeface="Futura Condensed"/>
                        </a:rPr>
                        <a:t>bit.ly</a:t>
                      </a:r>
                      <a:r>
                        <a:rPr lang="en-US" sz="1200" i="0" dirty="0" smtClean="0">
                          <a:latin typeface="Futura Condensed"/>
                          <a:cs typeface="Futura Condensed"/>
                        </a:rPr>
                        <a:t>/</a:t>
                      </a:r>
                      <a:r>
                        <a:rPr lang="en-US" sz="1200" i="0" dirty="0" err="1" smtClean="0">
                          <a:latin typeface="Futura Condensed"/>
                          <a:cs typeface="Futura Condensed"/>
                        </a:rPr>
                        <a:t>hardwareandextensions</a:t>
                      </a:r>
                      <a:endParaRPr lang="en-US" sz="1200" i="0" dirty="0" smtClean="0">
                        <a:latin typeface="Futura Condensed"/>
                        <a:cs typeface="Futura Condensed"/>
                      </a:endParaRPr>
                    </a:p>
                  </a:txBody>
                  <a:tcPr/>
                </a:tc>
              </a:tr>
              <a:tr h="281306">
                <a:tc>
                  <a:txBody>
                    <a:bodyPr/>
                    <a:lstStyle/>
                    <a:p>
                      <a:pPr algn="l"/>
                      <a:r>
                        <a:rPr lang="en-US" sz="1200" b="0" i="0" dirty="0" smtClean="0">
                          <a:latin typeface="Futura Condensed"/>
                          <a:cs typeface="Futura Condensed"/>
                        </a:rPr>
                        <a:t>Video</a:t>
                      </a:r>
                      <a:endParaRPr lang="en-US" sz="1200" b="0" i="0" dirty="0">
                        <a:latin typeface="Futura Condensed"/>
                        <a:cs typeface="Futura Condensed"/>
                      </a:endParaRPr>
                    </a:p>
                  </a:txBody>
                  <a:tcPr/>
                </a:tc>
                <a:tc>
                  <a:txBody>
                    <a:bodyPr/>
                    <a:lstStyle/>
                    <a:p>
                      <a:pPr marL="0" indent="0">
                        <a:buFont typeface="Wingdings" charset="2"/>
                        <a:buNone/>
                      </a:pPr>
                      <a:r>
                        <a:rPr lang="en-US" sz="1200" i="0" spc="-20" dirty="0" smtClean="0">
                          <a:latin typeface="Futura Condensed"/>
                          <a:cs typeface="Futura Condensed"/>
                        </a:rPr>
                        <a:t>Scratch Chain Reaction Video</a:t>
                      </a:r>
                      <a:endParaRPr lang="en-US" sz="1200" i="0" dirty="0">
                        <a:latin typeface="Futura Condensed"/>
                        <a:cs typeface="Futura Condensed"/>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 typeface="Wingdings" charset="2"/>
                        <a:buNone/>
                        <a:tabLst/>
                        <a:defRPr/>
                      </a:pPr>
                      <a:r>
                        <a:rPr lang="en-US" sz="1200" i="0" dirty="0" smtClean="0">
                          <a:latin typeface="Futura Condensed"/>
                          <a:cs typeface="Futura Condensed"/>
                        </a:rPr>
                        <a:t>http://</a:t>
                      </a:r>
                      <a:r>
                        <a:rPr lang="en-US" sz="1200" i="0" dirty="0" err="1" smtClean="0">
                          <a:latin typeface="Futura Condensed"/>
                          <a:cs typeface="Futura Condensed"/>
                        </a:rPr>
                        <a:t>bit.ly</a:t>
                      </a:r>
                      <a:r>
                        <a:rPr lang="en-US" sz="1200" i="0" dirty="0" smtClean="0">
                          <a:latin typeface="Futura Condensed"/>
                          <a:cs typeface="Futura Condensed"/>
                        </a:rPr>
                        <a:t>/</a:t>
                      </a:r>
                      <a:r>
                        <a:rPr lang="en-US" sz="1200" i="0" dirty="0" err="1" smtClean="0">
                          <a:latin typeface="Futura Condensed"/>
                          <a:cs typeface="Futura Condensed"/>
                        </a:rPr>
                        <a:t>ScratchChainReaction</a:t>
                      </a:r>
                      <a:endParaRPr lang="en-US" sz="1200" i="0" dirty="0" smtClean="0">
                        <a:latin typeface="Futura Condensed"/>
                        <a:cs typeface="Futura Condensed"/>
                      </a:endParaRPr>
                    </a:p>
                  </a:txBody>
                  <a:tcPr/>
                </a:tc>
              </a:tr>
            </a:tbl>
          </a:graphicData>
        </a:graphic>
      </p:graphicFrame>
      <p:sp>
        <p:nvSpPr>
          <p:cNvPr id="6" name="Slide Number Placeholder 2"/>
          <p:cNvSpPr txBox="1">
            <a:spLocks/>
          </p:cNvSpPr>
          <p:nvPr/>
        </p:nvSpPr>
        <p:spPr>
          <a:xfrm>
            <a:off x="3887162" y="9517906"/>
            <a:ext cx="3744764" cy="535517"/>
          </a:xfrm>
          <a:prstGeom prst="rect">
            <a:avLst/>
          </a:prstGeom>
        </p:spPr>
        <p:txBody>
          <a:bodyPr vert="horz" lIns="91440" tIns="45720" rIns="91440" bIns="45720" rtlCol="0" anchor="ctr"/>
          <a:lstStyle>
            <a:defPPr>
              <a:defRPr lang="en-US"/>
            </a:defPPr>
            <a:lvl1pPr marL="0" algn="l" defTabSz="457200" rtl="0" eaLnBrk="1" latinLnBrk="0" hangingPunct="1">
              <a:defRPr sz="1200" b="0" i="0" kern="1200">
                <a:solidFill>
                  <a:schemeClr val="tx1">
                    <a:tint val="75000"/>
                  </a:schemeClr>
                </a:solidFill>
                <a:latin typeface="Futura Condensed"/>
                <a:ea typeface="+mn-ea"/>
                <a:cs typeface="Futura Condensed"/>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dirty="0" smtClean="0">
                <a:latin typeface="Futura-Condensed-Normal" pitchFamily="2" charset="0"/>
              </a:rPr>
              <a:t>149</a:t>
            </a:r>
            <a:endParaRPr lang="en-US" dirty="0">
              <a:latin typeface="Futura-Condensed-Normal" pitchFamily="2" charset="0"/>
            </a:endParaRPr>
          </a:p>
        </p:txBody>
      </p:sp>
      <p:sp>
        <p:nvSpPr>
          <p:cNvPr id="8" name="Rectangle 7"/>
          <p:cNvSpPr/>
          <p:nvPr/>
        </p:nvSpPr>
        <p:spPr>
          <a:xfrm>
            <a:off x="486732" y="1371947"/>
            <a:ext cx="6925732" cy="307777"/>
          </a:xfrm>
          <a:prstGeom prst="rect">
            <a:avLst/>
          </a:prstGeom>
        </p:spPr>
        <p:txBody>
          <a:bodyPr wrap="square">
            <a:spAutoFit/>
          </a:bodyPr>
          <a:lstStyle/>
          <a:p>
            <a:pPr algn="just"/>
            <a:r>
              <a:rPr lang="en-US" sz="1400" dirty="0" smtClean="0">
                <a:latin typeface="Futura-Condensed-Normal" pitchFamily="2" charset="0"/>
                <a:cs typeface="Futura Condensed"/>
              </a:rPr>
              <a:t>Links </a:t>
            </a:r>
            <a:r>
              <a:rPr lang="en-US" sz="1400" dirty="0">
                <a:latin typeface="Futura-Condensed-Normal" pitchFamily="2" charset="0"/>
                <a:cs typeface="Futura Condensed"/>
              </a:rPr>
              <a:t>to </a:t>
            </a:r>
            <a:r>
              <a:rPr lang="en-US" sz="1400" dirty="0" smtClean="0">
                <a:latin typeface="Futura-Condensed-Normal" pitchFamily="2" charset="0"/>
                <a:cs typeface="Futura Condensed"/>
              </a:rPr>
              <a:t>helpful creative computing resources:</a:t>
            </a:r>
            <a:endParaRPr lang="en-US" sz="1400" dirty="0">
              <a:latin typeface="Futura-Condensed-Normal" pitchFamily="2" charset="0"/>
              <a:cs typeface="Futura Condensed"/>
            </a:endParaRPr>
          </a:p>
        </p:txBody>
      </p:sp>
    </p:spTree>
    <p:extLst>
      <p:ext uri="{BB962C8B-B14F-4D97-AF65-F5344CB8AC3E}">
        <p14:creationId xmlns:p14="http://schemas.microsoft.com/office/powerpoint/2010/main" xmlns="" val="1657661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266536" y="9005526"/>
            <a:ext cx="1117600" cy="393700"/>
          </a:xfrm>
          <a:prstGeom prst="rect">
            <a:avLst/>
          </a:prstGeom>
        </p:spPr>
      </p:pic>
      <p:sp>
        <p:nvSpPr>
          <p:cNvPr id="5" name="Rectangle 4"/>
          <p:cNvSpPr/>
          <p:nvPr/>
        </p:nvSpPr>
        <p:spPr>
          <a:xfrm>
            <a:off x="457199" y="8551177"/>
            <a:ext cx="6736274" cy="276999"/>
          </a:xfrm>
          <a:prstGeom prst="rect">
            <a:avLst/>
          </a:prstGeom>
        </p:spPr>
        <p:txBody>
          <a:bodyPr wrap="square">
            <a:spAutoFit/>
          </a:bodyPr>
          <a:lstStyle/>
          <a:p>
            <a:pPr algn="ctr"/>
            <a:r>
              <a:rPr lang="en-US" sz="1200" dirty="0">
                <a:latin typeface="Futura-Condensed-Normal" pitchFamily="2" charset="0"/>
                <a:cs typeface="Futura Condensed"/>
              </a:rPr>
              <a:t>Developed by the </a:t>
            </a:r>
            <a:r>
              <a:rPr lang="en-US" sz="1200" dirty="0" err="1">
                <a:latin typeface="Futura-Condensed-Normal" pitchFamily="2" charset="0"/>
                <a:cs typeface="Futura Condensed"/>
              </a:rPr>
              <a:t>ScratchEd</a:t>
            </a:r>
            <a:r>
              <a:rPr lang="en-US" sz="1200" dirty="0">
                <a:latin typeface="Futura-Condensed-Normal" pitchFamily="2" charset="0"/>
                <a:cs typeface="Futura Condensed"/>
              </a:rPr>
              <a:t> </a:t>
            </a:r>
            <a:r>
              <a:rPr lang="en-US" sz="1200" dirty="0" smtClean="0">
                <a:latin typeface="Futura-Condensed-Normal" pitchFamily="2" charset="0"/>
                <a:cs typeface="Futura Condensed"/>
              </a:rPr>
              <a:t>team at the Harvard Graduate School of Education </a:t>
            </a:r>
            <a:r>
              <a:rPr lang="en-US" sz="1200" dirty="0">
                <a:latin typeface="Futura-Condensed-Normal" pitchFamily="2" charset="0"/>
                <a:cs typeface="Futura Condensed"/>
              </a:rPr>
              <a:t>and released under a Creative Commons license.</a:t>
            </a:r>
          </a:p>
        </p:txBody>
      </p:sp>
    </p:spTree>
    <p:extLst>
      <p:ext uri="{BB962C8B-B14F-4D97-AF65-F5344CB8AC3E}">
        <p14:creationId xmlns:p14="http://schemas.microsoft.com/office/powerpoint/2010/main" xmlns="" val="21139437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p:cNvSpPr>
            <a:spLocks noGrp="1"/>
          </p:cNvSpPr>
          <p:nvPr>
            <p:ph type="sldNum" sz="quarter" idx="12"/>
          </p:nvPr>
        </p:nvSpPr>
        <p:spPr>
          <a:xfrm>
            <a:off x="142398" y="9519711"/>
            <a:ext cx="1813560" cy="535517"/>
          </a:xfrm>
        </p:spPr>
        <p:txBody>
          <a:bodyPr/>
          <a:lstStyle/>
          <a:p>
            <a:r>
              <a:rPr lang="en-US" dirty="0" smtClean="0"/>
              <a:t>134</a:t>
            </a:r>
            <a:endParaRPr lang="en-US" dirty="0"/>
          </a:p>
        </p:txBody>
      </p:sp>
    </p:spTree>
    <p:extLst>
      <p:ext uri="{BB962C8B-B14F-4D97-AF65-F5344CB8AC3E}">
        <p14:creationId xmlns:p14="http://schemas.microsoft.com/office/powerpoint/2010/main" xmlns="" val="3708717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457199" y="464006"/>
            <a:ext cx="6892338" cy="907941"/>
          </a:xfrm>
          <a:prstGeom prst="rect">
            <a:avLst/>
          </a:prstGeom>
          <a:noFill/>
        </p:spPr>
        <p:txBody>
          <a:bodyPr wrap="square" rtlCol="0">
            <a:spAutoFit/>
          </a:bodyPr>
          <a:lstStyle/>
          <a:p>
            <a:r>
              <a:rPr lang="en-US" sz="5300" dirty="0" smtClean="0">
                <a:latin typeface="Futura-Condensed-Normal" pitchFamily="2" charset="0"/>
                <a:cs typeface="Futura Condensed"/>
              </a:rPr>
              <a:t>GLOSSARY</a:t>
            </a:r>
            <a:endParaRPr lang="en-US" sz="2400" dirty="0">
              <a:latin typeface="Futura-Condensed-Normal" pitchFamily="2" charset="0"/>
              <a:cs typeface="Futura Condensed"/>
            </a:endParaRPr>
          </a:p>
        </p:txBody>
      </p:sp>
      <p:sp>
        <p:nvSpPr>
          <p:cNvPr id="2" name="TextBox 1"/>
          <p:cNvSpPr txBox="1"/>
          <p:nvPr/>
        </p:nvSpPr>
        <p:spPr>
          <a:xfrm>
            <a:off x="576767" y="2485841"/>
            <a:ext cx="6654273" cy="6709529"/>
          </a:xfrm>
          <a:prstGeom prst="rect">
            <a:avLst/>
          </a:prstGeom>
          <a:noFill/>
        </p:spPr>
        <p:txBody>
          <a:bodyPr wrap="square" lIns="0" tIns="0" rIns="0" bIns="0" rtlCol="0">
            <a:spAutoFit/>
          </a:bodyPr>
          <a:lstStyle/>
          <a:p>
            <a:pPr marL="225425" indent="-225425">
              <a:spcAft>
                <a:spcPts val="600"/>
              </a:spcAft>
            </a:pPr>
            <a:r>
              <a:rPr lang="en-US" sz="1200" b="1" dirty="0">
                <a:latin typeface="Futura-Condensed-Normal" pitchFamily="2" charset="0"/>
                <a:cs typeface="Futura Condensed"/>
              </a:rPr>
              <a:t>a</a:t>
            </a:r>
            <a:r>
              <a:rPr lang="en-US" sz="1200" b="1" dirty="0" smtClean="0">
                <a:latin typeface="Futura-Condensed-Normal" pitchFamily="2" charset="0"/>
                <a:cs typeface="Futura Condensed"/>
              </a:rPr>
              <a:t>bstracting </a:t>
            </a:r>
            <a:r>
              <a:rPr lang="en-US" sz="1200" b="1" dirty="0">
                <a:latin typeface="Futura-Condensed-Normal" pitchFamily="2" charset="0"/>
                <a:cs typeface="Futura Condensed"/>
              </a:rPr>
              <a:t>and </a:t>
            </a:r>
            <a:r>
              <a:rPr lang="en-US" sz="1200" b="1" dirty="0" smtClean="0">
                <a:latin typeface="Futura-Condensed-Normal" pitchFamily="2" charset="0"/>
                <a:cs typeface="Futura Condensed"/>
              </a:rPr>
              <a:t>modularizing</a:t>
            </a:r>
            <a:r>
              <a:rPr lang="en-US" sz="1200" b="1" dirty="0">
                <a:latin typeface="Futura-Condensed-Normal" pitchFamily="2" charset="0"/>
                <a:cs typeface="Futura Condensed"/>
              </a:rPr>
              <a:t>: </a:t>
            </a:r>
            <a:r>
              <a:rPr lang="en-US" sz="1200" dirty="0">
                <a:latin typeface="Futura-Condensed-Normal" pitchFamily="2" charset="0"/>
                <a:cs typeface="Futura Condensed"/>
              </a:rPr>
              <a:t>T</a:t>
            </a:r>
            <a:r>
              <a:rPr lang="en-US" sz="1200" dirty="0" smtClean="0">
                <a:latin typeface="Futura-Condensed-Normal" pitchFamily="2" charset="0"/>
                <a:cs typeface="Futura Condensed"/>
              </a:rPr>
              <a:t>he </a:t>
            </a:r>
            <a:r>
              <a:rPr lang="en-US" sz="1200" dirty="0">
                <a:latin typeface="Futura-Condensed-Normal" pitchFamily="2" charset="0"/>
                <a:cs typeface="Futura Condensed"/>
              </a:rPr>
              <a:t>computational practice of exploring connections between the whole and the </a:t>
            </a:r>
            <a:r>
              <a:rPr lang="en-US" sz="1200" dirty="0" smtClean="0">
                <a:latin typeface="Futura-Condensed-Normal" pitchFamily="2" charset="0"/>
                <a:cs typeface="Futura Condensed"/>
              </a:rPr>
              <a:t>parts.</a:t>
            </a:r>
            <a:endParaRPr lang="en-US" sz="1200" dirty="0">
              <a:latin typeface="Futura-Condensed-Normal" pitchFamily="2" charset="0"/>
              <a:cs typeface="Futura Condensed"/>
            </a:endParaRPr>
          </a:p>
          <a:p>
            <a:pPr marL="225425" indent="-225425">
              <a:spcAft>
                <a:spcPts val="600"/>
              </a:spcAft>
            </a:pPr>
            <a:r>
              <a:rPr lang="en-US" sz="1200" b="1" dirty="0">
                <a:latin typeface="Futura-Condensed-Normal" pitchFamily="2" charset="0"/>
                <a:cs typeface="Futura Condensed"/>
              </a:rPr>
              <a:t>a</a:t>
            </a:r>
            <a:r>
              <a:rPr lang="en-US" sz="1200" b="1" dirty="0" smtClean="0">
                <a:latin typeface="Futura-Condensed-Normal" pitchFamily="2" charset="0"/>
                <a:cs typeface="Futura Condensed"/>
              </a:rPr>
              <a:t>nimation</a:t>
            </a:r>
            <a:r>
              <a:rPr lang="en-US" sz="1200" b="1" dirty="0">
                <a:latin typeface="Futura-Condensed-Normal" pitchFamily="2" charset="0"/>
                <a:cs typeface="Futura Condensed"/>
              </a:rPr>
              <a:t>: </a:t>
            </a:r>
            <a:r>
              <a:rPr lang="en-US" sz="1200" dirty="0">
                <a:latin typeface="Futura-Condensed-Normal" pitchFamily="2" charset="0"/>
                <a:cs typeface="Futura Condensed"/>
              </a:rPr>
              <a:t>An illusion of continuous motion created by the rapid display of a sequence of still images with incremental differences</a:t>
            </a:r>
            <a:r>
              <a:rPr lang="en-US" sz="1200" dirty="0" smtClean="0">
                <a:latin typeface="Futura-Condensed-Normal" pitchFamily="2" charset="0"/>
                <a:cs typeface="Futura Condensed"/>
              </a:rPr>
              <a:t>.</a:t>
            </a:r>
          </a:p>
          <a:p>
            <a:pPr marL="225425" indent="-225425">
              <a:spcAft>
                <a:spcPts val="600"/>
              </a:spcAft>
            </a:pPr>
            <a:r>
              <a:rPr lang="en-US" sz="1200" b="1" dirty="0" smtClean="0">
                <a:latin typeface="Futura-Condensed-Normal" pitchFamily="2" charset="0"/>
                <a:cs typeface="Futura Condensed"/>
              </a:rPr>
              <a:t>arcade </a:t>
            </a:r>
            <a:r>
              <a:rPr lang="en-US" sz="1200" b="1" dirty="0">
                <a:latin typeface="Futura-Condensed-Normal" pitchFamily="2" charset="0"/>
                <a:cs typeface="Futura Condensed"/>
              </a:rPr>
              <a:t>d</a:t>
            </a:r>
            <a:r>
              <a:rPr lang="en-US" sz="1200" b="1" dirty="0" smtClean="0">
                <a:latin typeface="Futura-Condensed-Normal" pitchFamily="2" charset="0"/>
                <a:cs typeface="Futura Condensed"/>
              </a:rPr>
              <a:t>ay</a:t>
            </a:r>
            <a:r>
              <a:rPr lang="en-US" sz="1200" b="1" dirty="0">
                <a:latin typeface="Futura-Condensed-Normal" pitchFamily="2" charset="0"/>
                <a:cs typeface="Futura Condensed"/>
              </a:rPr>
              <a:t>: </a:t>
            </a:r>
            <a:r>
              <a:rPr lang="en-US" sz="1200" dirty="0">
                <a:latin typeface="Futura-Condensed-Normal" pitchFamily="2" charset="0"/>
                <a:cs typeface="Futura Condensed"/>
              </a:rPr>
              <a:t>A strategy for sharing student work and whole group activity. Students place their finished projects in Presentation Mode and then walk around and engage with each other’s work. </a:t>
            </a:r>
          </a:p>
          <a:p>
            <a:pPr marL="225425" indent="-225425">
              <a:spcAft>
                <a:spcPts val="600"/>
              </a:spcAft>
            </a:pPr>
            <a:r>
              <a:rPr lang="en-US" sz="1200" b="1" dirty="0">
                <a:latin typeface="Futura-Condensed-Normal" pitchFamily="2" charset="0"/>
                <a:cs typeface="Futura Condensed"/>
              </a:rPr>
              <a:t>b</a:t>
            </a:r>
            <a:r>
              <a:rPr lang="en-US" sz="1200" b="1" dirty="0" smtClean="0">
                <a:latin typeface="Futura-Condensed-Normal" pitchFamily="2" charset="0"/>
                <a:cs typeface="Futura Condensed"/>
              </a:rPr>
              <a:t>ackdrop</a:t>
            </a:r>
            <a:r>
              <a:rPr lang="en-US" sz="1200" b="1" dirty="0">
                <a:latin typeface="Futura-Condensed-Normal" pitchFamily="2" charset="0"/>
                <a:cs typeface="Futura Condensed"/>
              </a:rPr>
              <a:t>:</a:t>
            </a:r>
            <a:r>
              <a:rPr lang="en-US" sz="1200" dirty="0">
                <a:latin typeface="Futura-Condensed-Normal" pitchFamily="2" charset="0"/>
                <a:cs typeface="Futura Condensed"/>
              </a:rPr>
              <a:t> One out of possibly many frames, or backgrounds, of the </a:t>
            </a:r>
            <a:r>
              <a:rPr lang="en-US" sz="1200" dirty="0" smtClean="0">
                <a:latin typeface="Futura-Condensed-Normal" pitchFamily="2" charset="0"/>
                <a:cs typeface="Futura Condensed"/>
              </a:rPr>
              <a:t>Stage.</a:t>
            </a:r>
          </a:p>
          <a:p>
            <a:pPr marL="225425" indent="-225425">
              <a:spcAft>
                <a:spcPts val="600"/>
              </a:spcAft>
            </a:pPr>
            <a:r>
              <a:rPr lang="en-US" sz="1200" b="1" dirty="0" smtClean="0">
                <a:latin typeface="Futura-Condensed-Normal" pitchFamily="2" charset="0"/>
                <a:cs typeface="Futura Condensed"/>
              </a:rPr>
              <a:t>backpack:</a:t>
            </a:r>
            <a:r>
              <a:rPr lang="en-US" sz="1200" dirty="0" smtClean="0">
                <a:latin typeface="Futura-Condensed-Normal" pitchFamily="2" charset="0"/>
                <a:cs typeface="Futura Condensed"/>
              </a:rPr>
              <a:t> A Scratch feature that can be used to conveniently transfer media and/or scripts between projects. </a:t>
            </a:r>
          </a:p>
          <a:p>
            <a:pPr marL="225425" indent="-225425">
              <a:spcAft>
                <a:spcPts val="600"/>
              </a:spcAft>
            </a:pPr>
            <a:r>
              <a:rPr lang="en-US" sz="1200" b="1" dirty="0" smtClean="0">
                <a:solidFill>
                  <a:srgbClr val="000000"/>
                </a:solidFill>
                <a:latin typeface="Futura-Condensed-Normal" pitchFamily="2" charset="0"/>
                <a:cs typeface="Futura Condensed"/>
              </a:rPr>
              <a:t>bitmap:</a:t>
            </a:r>
            <a:r>
              <a:rPr lang="en-US" sz="1200" dirty="0">
                <a:solidFill>
                  <a:srgbClr val="000000"/>
                </a:solidFill>
                <a:latin typeface="Futura-Condensed-Normal" pitchFamily="2" charset="0"/>
                <a:cs typeface="Futura Condensed"/>
              </a:rPr>
              <a:t> An image that is defined by a two-dimensional array (grid) of discrete color values (a.k.a. “pixels”). Contrast with vector graphics.</a:t>
            </a:r>
            <a:endParaRPr lang="en-US" sz="1200" b="1" dirty="0">
              <a:solidFill>
                <a:srgbClr val="000000"/>
              </a:solidFill>
              <a:latin typeface="Futura-Condensed-Normal" pitchFamily="2" charset="0"/>
              <a:cs typeface="Futura Condensed"/>
            </a:endParaRPr>
          </a:p>
          <a:p>
            <a:pPr marL="225425" indent="-225425">
              <a:spcAft>
                <a:spcPts val="600"/>
              </a:spcAft>
            </a:pPr>
            <a:r>
              <a:rPr lang="en-US" sz="1200" b="1" dirty="0">
                <a:latin typeface="Futura-Condensed-Normal" pitchFamily="2" charset="0"/>
                <a:cs typeface="Futura Condensed"/>
              </a:rPr>
              <a:t>b</a:t>
            </a:r>
            <a:r>
              <a:rPr lang="en-US" sz="1200" b="1" dirty="0" smtClean="0">
                <a:latin typeface="Futura-Condensed-Normal" pitchFamily="2" charset="0"/>
                <a:cs typeface="Futura Condensed"/>
              </a:rPr>
              <a:t>roadcast</a:t>
            </a:r>
            <a:r>
              <a:rPr lang="en-US" sz="1200" b="1" dirty="0">
                <a:latin typeface="Futura-Condensed-Normal" pitchFamily="2" charset="0"/>
                <a:cs typeface="Futura Condensed"/>
              </a:rPr>
              <a:t>: </a:t>
            </a:r>
            <a:r>
              <a:rPr lang="en-US" sz="1200" dirty="0">
                <a:latin typeface="Futura-Condensed-Normal" pitchFamily="2" charset="0"/>
                <a:cs typeface="Futura Condensed"/>
              </a:rPr>
              <a:t>A message that is sent through the Scratch program, activating receiving </a:t>
            </a:r>
            <a:r>
              <a:rPr lang="en-US" sz="1200" dirty="0" smtClean="0">
                <a:latin typeface="Futura-Condensed-Normal" pitchFamily="2" charset="0"/>
                <a:cs typeface="Futura Condensed"/>
              </a:rPr>
              <a:t>scripts.</a:t>
            </a:r>
            <a:endParaRPr lang="en-US" sz="1200" dirty="0">
              <a:latin typeface="Futura-Condensed-Normal" pitchFamily="2" charset="0"/>
              <a:cs typeface="Futura Condensed"/>
            </a:endParaRPr>
          </a:p>
          <a:p>
            <a:pPr marL="225425" indent="-225425">
              <a:spcAft>
                <a:spcPts val="600"/>
              </a:spcAft>
            </a:pPr>
            <a:r>
              <a:rPr lang="en-US" sz="1200" b="1" dirty="0">
                <a:latin typeface="Futura-Condensed-Normal" pitchFamily="2" charset="0"/>
                <a:cs typeface="Futura Condensed"/>
              </a:rPr>
              <a:t>c</a:t>
            </a:r>
            <a:r>
              <a:rPr lang="en-US" sz="1200" b="1" dirty="0" smtClean="0">
                <a:latin typeface="Futura-Condensed-Normal" pitchFamily="2" charset="0"/>
                <a:cs typeface="Futura Condensed"/>
              </a:rPr>
              <a:t>loning</a:t>
            </a:r>
            <a:r>
              <a:rPr lang="en-US" sz="1200" b="1" dirty="0">
                <a:latin typeface="Futura-Condensed-Normal" pitchFamily="2" charset="0"/>
                <a:cs typeface="Futura Condensed"/>
              </a:rPr>
              <a:t>: </a:t>
            </a:r>
            <a:r>
              <a:rPr lang="en-US" sz="1200" dirty="0">
                <a:latin typeface="Futura-Condensed-Normal" pitchFamily="2" charset="0"/>
                <a:cs typeface="Futura Condensed"/>
              </a:rPr>
              <a:t>A Scratch feature that allows a sprite to create duplicates of itself while the project is running</a:t>
            </a:r>
            <a:r>
              <a:rPr lang="en-US" sz="1200" dirty="0" smtClean="0">
                <a:latin typeface="Futura-Condensed-Normal" pitchFamily="2" charset="0"/>
                <a:cs typeface="Futura Condensed"/>
              </a:rPr>
              <a:t>.</a:t>
            </a:r>
          </a:p>
          <a:p>
            <a:pPr marL="225425" indent="-225425">
              <a:spcAft>
                <a:spcPts val="600"/>
              </a:spcAft>
            </a:pPr>
            <a:r>
              <a:rPr lang="en-US" sz="1200" b="1" dirty="0">
                <a:solidFill>
                  <a:srgbClr val="000000"/>
                </a:solidFill>
                <a:latin typeface="Futura-Condensed-Normal" pitchFamily="2" charset="0"/>
                <a:cs typeface="Futura Condensed"/>
              </a:rPr>
              <a:t>computational concepts: </a:t>
            </a:r>
            <a:r>
              <a:rPr lang="en-US" sz="1200" dirty="0">
                <a:solidFill>
                  <a:srgbClr val="000000"/>
                </a:solidFill>
                <a:latin typeface="Futura-Condensed-Normal" pitchFamily="2" charset="0"/>
                <a:cs typeface="Futura Condensed"/>
              </a:rPr>
              <a:t>The concepts designers engage with as they program, such as sequence, loops, conditionals, events, parallelism, operators, and data.</a:t>
            </a:r>
          </a:p>
          <a:p>
            <a:pPr marL="225425" indent="-225425">
              <a:spcAft>
                <a:spcPts val="600"/>
              </a:spcAft>
            </a:pPr>
            <a:r>
              <a:rPr lang="en-US" sz="1200" b="1" dirty="0">
                <a:solidFill>
                  <a:srgbClr val="000000"/>
                </a:solidFill>
                <a:latin typeface="Futura-Condensed-Normal" pitchFamily="2" charset="0"/>
                <a:cs typeface="Futura Condensed"/>
              </a:rPr>
              <a:t>computational perspectives: </a:t>
            </a:r>
            <a:r>
              <a:rPr lang="en-US" sz="1200" dirty="0">
                <a:solidFill>
                  <a:srgbClr val="000000"/>
                </a:solidFill>
                <a:latin typeface="Futura-Condensed-Normal" pitchFamily="2" charset="0"/>
                <a:cs typeface="Futura Condensed"/>
              </a:rPr>
              <a:t>The broader perspectives that designers may form about world around them through computing – such as expressing themselves, connecting with others, and posing questions about technology’s role in the world.</a:t>
            </a:r>
            <a:r>
              <a:rPr lang="en-US" sz="1200" dirty="0">
                <a:latin typeface="Futura-Condensed-Normal" pitchFamily="2" charset="0"/>
                <a:cs typeface="Futura Condensed"/>
              </a:rPr>
              <a:t> </a:t>
            </a:r>
          </a:p>
          <a:p>
            <a:pPr marL="225425" indent="-225425">
              <a:spcAft>
                <a:spcPts val="600"/>
              </a:spcAft>
            </a:pPr>
            <a:r>
              <a:rPr lang="en-US" sz="1200" b="1" dirty="0" smtClean="0">
                <a:solidFill>
                  <a:srgbClr val="000000"/>
                </a:solidFill>
                <a:latin typeface="Futura-Condensed-Normal" pitchFamily="2" charset="0"/>
                <a:cs typeface="Futura Condensed"/>
              </a:rPr>
              <a:t>computational </a:t>
            </a:r>
            <a:r>
              <a:rPr lang="en-US" sz="1200" b="1" dirty="0">
                <a:solidFill>
                  <a:srgbClr val="000000"/>
                </a:solidFill>
                <a:latin typeface="Futura-Condensed-Normal" pitchFamily="2" charset="0"/>
                <a:cs typeface="Futura Condensed"/>
              </a:rPr>
              <a:t>practices: </a:t>
            </a:r>
            <a:r>
              <a:rPr lang="en-US" sz="1200" dirty="0">
                <a:solidFill>
                  <a:srgbClr val="000000"/>
                </a:solidFill>
                <a:latin typeface="Futura-Condensed-Normal" pitchFamily="2" charset="0"/>
                <a:cs typeface="Futura Condensed"/>
              </a:rPr>
              <a:t>The distinctive habits of mind that programmers develop as they work, such as experimenting and iterating, testing and debugging, remixing and reusing work, and abstracting and modularizing.</a:t>
            </a:r>
          </a:p>
          <a:p>
            <a:pPr marL="225425" indent="-225425">
              <a:spcAft>
                <a:spcPts val="600"/>
              </a:spcAft>
            </a:pPr>
            <a:r>
              <a:rPr lang="en-US" sz="1200" b="1" dirty="0" smtClean="0">
                <a:latin typeface="Futura-Condensed-Normal" pitchFamily="2" charset="0"/>
                <a:cs typeface="Futura Condensed"/>
              </a:rPr>
              <a:t>conditionals</a:t>
            </a:r>
            <a:r>
              <a:rPr lang="en-US" sz="1200" b="1" dirty="0">
                <a:latin typeface="Futura-Condensed-Normal" pitchFamily="2" charset="0"/>
                <a:cs typeface="Futura Condensed"/>
              </a:rPr>
              <a:t>: </a:t>
            </a:r>
            <a:r>
              <a:rPr lang="en-US" sz="1200" dirty="0">
                <a:latin typeface="Futura-Condensed-Normal" pitchFamily="2" charset="0"/>
                <a:cs typeface="Futura Condensed"/>
              </a:rPr>
              <a:t>The computational concept of making decisions based on conditions (e.g., current variable values). </a:t>
            </a:r>
            <a:endParaRPr lang="en-US" sz="1200" dirty="0" smtClean="0">
              <a:latin typeface="Futura-Condensed-Normal" pitchFamily="2" charset="0"/>
              <a:cs typeface="Futura Condensed"/>
            </a:endParaRPr>
          </a:p>
          <a:p>
            <a:pPr marL="225425" indent="-225425">
              <a:spcAft>
                <a:spcPts val="600"/>
              </a:spcAft>
            </a:pPr>
            <a:r>
              <a:rPr lang="en-US" sz="1200" b="1" dirty="0" smtClean="0">
                <a:latin typeface="Futura-Condensed-Normal" pitchFamily="2" charset="0"/>
                <a:cs typeface="Futura Condensed"/>
              </a:rPr>
              <a:t>control: </a:t>
            </a:r>
            <a:r>
              <a:rPr lang="en-US" sz="1200" dirty="0" smtClean="0">
                <a:latin typeface="Futura-Condensed-Normal" pitchFamily="2" charset="0"/>
                <a:cs typeface="Futura Condensed"/>
              </a:rPr>
              <a:t>One of the ten categories of Scratch blocks. They are color-coded gold, and are used to control scripts.</a:t>
            </a:r>
          </a:p>
          <a:p>
            <a:pPr marL="225425" indent="-225425">
              <a:spcAft>
                <a:spcPts val="600"/>
              </a:spcAft>
            </a:pPr>
            <a:r>
              <a:rPr lang="en-US" sz="1200" b="1" dirty="0" smtClean="0">
                <a:latin typeface="Futura-Condensed-Normal" pitchFamily="2" charset="0"/>
                <a:cs typeface="Futura Condensed"/>
              </a:rPr>
              <a:t>costume</a:t>
            </a:r>
            <a:r>
              <a:rPr lang="en-US" sz="1200" b="1" dirty="0">
                <a:latin typeface="Futura-Condensed-Normal" pitchFamily="2" charset="0"/>
                <a:cs typeface="Futura Condensed"/>
              </a:rPr>
              <a:t>: </a:t>
            </a:r>
            <a:r>
              <a:rPr lang="en-US" sz="1200" dirty="0">
                <a:latin typeface="Futura-Condensed-Normal" pitchFamily="2" charset="0"/>
                <a:cs typeface="Futura Condensed"/>
              </a:rPr>
              <a:t>One out of possibly many </a:t>
            </a:r>
            <a:r>
              <a:rPr lang="en-US" sz="1200" dirty="0" smtClean="0">
                <a:latin typeface="Futura-Condensed-Normal" pitchFamily="2" charset="0"/>
                <a:cs typeface="Futura Condensed"/>
              </a:rPr>
              <a:t>“frames” </a:t>
            </a:r>
            <a:r>
              <a:rPr lang="en-US" sz="1200" dirty="0">
                <a:latin typeface="Futura-Condensed-Normal" pitchFamily="2" charset="0"/>
                <a:cs typeface="Futura Condensed"/>
              </a:rPr>
              <a:t>or alternate appearances of a sprite. A sprite can change its look to any of its costumes</a:t>
            </a:r>
            <a:r>
              <a:rPr lang="en-US" sz="1200" dirty="0" smtClean="0">
                <a:latin typeface="Futura-Condensed-Normal" pitchFamily="2" charset="0"/>
                <a:cs typeface="Futura Condensed"/>
              </a:rPr>
              <a:t>.</a:t>
            </a:r>
          </a:p>
          <a:p>
            <a:pPr marL="225425" indent="-225425">
              <a:spcAft>
                <a:spcPts val="600"/>
              </a:spcAft>
            </a:pPr>
            <a:r>
              <a:rPr lang="en-US" sz="1200" b="1" dirty="0" smtClean="0">
                <a:latin typeface="Futura-Condensed-Normal" pitchFamily="2" charset="0"/>
                <a:cs typeface="Futura Condensed"/>
              </a:rPr>
              <a:t>critique </a:t>
            </a:r>
            <a:r>
              <a:rPr lang="en-US" sz="1200" b="1" dirty="0">
                <a:latin typeface="Futura-Condensed-Normal" pitchFamily="2" charset="0"/>
                <a:cs typeface="Futura Condensed"/>
              </a:rPr>
              <a:t>g</a:t>
            </a:r>
            <a:r>
              <a:rPr lang="en-US" sz="1200" b="1" dirty="0" smtClean="0">
                <a:latin typeface="Futura-Condensed-Normal" pitchFamily="2" charset="0"/>
                <a:cs typeface="Futura Condensed"/>
              </a:rPr>
              <a:t>roup</a:t>
            </a:r>
            <a:r>
              <a:rPr lang="en-US" sz="1200" b="1" dirty="0">
                <a:latin typeface="Futura-Condensed-Normal" pitchFamily="2" charset="0"/>
                <a:cs typeface="Futura Condensed"/>
              </a:rPr>
              <a:t>: </a:t>
            </a:r>
            <a:r>
              <a:rPr lang="en-US" sz="1200" dirty="0">
                <a:latin typeface="Futura-Condensed-Normal" pitchFamily="2" charset="0"/>
                <a:cs typeface="Futura Condensed"/>
              </a:rPr>
              <a:t>A group of designers who share ideas and test projects-in-progress with one another in order to get feedback on how to further develop their </a:t>
            </a:r>
            <a:r>
              <a:rPr lang="en-US" sz="1200" dirty="0" smtClean="0">
                <a:latin typeface="Futura-Condensed-Normal" pitchFamily="2" charset="0"/>
                <a:cs typeface="Futura Condensed"/>
              </a:rPr>
              <a:t>projects.</a:t>
            </a:r>
          </a:p>
          <a:p>
            <a:pPr marL="225425" indent="-225425">
              <a:spcAft>
                <a:spcPts val="600"/>
              </a:spcAft>
            </a:pPr>
            <a:r>
              <a:rPr lang="en-US" sz="1200" b="1" dirty="0" smtClean="0">
                <a:latin typeface="Futura-Condensed-Normal" pitchFamily="2" charset="0"/>
                <a:cs typeface="Futura Condensed"/>
              </a:rPr>
              <a:t>data</a:t>
            </a:r>
            <a:r>
              <a:rPr lang="en-US" sz="1200" b="1" dirty="0">
                <a:latin typeface="Futura-Condensed-Normal" pitchFamily="2" charset="0"/>
                <a:cs typeface="Futura Condensed"/>
              </a:rPr>
              <a:t>: </a:t>
            </a:r>
            <a:r>
              <a:rPr lang="en-US" sz="1200" dirty="0">
                <a:latin typeface="Futura-Condensed-Normal" pitchFamily="2" charset="0"/>
                <a:cs typeface="Futura Condensed"/>
              </a:rPr>
              <a:t>The computational concept of storing, retrieving, and updating </a:t>
            </a:r>
            <a:r>
              <a:rPr lang="en-US" sz="1200" dirty="0" smtClean="0">
                <a:latin typeface="Futura-Condensed-Normal" pitchFamily="2" charset="0"/>
                <a:cs typeface="Futura Condensed"/>
              </a:rPr>
              <a:t>values.</a:t>
            </a:r>
            <a:endParaRPr lang="en-US" sz="1200" dirty="0">
              <a:latin typeface="Futura-Condensed-Normal" pitchFamily="2" charset="0"/>
              <a:cs typeface="Futura Condensed"/>
            </a:endParaRPr>
          </a:p>
          <a:p>
            <a:pPr marL="225425" indent="-225425">
              <a:spcAft>
                <a:spcPts val="600"/>
              </a:spcAft>
            </a:pPr>
            <a:r>
              <a:rPr lang="en-US" sz="1200" b="1" dirty="0">
                <a:latin typeface="Futura-Condensed-Normal" pitchFamily="2" charset="0"/>
                <a:cs typeface="Futura Condensed"/>
              </a:rPr>
              <a:t>d</a:t>
            </a:r>
            <a:r>
              <a:rPr lang="en-US" sz="1200" b="1" dirty="0" smtClean="0">
                <a:latin typeface="Futura-Condensed-Normal" pitchFamily="2" charset="0"/>
                <a:cs typeface="Futura Condensed"/>
              </a:rPr>
              <a:t>esign </a:t>
            </a:r>
            <a:r>
              <a:rPr lang="en-US" sz="1200" b="1" dirty="0">
                <a:latin typeface="Futura-Condensed-Normal" pitchFamily="2" charset="0"/>
                <a:cs typeface="Futura Condensed"/>
              </a:rPr>
              <a:t>d</a:t>
            </a:r>
            <a:r>
              <a:rPr lang="en-US" sz="1200" b="1" dirty="0" smtClean="0">
                <a:latin typeface="Futura-Condensed-Normal" pitchFamily="2" charset="0"/>
                <a:cs typeface="Futura Condensed"/>
              </a:rPr>
              <a:t>emo</a:t>
            </a:r>
            <a:r>
              <a:rPr lang="en-US" sz="1200" b="1" dirty="0">
                <a:latin typeface="Futura-Condensed-Normal" pitchFamily="2" charset="0"/>
                <a:cs typeface="Futura Condensed"/>
              </a:rPr>
              <a:t>: </a:t>
            </a:r>
            <a:r>
              <a:rPr lang="en-US" sz="1200" dirty="0">
                <a:latin typeface="Futura-Condensed-Normal" pitchFamily="2" charset="0"/>
                <a:cs typeface="Futura Condensed"/>
              </a:rPr>
              <a:t>An activity in which students are invited to present their work to the class and demonstrate how they implemented a particular block, skill, or design strategy within their project.</a:t>
            </a:r>
          </a:p>
          <a:p>
            <a:pPr marL="225425" indent="-225425">
              <a:spcAft>
                <a:spcPts val="600"/>
              </a:spcAft>
            </a:pPr>
            <a:r>
              <a:rPr lang="en-US" sz="1200" b="1" dirty="0">
                <a:latin typeface="Futura-Condensed-Normal" pitchFamily="2" charset="0"/>
                <a:cs typeface="Futura Condensed"/>
              </a:rPr>
              <a:t>d</a:t>
            </a:r>
            <a:r>
              <a:rPr lang="en-US" sz="1200" b="1" dirty="0" smtClean="0">
                <a:latin typeface="Futura-Condensed-Normal" pitchFamily="2" charset="0"/>
                <a:cs typeface="Futura Condensed"/>
              </a:rPr>
              <a:t>esign </a:t>
            </a:r>
            <a:r>
              <a:rPr lang="en-US" sz="1200" b="1" dirty="0">
                <a:latin typeface="Futura-Condensed-Normal" pitchFamily="2" charset="0"/>
                <a:cs typeface="Futura Condensed"/>
              </a:rPr>
              <a:t>s</a:t>
            </a:r>
            <a:r>
              <a:rPr lang="en-US" sz="1200" b="1" dirty="0" smtClean="0">
                <a:latin typeface="Futura-Condensed-Normal" pitchFamily="2" charset="0"/>
                <a:cs typeface="Futura Condensed"/>
              </a:rPr>
              <a:t>print</a:t>
            </a:r>
            <a:r>
              <a:rPr lang="en-US" sz="1200" b="1" dirty="0">
                <a:latin typeface="Futura-Condensed-Normal" pitchFamily="2" charset="0"/>
                <a:cs typeface="Futura Condensed"/>
              </a:rPr>
              <a:t>: </a:t>
            </a:r>
            <a:r>
              <a:rPr lang="en-US" sz="1200" dirty="0">
                <a:latin typeface="Futura-Condensed-Normal" pitchFamily="2" charset="0"/>
                <a:cs typeface="Futura Condensed"/>
              </a:rPr>
              <a:t>A specified amount of time dedicated to working intensely on developing </a:t>
            </a:r>
            <a:r>
              <a:rPr lang="en-US" sz="1200" dirty="0" smtClean="0">
                <a:latin typeface="Futura-Condensed-Normal" pitchFamily="2" charset="0"/>
                <a:cs typeface="Futura Condensed"/>
              </a:rPr>
              <a:t>projects.</a:t>
            </a:r>
            <a:endParaRPr lang="en-US" sz="1200" dirty="0">
              <a:latin typeface="Futura-Condensed-Normal" pitchFamily="2" charset="0"/>
              <a:cs typeface="Futura Condensed"/>
            </a:endParaRPr>
          </a:p>
          <a:p>
            <a:pPr marL="225425" indent="-225425">
              <a:spcAft>
                <a:spcPts val="600"/>
              </a:spcAft>
            </a:pPr>
            <a:r>
              <a:rPr lang="en-US" sz="1200" b="1" dirty="0">
                <a:latin typeface="Futura-Condensed-Normal" pitchFamily="2" charset="0"/>
                <a:cs typeface="Futura Condensed"/>
              </a:rPr>
              <a:t>e</a:t>
            </a:r>
            <a:r>
              <a:rPr lang="en-US" sz="1200" b="1" dirty="0" smtClean="0">
                <a:latin typeface="Futura-Condensed-Normal" pitchFamily="2" charset="0"/>
                <a:cs typeface="Futura Condensed"/>
              </a:rPr>
              <a:t>vents</a:t>
            </a:r>
            <a:r>
              <a:rPr lang="en-US" sz="1200" b="1" dirty="0">
                <a:latin typeface="Futura-Condensed-Normal" pitchFamily="2" charset="0"/>
                <a:cs typeface="Futura Condensed"/>
              </a:rPr>
              <a:t>: </a:t>
            </a:r>
            <a:r>
              <a:rPr lang="en-US" sz="1200" dirty="0">
                <a:latin typeface="Futura-Condensed-Normal" pitchFamily="2" charset="0"/>
                <a:cs typeface="Futura Condensed"/>
              </a:rPr>
              <a:t>The computational concept of one thing causing another thing to </a:t>
            </a:r>
            <a:r>
              <a:rPr lang="en-US" sz="1200" dirty="0" smtClean="0">
                <a:latin typeface="Futura-Condensed-Normal" pitchFamily="2" charset="0"/>
                <a:cs typeface="Futura Condensed"/>
              </a:rPr>
              <a:t>happen.</a:t>
            </a:r>
            <a:endParaRPr lang="en-US" sz="1200" dirty="0">
              <a:latin typeface="Futura-Condensed-Normal" pitchFamily="2" charset="0"/>
              <a:cs typeface="Futura Condensed"/>
            </a:endParaRPr>
          </a:p>
          <a:p>
            <a:pPr marL="225425" indent="-225425">
              <a:spcAft>
                <a:spcPts val="600"/>
              </a:spcAft>
            </a:pPr>
            <a:r>
              <a:rPr lang="en-US" sz="1200" b="1" dirty="0">
                <a:latin typeface="Futura-Condensed-Normal" pitchFamily="2" charset="0"/>
                <a:cs typeface="Futura Condensed"/>
              </a:rPr>
              <a:t>e</a:t>
            </a:r>
            <a:r>
              <a:rPr lang="en-US" sz="1200" b="1" dirty="0" smtClean="0">
                <a:latin typeface="Futura-Condensed-Normal" pitchFamily="2" charset="0"/>
                <a:cs typeface="Futura Condensed"/>
              </a:rPr>
              <a:t>xperimenting </a:t>
            </a:r>
            <a:r>
              <a:rPr lang="en-US" sz="1200" b="1" dirty="0">
                <a:latin typeface="Futura-Condensed-Normal" pitchFamily="2" charset="0"/>
                <a:cs typeface="Futura Condensed"/>
              </a:rPr>
              <a:t>and </a:t>
            </a:r>
            <a:r>
              <a:rPr lang="en-US" sz="1200" b="1" dirty="0" smtClean="0">
                <a:latin typeface="Futura-Condensed-Normal" pitchFamily="2" charset="0"/>
                <a:cs typeface="Futura Condensed"/>
              </a:rPr>
              <a:t>iterating</a:t>
            </a:r>
            <a:r>
              <a:rPr lang="en-US" sz="1200" b="1" dirty="0">
                <a:latin typeface="Futura-Condensed-Normal" pitchFamily="2" charset="0"/>
                <a:cs typeface="Futura Condensed"/>
              </a:rPr>
              <a:t>: </a:t>
            </a:r>
            <a:r>
              <a:rPr lang="en-US" sz="1200" dirty="0">
                <a:latin typeface="Futura-Condensed-Normal" pitchFamily="2" charset="0"/>
                <a:cs typeface="Futura Condensed"/>
              </a:rPr>
              <a:t>The computational practice of developing a little bit, then trying it out, then developing some </a:t>
            </a:r>
            <a:r>
              <a:rPr lang="en-US" sz="1200" dirty="0" smtClean="0">
                <a:latin typeface="Futura-Condensed-Normal" pitchFamily="2" charset="0"/>
                <a:cs typeface="Futura Condensed"/>
              </a:rPr>
              <a:t>more.</a:t>
            </a:r>
          </a:p>
          <a:p>
            <a:pPr marL="225425" indent="-225425">
              <a:spcAft>
                <a:spcPts val="600"/>
              </a:spcAft>
            </a:pPr>
            <a:r>
              <a:rPr lang="en-US" sz="1200" b="1" dirty="0" smtClean="0">
                <a:latin typeface="Futura-Condensed-Normal" pitchFamily="2" charset="0"/>
                <a:cs typeface="Futura Condensed"/>
              </a:rPr>
              <a:t>feedback fair: </a:t>
            </a:r>
            <a:r>
              <a:rPr lang="en-US" sz="1200" dirty="0" smtClean="0">
                <a:latin typeface="Futura-Condensed-Normal" pitchFamily="2" charset="0"/>
                <a:cs typeface="Futura Condensed"/>
              </a:rPr>
              <a:t>A sharing activity in which half of your students stay in their seats with their projects open while the other half walks around exploring projects, asking questions, and giving feedback. Once complete, the students then switch sides and start the process over.</a:t>
            </a:r>
            <a:endParaRPr lang="en-US" sz="1200" dirty="0">
              <a:latin typeface="Futura-Condensed-Normal" pitchFamily="2" charset="0"/>
              <a:cs typeface="Futura Condensed"/>
            </a:endParaRPr>
          </a:p>
        </p:txBody>
      </p:sp>
      <p:sp>
        <p:nvSpPr>
          <p:cNvPr id="6" name="Rectangle 5"/>
          <p:cNvSpPr/>
          <p:nvPr/>
        </p:nvSpPr>
        <p:spPr>
          <a:xfrm>
            <a:off x="486732" y="1371947"/>
            <a:ext cx="6925733" cy="954107"/>
          </a:xfrm>
          <a:prstGeom prst="rect">
            <a:avLst/>
          </a:prstGeom>
        </p:spPr>
        <p:txBody>
          <a:bodyPr wrap="square">
            <a:spAutoFit/>
          </a:bodyPr>
          <a:lstStyle/>
          <a:p>
            <a:pPr algn="just"/>
            <a:r>
              <a:rPr lang="en-US" sz="1400" dirty="0">
                <a:latin typeface="Futura-Condensed-Normal" pitchFamily="2" charset="0"/>
                <a:cs typeface="Futura Condensed"/>
              </a:rPr>
              <a:t>A guide to the key words, concepts, and practices in the curriculum guide:</a:t>
            </a:r>
          </a:p>
          <a:p>
            <a:pPr algn="just"/>
            <a:endParaRPr lang="en-US" sz="1400" dirty="0">
              <a:latin typeface="Futura-Condensed-Normal" pitchFamily="2" charset="0"/>
              <a:cs typeface="Futura Condensed"/>
            </a:endParaRPr>
          </a:p>
          <a:p>
            <a:pPr algn="just"/>
            <a:r>
              <a:rPr lang="en-US" sz="1400" dirty="0">
                <a:latin typeface="Futura-Condensed-Normal" pitchFamily="2" charset="0"/>
                <a:cs typeface="Futura Condensed"/>
              </a:rPr>
              <a:t>Visit the Scratch help pages at http://</a:t>
            </a:r>
            <a:r>
              <a:rPr lang="en-US" sz="1400" dirty="0" err="1">
                <a:latin typeface="Futura-Condensed-Normal" pitchFamily="2" charset="0"/>
                <a:cs typeface="Futura Condensed"/>
              </a:rPr>
              <a:t>scratch.mit.edu</a:t>
            </a:r>
            <a:r>
              <a:rPr lang="en-US" sz="1400" dirty="0">
                <a:latin typeface="Futura-Condensed-Normal" pitchFamily="2" charset="0"/>
                <a:cs typeface="Futura Condensed"/>
              </a:rPr>
              <a:t>/</a:t>
            </a:r>
            <a:r>
              <a:rPr lang="en-US" sz="1400" dirty="0" smtClean="0">
                <a:latin typeface="Futura-Condensed-Normal" pitchFamily="2" charset="0"/>
                <a:cs typeface="Futura Condensed"/>
              </a:rPr>
              <a:t>help </a:t>
            </a:r>
            <a:r>
              <a:rPr lang="en-US" sz="1400" dirty="0">
                <a:latin typeface="Futura-Condensed-Normal" pitchFamily="2" charset="0"/>
                <a:cs typeface="Futura Condensed"/>
              </a:rPr>
              <a:t>or the community-generated Scratch Wiki at </a:t>
            </a:r>
          </a:p>
          <a:p>
            <a:pPr algn="just"/>
            <a:r>
              <a:rPr lang="en-US" sz="1400" dirty="0" smtClean="0">
                <a:latin typeface="Futura-Condensed-Normal" pitchFamily="2" charset="0"/>
                <a:cs typeface="Futura Condensed"/>
              </a:rPr>
              <a:t>http</a:t>
            </a:r>
            <a:r>
              <a:rPr lang="en-US" sz="1400" dirty="0">
                <a:latin typeface="Futura-Condensed-Normal" pitchFamily="2" charset="0"/>
                <a:cs typeface="Futura Condensed"/>
              </a:rPr>
              <a:t>://</a:t>
            </a:r>
            <a:r>
              <a:rPr lang="en-US" sz="1400" dirty="0" err="1" smtClean="0">
                <a:latin typeface="Futura-Condensed-Normal" pitchFamily="2" charset="0"/>
                <a:cs typeface="Futura Condensed"/>
              </a:rPr>
              <a:t>wiki.scratch.mit.edu</a:t>
            </a:r>
            <a:r>
              <a:rPr lang="en-US" sz="1400" dirty="0" smtClean="0">
                <a:latin typeface="Futura-Condensed-Normal" pitchFamily="2" charset="0"/>
                <a:cs typeface="Futura Condensed"/>
              </a:rPr>
              <a:t> </a:t>
            </a:r>
            <a:r>
              <a:rPr lang="en-US" sz="1400" dirty="0">
                <a:latin typeface="Futura-Condensed-Normal" pitchFamily="2" charset="0"/>
                <a:cs typeface="Futura Condensed"/>
              </a:rPr>
              <a:t>for additional, Scratch-specific terminology.</a:t>
            </a:r>
          </a:p>
        </p:txBody>
      </p:sp>
      <p:sp>
        <p:nvSpPr>
          <p:cNvPr id="7" name="Slide Number Placeholder 2"/>
          <p:cNvSpPr txBox="1">
            <a:spLocks/>
          </p:cNvSpPr>
          <p:nvPr/>
        </p:nvSpPr>
        <p:spPr>
          <a:xfrm>
            <a:off x="3887162" y="9517906"/>
            <a:ext cx="3744764" cy="535517"/>
          </a:xfrm>
          <a:prstGeom prst="rect">
            <a:avLst/>
          </a:prstGeom>
        </p:spPr>
        <p:txBody>
          <a:bodyPr vert="horz" lIns="91440" tIns="45720" rIns="91440" bIns="45720" rtlCol="0" anchor="ctr"/>
          <a:lstStyle>
            <a:defPPr>
              <a:defRPr lang="en-US"/>
            </a:defPPr>
            <a:lvl1pPr marL="0" algn="l" defTabSz="457200" rtl="0" eaLnBrk="1" latinLnBrk="0" hangingPunct="1">
              <a:defRPr sz="1200" b="0" i="0" kern="1200">
                <a:solidFill>
                  <a:schemeClr val="tx1">
                    <a:tint val="75000"/>
                  </a:schemeClr>
                </a:solidFill>
                <a:latin typeface="Futura Condensed"/>
                <a:ea typeface="+mn-ea"/>
                <a:cs typeface="Futura Condensed"/>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dirty="0" smtClean="0">
                <a:latin typeface="Futura-Condensed-Normal" pitchFamily="2" charset="0"/>
              </a:rPr>
              <a:t>135</a:t>
            </a:r>
            <a:endParaRPr lang="en-US" dirty="0">
              <a:latin typeface="Futura-Condensed-Normal" pitchFamily="2" charset="0"/>
            </a:endParaRPr>
          </a:p>
        </p:txBody>
      </p:sp>
    </p:spTree>
    <p:extLst>
      <p:ext uri="{BB962C8B-B14F-4D97-AF65-F5344CB8AC3E}">
        <p14:creationId xmlns:p14="http://schemas.microsoft.com/office/powerpoint/2010/main" xmlns="" val="42822541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6767" y="649748"/>
            <a:ext cx="6654273" cy="8863965"/>
          </a:xfrm>
          <a:prstGeom prst="rect">
            <a:avLst/>
          </a:prstGeom>
          <a:noFill/>
        </p:spPr>
        <p:txBody>
          <a:bodyPr wrap="square" lIns="0" tIns="0" rIns="0" bIns="0" rtlCol="0">
            <a:spAutoFit/>
          </a:bodyPr>
          <a:lstStyle/>
          <a:p>
            <a:pPr marL="225425" indent="-225425">
              <a:spcAft>
                <a:spcPts val="600"/>
              </a:spcAft>
            </a:pPr>
            <a:r>
              <a:rPr lang="en-US" sz="1200" b="1" dirty="0">
                <a:latin typeface="Futura-Condensed-Normal" pitchFamily="2" charset="0"/>
                <a:cs typeface="Futura Condensed"/>
              </a:rPr>
              <a:t>gallery walk: </a:t>
            </a:r>
            <a:r>
              <a:rPr lang="en-US" sz="1200" dirty="0">
                <a:latin typeface="Futura-Condensed-Normal" pitchFamily="2" charset="0"/>
                <a:cs typeface="Futura Condensed"/>
              </a:rPr>
              <a:t>A sharing activity in which students put their projects in presentation mode</a:t>
            </a:r>
            <a:r>
              <a:rPr lang="en-US" sz="1200" b="1" dirty="0">
                <a:latin typeface="Futura-Condensed-Normal" pitchFamily="2" charset="0"/>
                <a:cs typeface="Futura Condensed"/>
              </a:rPr>
              <a:t> </a:t>
            </a:r>
            <a:r>
              <a:rPr lang="en-US" sz="1200" dirty="0">
                <a:latin typeface="Futura-Condensed-Normal" pitchFamily="2" charset="0"/>
                <a:cs typeface="Futura Condensed"/>
              </a:rPr>
              <a:t>and then walk around and explore each other’s projects.</a:t>
            </a:r>
          </a:p>
          <a:p>
            <a:pPr marL="225425" indent="-225425">
              <a:spcAft>
                <a:spcPts val="600"/>
              </a:spcAft>
            </a:pPr>
            <a:r>
              <a:rPr lang="en-US" sz="1200" b="1" dirty="0" smtClean="0">
                <a:latin typeface="Futura-Condensed-Normal" pitchFamily="2" charset="0"/>
                <a:cs typeface="Futura Condensed"/>
              </a:rPr>
              <a:t>hardware and </a:t>
            </a:r>
            <a:r>
              <a:rPr lang="en-US" sz="1200" b="1" dirty="0">
                <a:latin typeface="Futura-Condensed-Normal" pitchFamily="2" charset="0"/>
                <a:cs typeface="Futura Condensed"/>
              </a:rPr>
              <a:t>e</a:t>
            </a:r>
            <a:r>
              <a:rPr lang="en-US" sz="1200" b="1" dirty="0" smtClean="0">
                <a:latin typeface="Futura-Condensed-Normal" pitchFamily="2" charset="0"/>
                <a:cs typeface="Futura Condensed"/>
              </a:rPr>
              <a:t>xtensions</a:t>
            </a:r>
            <a:r>
              <a:rPr lang="en-US" sz="1200" b="1" dirty="0">
                <a:latin typeface="Futura-Condensed-Normal" pitchFamily="2" charset="0"/>
                <a:cs typeface="Futura Condensed"/>
              </a:rPr>
              <a:t>: </a:t>
            </a:r>
            <a:r>
              <a:rPr lang="en-US" sz="1200" dirty="0">
                <a:latin typeface="Futura-Condensed-Normal" pitchFamily="2" charset="0"/>
                <a:cs typeface="Futura Condensed"/>
              </a:rPr>
              <a:t>Supplemental materials that connect the digital world of Scratch with the physical world. Examples of hardware extensions include: LEGO </a:t>
            </a:r>
            <a:r>
              <a:rPr lang="en-US" sz="1200" dirty="0" err="1">
                <a:latin typeface="Futura-Condensed-Normal" pitchFamily="2" charset="0"/>
                <a:cs typeface="Futura Condensed"/>
              </a:rPr>
              <a:t>WeDo</a:t>
            </a:r>
            <a:r>
              <a:rPr lang="en-US" sz="1200" dirty="0">
                <a:latin typeface="Futura-Condensed-Normal" pitchFamily="2" charset="0"/>
                <a:cs typeface="Futura Condensed"/>
              </a:rPr>
              <a:t>, </a:t>
            </a:r>
            <a:r>
              <a:rPr lang="en-US" sz="1200" dirty="0" err="1">
                <a:latin typeface="Futura-Condensed-Normal" pitchFamily="2" charset="0"/>
                <a:cs typeface="Futura Condensed"/>
              </a:rPr>
              <a:t>PicoBoard</a:t>
            </a:r>
            <a:r>
              <a:rPr lang="en-US" sz="1200" dirty="0">
                <a:latin typeface="Futura-Condensed-Normal" pitchFamily="2" charset="0"/>
                <a:cs typeface="Futura Condensed"/>
              </a:rPr>
              <a:t>, and </a:t>
            </a:r>
            <a:r>
              <a:rPr lang="en-US" sz="1200" dirty="0" err="1">
                <a:latin typeface="Futura-Condensed-Normal" pitchFamily="2" charset="0"/>
                <a:cs typeface="Futura Condensed"/>
              </a:rPr>
              <a:t>MaKey</a:t>
            </a:r>
            <a:r>
              <a:rPr lang="en-US" sz="1200" dirty="0">
                <a:latin typeface="Futura-Condensed-Normal" pitchFamily="2" charset="0"/>
                <a:cs typeface="Futura Condensed"/>
              </a:rPr>
              <a:t> </a:t>
            </a:r>
            <a:r>
              <a:rPr lang="en-US" sz="1200" dirty="0" err="1" smtClean="0">
                <a:latin typeface="Futura-Condensed-Normal" pitchFamily="2" charset="0"/>
                <a:cs typeface="Futura Condensed"/>
              </a:rPr>
              <a:t>MaKey</a:t>
            </a:r>
            <a:r>
              <a:rPr lang="en-US" sz="1200" dirty="0" smtClean="0">
                <a:latin typeface="Futura-Condensed-Normal" pitchFamily="2" charset="0"/>
                <a:cs typeface="Futura Condensed"/>
              </a:rPr>
              <a:t>.</a:t>
            </a:r>
            <a:endParaRPr lang="en-US" sz="1200" dirty="0">
              <a:latin typeface="Futura-Condensed-Normal" pitchFamily="2" charset="0"/>
              <a:cs typeface="Futura Condensed"/>
            </a:endParaRPr>
          </a:p>
          <a:p>
            <a:pPr marL="225425" indent="-225425">
              <a:spcAft>
                <a:spcPts val="600"/>
              </a:spcAft>
            </a:pPr>
            <a:r>
              <a:rPr lang="en-US" sz="1200" b="1" dirty="0">
                <a:latin typeface="Futura-Condensed-Normal" pitchFamily="2" charset="0"/>
                <a:cs typeface="Futura Condensed"/>
              </a:rPr>
              <a:t>i</a:t>
            </a:r>
            <a:r>
              <a:rPr lang="en-US" sz="1200" b="1" dirty="0" smtClean="0">
                <a:latin typeface="Futura-Condensed-Normal" pitchFamily="2" charset="0"/>
                <a:cs typeface="Futura Condensed"/>
              </a:rPr>
              <a:t>nteractive </a:t>
            </a:r>
            <a:r>
              <a:rPr lang="en-US" sz="1200" b="1" dirty="0">
                <a:latin typeface="Futura-Condensed-Normal" pitchFamily="2" charset="0"/>
                <a:cs typeface="Futura Condensed"/>
              </a:rPr>
              <a:t>c</a:t>
            </a:r>
            <a:r>
              <a:rPr lang="en-US" sz="1200" b="1" dirty="0" smtClean="0">
                <a:latin typeface="Futura-Condensed-Normal" pitchFamily="2" charset="0"/>
                <a:cs typeface="Futura Condensed"/>
              </a:rPr>
              <a:t>ollage</a:t>
            </a:r>
            <a:r>
              <a:rPr lang="en-US" sz="1200" b="1" dirty="0">
                <a:latin typeface="Futura-Condensed-Normal" pitchFamily="2" charset="0"/>
                <a:cs typeface="Futura Condensed"/>
              </a:rPr>
              <a:t>: </a:t>
            </a:r>
            <a:r>
              <a:rPr lang="en-US" sz="1200" dirty="0">
                <a:latin typeface="Futura-Condensed-Normal" pitchFamily="2" charset="0"/>
                <a:cs typeface="Futura Condensed"/>
              </a:rPr>
              <a:t>A Scratch project that incorporates a variety of clickable </a:t>
            </a:r>
            <a:r>
              <a:rPr lang="en-US" sz="1200" dirty="0" smtClean="0">
                <a:latin typeface="Futura-Condensed-Normal" pitchFamily="2" charset="0"/>
                <a:cs typeface="Futura Condensed"/>
              </a:rPr>
              <a:t>sprites.</a:t>
            </a:r>
            <a:endParaRPr lang="en-US" sz="1200" dirty="0">
              <a:latin typeface="Futura-Condensed-Normal" pitchFamily="2" charset="0"/>
              <a:cs typeface="Futura Condensed"/>
            </a:endParaRPr>
          </a:p>
          <a:p>
            <a:pPr marL="225425" indent="-225425">
              <a:spcAft>
                <a:spcPts val="600"/>
              </a:spcAft>
            </a:pPr>
            <a:r>
              <a:rPr lang="en-US" sz="1200" b="1" dirty="0" smtClean="0">
                <a:latin typeface="Futura-Condensed-Normal" pitchFamily="2" charset="0"/>
                <a:cs typeface="Futura Condensed"/>
              </a:rPr>
              <a:t>looks</a:t>
            </a:r>
            <a:r>
              <a:rPr lang="en-US" sz="1200" b="1" dirty="0">
                <a:latin typeface="Futura-Condensed-Normal" pitchFamily="2" charset="0"/>
                <a:cs typeface="Futura Condensed"/>
              </a:rPr>
              <a:t>: </a:t>
            </a:r>
            <a:r>
              <a:rPr lang="en-US" sz="1200" dirty="0">
                <a:latin typeface="Futura-Condensed-Normal" pitchFamily="2" charset="0"/>
                <a:cs typeface="Futura Condensed"/>
              </a:rPr>
              <a:t>One of the ten categories of Scratch blocks. They are color-coded purple, and are used to control a sprite's </a:t>
            </a:r>
            <a:r>
              <a:rPr lang="en-US" sz="1200" dirty="0" smtClean="0">
                <a:latin typeface="Futura-Condensed-Normal" pitchFamily="2" charset="0"/>
                <a:cs typeface="Futura Condensed"/>
              </a:rPr>
              <a:t>appearance.</a:t>
            </a:r>
            <a:endParaRPr lang="en-US" sz="1200" dirty="0">
              <a:latin typeface="Futura-Condensed-Normal" pitchFamily="2" charset="0"/>
              <a:cs typeface="Futura Condensed"/>
            </a:endParaRPr>
          </a:p>
          <a:p>
            <a:pPr marL="225425" indent="-225425">
              <a:spcAft>
                <a:spcPts val="600"/>
              </a:spcAft>
            </a:pPr>
            <a:r>
              <a:rPr lang="en-US" sz="1200" b="1" dirty="0">
                <a:latin typeface="Futura-Condensed-Normal" pitchFamily="2" charset="0"/>
                <a:cs typeface="Futura Condensed"/>
              </a:rPr>
              <a:t>l</a:t>
            </a:r>
            <a:r>
              <a:rPr lang="en-US" sz="1200" b="1" dirty="0" smtClean="0">
                <a:latin typeface="Futura-Condensed-Normal" pitchFamily="2" charset="0"/>
                <a:cs typeface="Futura Condensed"/>
              </a:rPr>
              <a:t>oops</a:t>
            </a:r>
            <a:r>
              <a:rPr lang="en-US" sz="1200" b="1" dirty="0">
                <a:latin typeface="Futura-Condensed-Normal" pitchFamily="2" charset="0"/>
                <a:cs typeface="Futura Condensed"/>
              </a:rPr>
              <a:t>: </a:t>
            </a:r>
            <a:r>
              <a:rPr lang="en-US" sz="1200" dirty="0">
                <a:latin typeface="Futura-Condensed-Normal" pitchFamily="2" charset="0"/>
                <a:cs typeface="Futura Condensed"/>
              </a:rPr>
              <a:t>The computational concept of running the same sequence multiple </a:t>
            </a:r>
            <a:r>
              <a:rPr lang="en-US" sz="1200" dirty="0" smtClean="0">
                <a:latin typeface="Futura-Condensed-Normal" pitchFamily="2" charset="0"/>
                <a:cs typeface="Futura Condensed"/>
              </a:rPr>
              <a:t>times.</a:t>
            </a:r>
            <a:endParaRPr lang="en-US" sz="1200" dirty="0">
              <a:latin typeface="Futura-Condensed-Normal" pitchFamily="2" charset="0"/>
              <a:cs typeface="Futura Condensed"/>
            </a:endParaRPr>
          </a:p>
          <a:p>
            <a:pPr marL="225425" indent="-225425">
              <a:spcAft>
                <a:spcPts val="600"/>
              </a:spcAft>
            </a:pPr>
            <a:r>
              <a:rPr lang="en-US" sz="1200" b="1" dirty="0">
                <a:latin typeface="Futura-Condensed-Normal" pitchFamily="2" charset="0"/>
                <a:cs typeface="Futura Condensed"/>
              </a:rPr>
              <a:t>m</a:t>
            </a:r>
            <a:r>
              <a:rPr lang="en-US" sz="1200" b="1" dirty="0" smtClean="0">
                <a:latin typeface="Futura-Condensed-Normal" pitchFamily="2" charset="0"/>
                <a:cs typeface="Futura Condensed"/>
              </a:rPr>
              <a:t>ake </a:t>
            </a:r>
            <a:r>
              <a:rPr lang="en-US" sz="1200" b="1" dirty="0">
                <a:latin typeface="Futura-Condensed-Normal" pitchFamily="2" charset="0"/>
                <a:cs typeface="Futura Condensed"/>
              </a:rPr>
              <a:t>a </a:t>
            </a:r>
            <a:r>
              <a:rPr lang="en-US" sz="1200" b="1" dirty="0" smtClean="0">
                <a:latin typeface="Futura-Condensed-Normal" pitchFamily="2" charset="0"/>
                <a:cs typeface="Futura Condensed"/>
              </a:rPr>
              <a:t>block</a:t>
            </a:r>
            <a:r>
              <a:rPr lang="en-US" sz="1200" b="1" dirty="0">
                <a:latin typeface="Futura-Condensed-Normal" pitchFamily="2" charset="0"/>
                <a:cs typeface="Futura Condensed"/>
              </a:rPr>
              <a:t>: </a:t>
            </a:r>
            <a:r>
              <a:rPr lang="en-US" sz="1200" dirty="0">
                <a:latin typeface="Futura-Condensed-Normal" pitchFamily="2" charset="0"/>
                <a:cs typeface="Futura Condensed"/>
              </a:rPr>
              <a:t>A feature found within the More Blocks category that allows students to create and define their own custom block or </a:t>
            </a:r>
            <a:r>
              <a:rPr lang="en-US" sz="1200" dirty="0" smtClean="0">
                <a:latin typeface="Futura-Condensed-Normal" pitchFamily="2" charset="0"/>
                <a:cs typeface="Futura Condensed"/>
              </a:rPr>
              <a:t>procedure.</a:t>
            </a:r>
            <a:endParaRPr lang="en-US" sz="1200" dirty="0">
              <a:latin typeface="Futura-Condensed-Normal" pitchFamily="2" charset="0"/>
              <a:cs typeface="Futura Condensed"/>
            </a:endParaRPr>
          </a:p>
          <a:p>
            <a:pPr marL="225425" indent="-225425">
              <a:spcAft>
                <a:spcPts val="600"/>
              </a:spcAft>
            </a:pPr>
            <a:r>
              <a:rPr lang="en-US" sz="1200" b="1" dirty="0" smtClean="0">
                <a:latin typeface="Futura-Condensed-Normal" pitchFamily="2" charset="0"/>
                <a:cs typeface="Futura Condensed"/>
              </a:rPr>
              <a:t>motion</a:t>
            </a:r>
            <a:r>
              <a:rPr lang="en-US" sz="1200" b="1" dirty="0">
                <a:latin typeface="Futura-Condensed-Normal" pitchFamily="2" charset="0"/>
                <a:cs typeface="Futura Condensed"/>
              </a:rPr>
              <a:t>: </a:t>
            </a:r>
            <a:r>
              <a:rPr lang="en-US" sz="1200" dirty="0">
                <a:latin typeface="Futura-Condensed-Normal" pitchFamily="2" charset="0"/>
                <a:cs typeface="Futura Condensed"/>
              </a:rPr>
              <a:t>One of the ten categories of Scratch blocks. They are color-coded medium-blue, and are used to control a </a:t>
            </a:r>
            <a:r>
              <a:rPr lang="en-US" sz="1200" dirty="0" smtClean="0">
                <a:latin typeface="Futura-Condensed-Normal" pitchFamily="2" charset="0"/>
                <a:cs typeface="Futura Condensed"/>
              </a:rPr>
              <a:t>sprite’s </a:t>
            </a:r>
            <a:r>
              <a:rPr lang="en-US" sz="1200" dirty="0">
                <a:latin typeface="Futura-Condensed-Normal" pitchFamily="2" charset="0"/>
                <a:cs typeface="Futura Condensed"/>
              </a:rPr>
              <a:t>movement</a:t>
            </a:r>
            <a:r>
              <a:rPr lang="en-US" sz="1200" dirty="0" smtClean="0">
                <a:latin typeface="Futura-Condensed-Normal" pitchFamily="2" charset="0"/>
                <a:cs typeface="Futura Condensed"/>
              </a:rPr>
              <a:t>.</a:t>
            </a:r>
          </a:p>
          <a:p>
            <a:pPr marL="225425" indent="-225425">
              <a:spcAft>
                <a:spcPts val="600"/>
              </a:spcAft>
            </a:pPr>
            <a:r>
              <a:rPr lang="en-US" sz="1200" b="1" dirty="0" smtClean="0">
                <a:latin typeface="Futura-Condensed-Normal" pitchFamily="2" charset="0"/>
                <a:cs typeface="Futura Condensed"/>
              </a:rPr>
              <a:t>operators</a:t>
            </a:r>
            <a:r>
              <a:rPr lang="en-US" sz="1200" b="1" dirty="0">
                <a:latin typeface="Futura-Condensed-Normal" pitchFamily="2" charset="0"/>
                <a:cs typeface="Futura Condensed"/>
              </a:rPr>
              <a:t>: </a:t>
            </a:r>
            <a:r>
              <a:rPr lang="en-US" sz="1200" dirty="0">
                <a:latin typeface="Futura-Condensed-Normal" pitchFamily="2" charset="0"/>
                <a:cs typeface="Futura Condensed"/>
              </a:rPr>
              <a:t>The computational concept of supporting mathematical and logical </a:t>
            </a:r>
            <a:r>
              <a:rPr lang="en-US" sz="1200" dirty="0" smtClean="0">
                <a:latin typeface="Futura-Condensed-Normal" pitchFamily="2" charset="0"/>
                <a:cs typeface="Futura Condensed"/>
              </a:rPr>
              <a:t>expressions.</a:t>
            </a:r>
            <a:endParaRPr lang="en-US" sz="1200" dirty="0">
              <a:latin typeface="Futura-Condensed-Normal" pitchFamily="2" charset="0"/>
              <a:cs typeface="Futura Condensed"/>
            </a:endParaRPr>
          </a:p>
          <a:p>
            <a:pPr marL="225425" indent="-225425">
              <a:spcAft>
                <a:spcPts val="600"/>
              </a:spcAft>
            </a:pPr>
            <a:r>
              <a:rPr lang="en-US" sz="1200" b="1" dirty="0">
                <a:latin typeface="Futura-Condensed-Normal" pitchFamily="2" charset="0"/>
                <a:cs typeface="Futura Condensed"/>
              </a:rPr>
              <a:t>p</a:t>
            </a:r>
            <a:r>
              <a:rPr lang="en-US" sz="1200" b="1" dirty="0" smtClean="0">
                <a:latin typeface="Futura-Condensed-Normal" pitchFamily="2" charset="0"/>
                <a:cs typeface="Futura Condensed"/>
              </a:rPr>
              <a:t>aint </a:t>
            </a:r>
            <a:r>
              <a:rPr lang="en-US" sz="1200" b="1" dirty="0">
                <a:latin typeface="Futura-Condensed-Normal" pitchFamily="2" charset="0"/>
                <a:cs typeface="Futura Condensed"/>
              </a:rPr>
              <a:t>e</a:t>
            </a:r>
            <a:r>
              <a:rPr lang="en-US" sz="1200" b="1" dirty="0" smtClean="0">
                <a:latin typeface="Futura-Condensed-Normal" pitchFamily="2" charset="0"/>
                <a:cs typeface="Futura Condensed"/>
              </a:rPr>
              <a:t>ditor</a:t>
            </a:r>
            <a:r>
              <a:rPr lang="en-US" sz="1200" b="1" dirty="0">
                <a:latin typeface="Futura-Condensed-Normal" pitchFamily="2" charset="0"/>
                <a:cs typeface="Futura Condensed"/>
              </a:rPr>
              <a:t>: </a:t>
            </a:r>
            <a:r>
              <a:rPr lang="en-US" sz="1200" dirty="0">
                <a:latin typeface="Futura-Condensed-Normal" pitchFamily="2" charset="0"/>
                <a:cs typeface="Futura Condensed"/>
              </a:rPr>
              <a:t>Scratch's built-in image editor. Many Scratchers create their own sprites, costumes, and backdrops using </a:t>
            </a:r>
            <a:r>
              <a:rPr lang="en-US" sz="1200" dirty="0" smtClean="0">
                <a:latin typeface="Futura-Condensed-Normal" pitchFamily="2" charset="0"/>
                <a:cs typeface="Futura Condensed"/>
              </a:rPr>
              <a:t>it.</a:t>
            </a:r>
            <a:endParaRPr lang="en-US" sz="1200" dirty="0">
              <a:latin typeface="Futura-Condensed-Normal" pitchFamily="2" charset="0"/>
              <a:cs typeface="Futura Condensed"/>
            </a:endParaRPr>
          </a:p>
          <a:p>
            <a:pPr marL="225425" indent="-225425">
              <a:spcAft>
                <a:spcPts val="600"/>
              </a:spcAft>
            </a:pPr>
            <a:r>
              <a:rPr lang="en-US" sz="1200" b="1" dirty="0">
                <a:latin typeface="Futura-Condensed-Normal" pitchFamily="2" charset="0"/>
                <a:cs typeface="Futura Condensed"/>
              </a:rPr>
              <a:t>p</a:t>
            </a:r>
            <a:r>
              <a:rPr lang="en-US" sz="1200" b="1" dirty="0" smtClean="0">
                <a:latin typeface="Futura-Condensed-Normal" pitchFamily="2" charset="0"/>
                <a:cs typeface="Futura Condensed"/>
              </a:rPr>
              <a:t>air </a:t>
            </a:r>
            <a:r>
              <a:rPr lang="en-US" sz="1200" b="1" dirty="0">
                <a:latin typeface="Futura-Condensed-Normal" pitchFamily="2" charset="0"/>
                <a:cs typeface="Futura Condensed"/>
              </a:rPr>
              <a:t>p</a:t>
            </a:r>
            <a:r>
              <a:rPr lang="en-US" sz="1200" b="1" dirty="0" smtClean="0">
                <a:latin typeface="Futura-Condensed-Normal" pitchFamily="2" charset="0"/>
                <a:cs typeface="Futura Condensed"/>
              </a:rPr>
              <a:t>rogramming</a:t>
            </a:r>
            <a:r>
              <a:rPr lang="en-US" sz="1200" b="1" dirty="0">
                <a:latin typeface="Futura-Condensed-Normal" pitchFamily="2" charset="0"/>
                <a:cs typeface="Futura Condensed"/>
              </a:rPr>
              <a:t>: </a:t>
            </a:r>
            <a:r>
              <a:rPr lang="en-US" sz="1200" dirty="0">
                <a:latin typeface="Futura-Condensed-Normal" pitchFamily="2" charset="0"/>
                <a:cs typeface="Futura Condensed"/>
              </a:rPr>
              <a:t>A programming methodology in which developers pair up and work side-by-side on a project</a:t>
            </a:r>
            <a:r>
              <a:rPr lang="en-US" sz="1200" dirty="0" smtClean="0">
                <a:latin typeface="Futura-Condensed-Normal" pitchFamily="2" charset="0"/>
                <a:cs typeface="Futura Condensed"/>
              </a:rPr>
              <a:t>.</a:t>
            </a:r>
          </a:p>
          <a:p>
            <a:pPr marL="225425" indent="-225425">
              <a:spcAft>
                <a:spcPts val="600"/>
              </a:spcAft>
            </a:pPr>
            <a:r>
              <a:rPr lang="en-US" sz="1200" b="1" dirty="0" smtClean="0">
                <a:latin typeface="Futura-Condensed-Normal" pitchFamily="2" charset="0"/>
                <a:cs typeface="Futura Condensed"/>
              </a:rPr>
              <a:t>parallelism</a:t>
            </a:r>
            <a:r>
              <a:rPr lang="en-US" sz="1200" b="1" dirty="0">
                <a:latin typeface="Futura-Condensed-Normal" pitchFamily="2" charset="0"/>
                <a:cs typeface="Futura Condensed"/>
              </a:rPr>
              <a:t>: </a:t>
            </a:r>
            <a:r>
              <a:rPr lang="en-US" sz="1200" dirty="0">
                <a:latin typeface="Futura-Condensed-Normal" pitchFamily="2" charset="0"/>
                <a:cs typeface="Futura Condensed"/>
              </a:rPr>
              <a:t>The computational concept of making things happen at the same time</a:t>
            </a:r>
            <a:r>
              <a:rPr lang="en-US" sz="1200" dirty="0" smtClean="0">
                <a:latin typeface="Futura-Condensed-Normal" pitchFamily="2" charset="0"/>
                <a:cs typeface="Futura Condensed"/>
              </a:rPr>
              <a:t>.</a:t>
            </a:r>
          </a:p>
          <a:p>
            <a:pPr marL="225425" indent="-225425">
              <a:spcAft>
                <a:spcPts val="600"/>
              </a:spcAft>
            </a:pPr>
            <a:r>
              <a:rPr lang="en-US" sz="1200" b="1" dirty="0" smtClean="0">
                <a:latin typeface="Futura-Condensed-Normal" pitchFamily="2" charset="0"/>
                <a:cs typeface="Futura Condensed"/>
              </a:rPr>
              <a:t>pass-it-on story</a:t>
            </a:r>
            <a:r>
              <a:rPr lang="en-US" sz="1200" b="1" dirty="0">
                <a:latin typeface="Futura-Condensed-Normal" pitchFamily="2" charset="0"/>
                <a:cs typeface="Futura Condensed"/>
              </a:rPr>
              <a:t>: </a:t>
            </a:r>
            <a:r>
              <a:rPr lang="en-US" sz="1200" dirty="0">
                <a:latin typeface="Futura-Condensed-Normal" pitchFamily="2" charset="0"/>
                <a:cs typeface="Futura Condensed"/>
              </a:rPr>
              <a:t>A Scratch project that is started by a pair of people, and then passed on to two other pairs to extend and </a:t>
            </a:r>
            <a:r>
              <a:rPr lang="en-US" sz="1200" dirty="0" smtClean="0">
                <a:latin typeface="Futura-Condensed-Normal" pitchFamily="2" charset="0"/>
                <a:cs typeface="Futura Condensed"/>
              </a:rPr>
              <a:t>reimagine.</a:t>
            </a:r>
            <a:endParaRPr lang="en-US" sz="1200" dirty="0">
              <a:latin typeface="Futura-Condensed-Normal" pitchFamily="2" charset="0"/>
              <a:cs typeface="Futura Condensed"/>
            </a:endParaRPr>
          </a:p>
          <a:p>
            <a:pPr marL="225425" indent="-225425">
              <a:spcAft>
                <a:spcPts val="600"/>
              </a:spcAft>
            </a:pPr>
            <a:r>
              <a:rPr lang="en-US" sz="1200" b="1" dirty="0">
                <a:latin typeface="Futura-Condensed-Normal" pitchFamily="2" charset="0"/>
                <a:cs typeface="Futura Condensed"/>
              </a:rPr>
              <a:t>p</a:t>
            </a:r>
            <a:r>
              <a:rPr lang="en-US" sz="1200" b="1" dirty="0" smtClean="0">
                <a:latin typeface="Futura-Condensed-Normal" pitchFamily="2" charset="0"/>
                <a:cs typeface="Futura Condensed"/>
              </a:rPr>
              <a:t>eer </a:t>
            </a:r>
            <a:r>
              <a:rPr lang="en-US" sz="1200" b="1" dirty="0">
                <a:latin typeface="Futura-Condensed-Normal" pitchFamily="2" charset="0"/>
                <a:cs typeface="Futura Condensed"/>
              </a:rPr>
              <a:t>i</a:t>
            </a:r>
            <a:r>
              <a:rPr lang="en-US" sz="1200" b="1" dirty="0" smtClean="0">
                <a:latin typeface="Futura-Condensed-Normal" pitchFamily="2" charset="0"/>
                <a:cs typeface="Futura Condensed"/>
              </a:rPr>
              <a:t>nterviews</a:t>
            </a:r>
            <a:r>
              <a:rPr lang="en-US" sz="1200" b="1" dirty="0">
                <a:latin typeface="Futura-Condensed-Normal" pitchFamily="2" charset="0"/>
                <a:cs typeface="Futura Condensed"/>
              </a:rPr>
              <a:t>: </a:t>
            </a:r>
            <a:r>
              <a:rPr lang="en-US" sz="1200" dirty="0">
                <a:latin typeface="Futura-Condensed-Normal" pitchFamily="2" charset="0"/>
                <a:cs typeface="Futura Condensed"/>
              </a:rPr>
              <a:t>A sharing activity in which students take turns interviewing one another about their processes of reflection, self-assessment, and </a:t>
            </a:r>
            <a:r>
              <a:rPr lang="en-US" sz="1200" dirty="0" smtClean="0">
                <a:latin typeface="Futura-Condensed-Normal" pitchFamily="2" charset="0"/>
                <a:cs typeface="Futura Condensed"/>
              </a:rPr>
              <a:t>research.</a:t>
            </a:r>
            <a:endParaRPr lang="en-US" sz="1200" dirty="0">
              <a:latin typeface="Futura-Condensed-Normal" pitchFamily="2" charset="0"/>
              <a:cs typeface="Futura Condensed"/>
            </a:endParaRPr>
          </a:p>
          <a:p>
            <a:pPr marL="225425" indent="-225425">
              <a:spcAft>
                <a:spcPts val="600"/>
              </a:spcAft>
            </a:pPr>
            <a:r>
              <a:rPr lang="en-US" sz="1200" b="1" dirty="0" smtClean="0">
                <a:latin typeface="Futura-Condensed-Normal" pitchFamily="2" charset="0"/>
                <a:cs typeface="Futura Condensed"/>
              </a:rPr>
              <a:t>pitch</a:t>
            </a:r>
            <a:r>
              <a:rPr lang="en-US" sz="1200" b="1" dirty="0">
                <a:latin typeface="Futura-Condensed-Normal" pitchFamily="2" charset="0"/>
                <a:cs typeface="Futura Condensed"/>
              </a:rPr>
              <a:t>: </a:t>
            </a:r>
            <a:r>
              <a:rPr lang="en-US" sz="1200" dirty="0">
                <a:latin typeface="Futura-Condensed-Normal" pitchFamily="2" charset="0"/>
                <a:cs typeface="Futura Condensed"/>
              </a:rPr>
              <a:t>An activity in which students either announce a project idea in order to recruit other team members, or promote their interests, skills, and talents in order to be recruited by other teams</a:t>
            </a:r>
            <a:r>
              <a:rPr lang="en-US" sz="1200" dirty="0" smtClean="0">
                <a:latin typeface="Futura-Condensed-Normal" pitchFamily="2" charset="0"/>
                <a:cs typeface="Futura Condensed"/>
              </a:rPr>
              <a:t>.</a:t>
            </a:r>
          </a:p>
          <a:p>
            <a:pPr marL="225425" indent="-225425">
              <a:spcAft>
                <a:spcPts val="600"/>
              </a:spcAft>
            </a:pPr>
            <a:r>
              <a:rPr lang="en-US" sz="1200" b="1" dirty="0" smtClean="0">
                <a:latin typeface="Futura-Condensed-Normal" pitchFamily="2" charset="0"/>
                <a:cs typeface="Futura Condensed"/>
              </a:rPr>
              <a:t>presentation </a:t>
            </a:r>
            <a:r>
              <a:rPr lang="en-US" sz="1200" b="1" dirty="0">
                <a:latin typeface="Futura-Condensed-Normal" pitchFamily="2" charset="0"/>
                <a:cs typeface="Futura Condensed"/>
              </a:rPr>
              <a:t>mode: </a:t>
            </a:r>
            <a:r>
              <a:rPr lang="en-US" sz="1200" dirty="0">
                <a:latin typeface="Futura-Condensed-Normal" pitchFamily="2" charset="0"/>
                <a:cs typeface="Futura Condensed"/>
              </a:rPr>
              <a:t>A display mode in Scratch that allows projects to be viewed at an enlarged size. It is accessed by pressing the button on the top </a:t>
            </a:r>
            <a:r>
              <a:rPr lang="en-US" sz="1200" dirty="0" smtClean="0">
                <a:latin typeface="Futura-Condensed-Normal" pitchFamily="2" charset="0"/>
                <a:cs typeface="Futura Condensed"/>
              </a:rPr>
              <a:t>left of </a:t>
            </a:r>
            <a:r>
              <a:rPr lang="en-US" sz="1200" dirty="0">
                <a:latin typeface="Futura-Condensed-Normal" pitchFamily="2" charset="0"/>
                <a:cs typeface="Futura Condensed"/>
              </a:rPr>
              <a:t>the Scratch </a:t>
            </a:r>
            <a:r>
              <a:rPr lang="en-US" sz="1200" dirty="0" smtClean="0">
                <a:latin typeface="Futura-Condensed-Normal" pitchFamily="2" charset="0"/>
                <a:cs typeface="Futura Condensed"/>
              </a:rPr>
              <a:t>program. This mode is also </a:t>
            </a:r>
            <a:r>
              <a:rPr lang="en-US" sz="1200" dirty="0">
                <a:latin typeface="Futura-Condensed-Normal" pitchFamily="2" charset="0"/>
                <a:cs typeface="Futura Condensed"/>
              </a:rPr>
              <a:t>called full screen mode or enlarged </a:t>
            </a:r>
            <a:r>
              <a:rPr lang="en-US" sz="1200" dirty="0" smtClean="0">
                <a:latin typeface="Futura-Condensed-Normal" pitchFamily="2" charset="0"/>
                <a:cs typeface="Futura Condensed"/>
              </a:rPr>
              <a:t>screen.</a:t>
            </a:r>
            <a:endParaRPr lang="en-US" sz="1200" dirty="0">
              <a:latin typeface="Futura-Condensed-Normal" pitchFamily="2" charset="0"/>
              <a:cs typeface="Futura Condensed"/>
            </a:endParaRPr>
          </a:p>
          <a:p>
            <a:pPr marL="225425" indent="-225425">
              <a:spcAft>
                <a:spcPts val="600"/>
              </a:spcAft>
            </a:pPr>
            <a:r>
              <a:rPr lang="en-US" sz="1200" b="1" dirty="0">
                <a:solidFill>
                  <a:srgbClr val="000000"/>
                </a:solidFill>
                <a:latin typeface="Futura-Condensed-Normal" pitchFamily="2" charset="0"/>
                <a:cs typeface="Futura Condensed"/>
              </a:rPr>
              <a:t>profile page: </a:t>
            </a:r>
            <a:r>
              <a:rPr lang="en-US" sz="1200" dirty="0">
                <a:solidFill>
                  <a:srgbClr val="000000"/>
                </a:solidFill>
                <a:latin typeface="Futura-Condensed-Normal" pitchFamily="2" charset="0"/>
                <a:cs typeface="Futura Condensed"/>
              </a:rPr>
              <a:t>A page on the Scratch online community dedicated to displaying information about a Scratch user, such </a:t>
            </a:r>
            <a:r>
              <a:rPr lang="en-US" sz="1200" dirty="0" smtClean="0">
                <a:solidFill>
                  <a:srgbClr val="000000"/>
                </a:solidFill>
                <a:latin typeface="Futura-Condensed-Normal" pitchFamily="2" charset="0"/>
                <a:cs typeface="Futura Condensed"/>
              </a:rPr>
              <a:t>as projects </a:t>
            </a:r>
            <a:r>
              <a:rPr lang="en-US" sz="1200" dirty="0">
                <a:solidFill>
                  <a:srgbClr val="000000"/>
                </a:solidFill>
                <a:latin typeface="Futura-Condensed-Normal" pitchFamily="2" charset="0"/>
                <a:cs typeface="Futura Condensed"/>
              </a:rPr>
              <a:t>they have created or bookmarked </a:t>
            </a:r>
            <a:r>
              <a:rPr lang="en-US" sz="1200" dirty="0" smtClean="0">
                <a:solidFill>
                  <a:srgbClr val="000000"/>
                </a:solidFill>
                <a:latin typeface="Futura-Condensed-Normal" pitchFamily="2" charset="0"/>
                <a:cs typeface="Futura Condensed"/>
              </a:rPr>
              <a:t>(a.k.a. “</a:t>
            </a:r>
            <a:r>
              <a:rPr lang="en-US" sz="1200" dirty="0">
                <a:solidFill>
                  <a:srgbClr val="000000"/>
                </a:solidFill>
                <a:latin typeface="Futura-Condensed-Normal" pitchFamily="2" charset="0"/>
                <a:cs typeface="Futura Condensed"/>
              </a:rPr>
              <a:t>favorited”</a:t>
            </a:r>
            <a:r>
              <a:rPr lang="en-US" sz="1200" dirty="0" smtClean="0">
                <a:solidFill>
                  <a:srgbClr val="000000"/>
                </a:solidFill>
                <a:latin typeface="Futura-Condensed-Normal" pitchFamily="2" charset="0"/>
                <a:cs typeface="Futura Condensed"/>
              </a:rPr>
              <a:t>).</a:t>
            </a:r>
            <a:endParaRPr lang="en-US" sz="1200" dirty="0">
              <a:solidFill>
                <a:srgbClr val="000000"/>
              </a:solidFill>
              <a:latin typeface="Futura-Condensed-Normal" pitchFamily="2" charset="0"/>
              <a:cs typeface="Futura Condensed"/>
            </a:endParaRPr>
          </a:p>
          <a:p>
            <a:pPr marL="225425" indent="-225425">
              <a:spcAft>
                <a:spcPts val="600"/>
              </a:spcAft>
            </a:pPr>
            <a:r>
              <a:rPr lang="en-US" sz="1200" b="1" dirty="0">
                <a:latin typeface="Futura-Condensed-Normal" pitchFamily="2" charset="0"/>
                <a:cs typeface="Futura Condensed"/>
              </a:rPr>
              <a:t>project editor</a:t>
            </a:r>
            <a:r>
              <a:rPr lang="en-US" sz="1200" b="1" dirty="0" smtClean="0">
                <a:latin typeface="Futura-Condensed-Normal" pitchFamily="2" charset="0"/>
                <a:cs typeface="Futura Condensed"/>
              </a:rPr>
              <a:t>: </a:t>
            </a:r>
            <a:r>
              <a:rPr lang="en-US" sz="1200" dirty="0" smtClean="0">
                <a:latin typeface="Futura-Condensed-Normal" pitchFamily="2" charset="0"/>
                <a:cs typeface="Futura Condensed"/>
              </a:rPr>
              <a:t>A </a:t>
            </a:r>
            <a:r>
              <a:rPr lang="en-US" sz="1200" dirty="0">
                <a:latin typeface="Futura-Condensed-Normal" pitchFamily="2" charset="0"/>
                <a:cs typeface="Futura Condensed"/>
              </a:rPr>
              <a:t>feature of the Scratch online community that allows projects to be modified. This includes the script area (where scripts are assembled), the sprite area (where sprites can be manipulated), and the stage area (where sprites are positioned and where backgrounds can be accessed</a:t>
            </a:r>
            <a:r>
              <a:rPr lang="en-US" sz="1200" dirty="0" smtClean="0">
                <a:latin typeface="Futura-Condensed-Normal" pitchFamily="2" charset="0"/>
                <a:cs typeface="Futura Condensed"/>
              </a:rPr>
              <a:t>)</a:t>
            </a:r>
            <a:r>
              <a:rPr lang="en-US" sz="1200" dirty="0">
                <a:latin typeface="Futura-Condensed-Normal" pitchFamily="2" charset="0"/>
                <a:cs typeface="Futura Condensed"/>
              </a:rPr>
              <a:t>.</a:t>
            </a:r>
          </a:p>
          <a:p>
            <a:pPr marL="225425" indent="-225425">
              <a:spcAft>
                <a:spcPts val="600"/>
              </a:spcAft>
            </a:pPr>
            <a:r>
              <a:rPr lang="en-US" sz="1200" b="1" dirty="0">
                <a:latin typeface="Futura-Condensed-Normal" pitchFamily="2" charset="0"/>
                <a:cs typeface="Futura Condensed"/>
              </a:rPr>
              <a:t>red, yellow, green: </a:t>
            </a:r>
            <a:r>
              <a:rPr lang="en-US" sz="1200" dirty="0" smtClean="0">
                <a:latin typeface="Futura-Condensed-Normal" pitchFamily="2" charset="0"/>
                <a:cs typeface="Futura Condensed"/>
              </a:rPr>
              <a:t>A </a:t>
            </a:r>
            <a:r>
              <a:rPr lang="en-US" sz="1200" dirty="0">
                <a:latin typeface="Futura-Condensed-Normal" pitchFamily="2" charset="0"/>
                <a:cs typeface="Futura Condensed"/>
              </a:rPr>
              <a:t>reflection and sharing activity in which individuals identify aspects of their projects as not going well or still needing work (“red”), confusing or contentious (“yellow”), or working well (“green”)</a:t>
            </a:r>
            <a:r>
              <a:rPr lang="en-US" sz="1200" dirty="0" smtClean="0">
                <a:latin typeface="Futura-Condensed-Normal" pitchFamily="2" charset="0"/>
                <a:cs typeface="Futura Condensed"/>
              </a:rPr>
              <a:t>.</a:t>
            </a:r>
          </a:p>
          <a:p>
            <a:pPr marL="225425" indent="-225425">
              <a:spcAft>
                <a:spcPts val="600"/>
              </a:spcAft>
            </a:pPr>
            <a:r>
              <a:rPr lang="en-US" sz="1200" b="1" dirty="0">
                <a:solidFill>
                  <a:srgbClr val="000000"/>
                </a:solidFill>
                <a:latin typeface="Futura-Condensed-Normal" pitchFamily="2" charset="0"/>
                <a:cs typeface="Futura Condensed"/>
              </a:rPr>
              <a:t>remix:</a:t>
            </a:r>
            <a:r>
              <a:rPr lang="en-US" sz="1200" dirty="0">
                <a:solidFill>
                  <a:srgbClr val="000000"/>
                </a:solidFill>
                <a:latin typeface="Futura-Condensed-Normal" pitchFamily="2" charset="0"/>
                <a:cs typeface="Futura Condensed"/>
              </a:rPr>
              <a:t> A creative work that is derived from an original work (or from another remix). A remix typically introduces new content or stylistic elements, while retaining a degree of similarity to the original work.</a:t>
            </a:r>
          </a:p>
          <a:p>
            <a:pPr marL="225425" indent="-225425">
              <a:spcAft>
                <a:spcPts val="600"/>
              </a:spcAft>
            </a:pPr>
            <a:r>
              <a:rPr lang="en-US" sz="1200" b="1" dirty="0">
                <a:latin typeface="Futura-Condensed-Normal" pitchFamily="2" charset="0"/>
                <a:cs typeface="Futura Condensed"/>
              </a:rPr>
              <a:t>r</a:t>
            </a:r>
            <a:r>
              <a:rPr lang="en-US" sz="1200" b="1" dirty="0" smtClean="0">
                <a:latin typeface="Futura-Condensed-Normal" pitchFamily="2" charset="0"/>
                <a:cs typeface="Futura Condensed"/>
              </a:rPr>
              <a:t>eusing and remixing: </a:t>
            </a:r>
            <a:r>
              <a:rPr lang="en-US" sz="1200" dirty="0">
                <a:latin typeface="Futura-Condensed-Normal" pitchFamily="2" charset="0"/>
                <a:cs typeface="Futura Condensed"/>
              </a:rPr>
              <a:t>The computational practice of making something by building on existing projects or ideas.</a:t>
            </a:r>
          </a:p>
          <a:p>
            <a:pPr marL="225425" indent="-225425">
              <a:spcAft>
                <a:spcPts val="600"/>
              </a:spcAft>
            </a:pPr>
            <a:r>
              <a:rPr lang="en-US" sz="1200" b="1" dirty="0" smtClean="0">
                <a:latin typeface="Futura-Condensed-Normal" pitchFamily="2" charset="0"/>
                <a:cs typeface="Futura Condensed"/>
              </a:rPr>
              <a:t>Scratch </a:t>
            </a:r>
            <a:r>
              <a:rPr lang="en-US" sz="1200" b="1" dirty="0">
                <a:latin typeface="Futura-Condensed-Normal" pitchFamily="2" charset="0"/>
                <a:cs typeface="Futura Condensed"/>
              </a:rPr>
              <a:t>screening: </a:t>
            </a:r>
            <a:r>
              <a:rPr lang="en-US" sz="1200" dirty="0">
                <a:latin typeface="Futura-Condensed-Normal" pitchFamily="2" charset="0"/>
                <a:cs typeface="Futura Condensed"/>
              </a:rPr>
              <a:t>A sharing activity in which students gather around to observe each other’s Scratch projects</a:t>
            </a:r>
            <a:r>
              <a:rPr lang="en-US" sz="1200" dirty="0" smtClean="0">
                <a:latin typeface="Futura-Condensed-Normal" pitchFamily="2" charset="0"/>
                <a:cs typeface="Futura Condensed"/>
              </a:rPr>
              <a:t>.</a:t>
            </a:r>
          </a:p>
          <a:p>
            <a:pPr marL="225425" indent="-225425">
              <a:spcAft>
                <a:spcPts val="600"/>
              </a:spcAft>
            </a:pPr>
            <a:r>
              <a:rPr lang="en-US" sz="1200" b="1" dirty="0" smtClean="0">
                <a:latin typeface="Futura-Condensed-Normal" pitchFamily="2" charset="0"/>
                <a:cs typeface="Futura Condensed"/>
              </a:rPr>
              <a:t>scripts</a:t>
            </a:r>
            <a:r>
              <a:rPr lang="en-US" sz="1200" b="1" dirty="0">
                <a:latin typeface="Futura-Condensed-Normal" pitchFamily="2" charset="0"/>
                <a:cs typeface="Futura Condensed"/>
              </a:rPr>
              <a:t>: </a:t>
            </a:r>
            <a:r>
              <a:rPr lang="en-US" sz="1200" dirty="0">
                <a:latin typeface="Futura-Condensed-Normal" pitchFamily="2" charset="0"/>
                <a:cs typeface="Futura Condensed"/>
              </a:rPr>
              <a:t>One or more Scratch blocks connected together to form a sequence. Scripts begin with an event block that responds to input (e.g., mouse click, broadcast). When triggered, additional blocks connected to the event block are executed one at a </a:t>
            </a:r>
            <a:r>
              <a:rPr lang="en-US" sz="1200" dirty="0" smtClean="0">
                <a:latin typeface="Futura-Condensed-Normal" pitchFamily="2" charset="0"/>
                <a:cs typeface="Futura Condensed"/>
              </a:rPr>
              <a:t>time.</a:t>
            </a:r>
            <a:endParaRPr lang="en-US" sz="1200" dirty="0">
              <a:latin typeface="Futura-Condensed-Normal" pitchFamily="2" charset="0"/>
              <a:cs typeface="Futura Condensed"/>
            </a:endParaRPr>
          </a:p>
          <a:p>
            <a:pPr marL="225425" indent="-225425">
              <a:spcAft>
                <a:spcPts val="600"/>
              </a:spcAft>
            </a:pPr>
            <a:r>
              <a:rPr lang="en-US" sz="1200" b="1" dirty="0">
                <a:latin typeface="Futura-Condensed-Normal" pitchFamily="2" charset="0"/>
                <a:cs typeface="Futura Condensed"/>
              </a:rPr>
              <a:t>sensing: </a:t>
            </a:r>
            <a:r>
              <a:rPr lang="en-US" sz="1200" dirty="0">
                <a:latin typeface="Futura-Condensed-Normal" pitchFamily="2" charset="0"/>
                <a:cs typeface="Futura Condensed"/>
              </a:rPr>
              <a:t>One of the ten categories of Scratch blocks. They are color-coded light-blue, and are used to detect different forms of input (e.g., mouse position) or program state (e.g., sprite position</a:t>
            </a:r>
            <a:r>
              <a:rPr lang="en-US" sz="1200" dirty="0" smtClean="0">
                <a:latin typeface="Futura-Condensed-Normal" pitchFamily="2" charset="0"/>
                <a:cs typeface="Futura Condensed"/>
              </a:rPr>
              <a:t>).</a:t>
            </a:r>
          </a:p>
          <a:p>
            <a:pPr marL="225425" indent="-225425">
              <a:spcAft>
                <a:spcPts val="600"/>
              </a:spcAft>
            </a:pPr>
            <a:r>
              <a:rPr lang="en-US" sz="1200" b="1" dirty="0">
                <a:latin typeface="Futura-Condensed-Normal" pitchFamily="2" charset="0"/>
                <a:cs typeface="Futura Condensed"/>
              </a:rPr>
              <a:t>sequence: </a:t>
            </a:r>
            <a:r>
              <a:rPr lang="en-US" sz="1200" dirty="0">
                <a:latin typeface="Futura-Condensed-Normal" pitchFamily="2" charset="0"/>
                <a:cs typeface="Futura Condensed"/>
              </a:rPr>
              <a:t>The computational concept of identifying a series of steps for a task</a:t>
            </a:r>
            <a:r>
              <a:rPr lang="en-US" sz="1200" dirty="0" smtClean="0">
                <a:latin typeface="Futura-Condensed-Normal" pitchFamily="2" charset="0"/>
                <a:cs typeface="Futura Condensed"/>
              </a:rPr>
              <a:t>.</a:t>
            </a:r>
          </a:p>
          <a:p>
            <a:pPr marL="225425" indent="-225425">
              <a:spcAft>
                <a:spcPts val="600"/>
              </a:spcAft>
            </a:pPr>
            <a:r>
              <a:rPr lang="en-US" sz="1200" b="1" dirty="0">
                <a:latin typeface="Futura-Condensed-Normal" pitchFamily="2" charset="0"/>
                <a:cs typeface="Futura Condensed"/>
              </a:rPr>
              <a:t>showcase: </a:t>
            </a:r>
            <a:r>
              <a:rPr lang="en-US" sz="1200" dirty="0">
                <a:latin typeface="Futura-Condensed-Normal" pitchFamily="2" charset="0"/>
                <a:cs typeface="Futura Condensed"/>
              </a:rPr>
              <a:t>A strategy for sharing in which students present their final projects to others and reflect on their design processes and computational creation experiences</a:t>
            </a:r>
            <a:r>
              <a:rPr lang="en-US" sz="1200" dirty="0" smtClean="0">
                <a:latin typeface="Futura-Condensed-Normal" pitchFamily="2" charset="0"/>
                <a:cs typeface="Futura Condensed"/>
              </a:rPr>
              <a:t>.</a:t>
            </a:r>
          </a:p>
        </p:txBody>
      </p:sp>
      <p:sp>
        <p:nvSpPr>
          <p:cNvPr id="7" name="Slide Number Placeholder 3"/>
          <p:cNvSpPr>
            <a:spLocks noGrp="1"/>
          </p:cNvSpPr>
          <p:nvPr>
            <p:ph type="sldNum" sz="quarter" idx="12"/>
          </p:nvPr>
        </p:nvSpPr>
        <p:spPr>
          <a:xfrm>
            <a:off x="142398" y="9519711"/>
            <a:ext cx="1813560" cy="535517"/>
          </a:xfrm>
        </p:spPr>
        <p:txBody>
          <a:bodyPr/>
          <a:lstStyle/>
          <a:p>
            <a:r>
              <a:rPr lang="en-US" dirty="0" smtClean="0">
                <a:latin typeface="Futura-Condensed-Normal" pitchFamily="2" charset="0"/>
              </a:rPr>
              <a:t>136</a:t>
            </a:r>
            <a:endParaRPr lang="en-US" dirty="0">
              <a:latin typeface="Futura-Condensed-Normal" pitchFamily="2" charset="0"/>
            </a:endParaRPr>
          </a:p>
        </p:txBody>
      </p:sp>
    </p:spTree>
    <p:extLst>
      <p:ext uri="{BB962C8B-B14F-4D97-AF65-F5344CB8AC3E}">
        <p14:creationId xmlns:p14="http://schemas.microsoft.com/office/powerpoint/2010/main" xmlns="" val="16752615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6767" y="649748"/>
            <a:ext cx="6654273" cy="3354765"/>
          </a:xfrm>
          <a:prstGeom prst="rect">
            <a:avLst/>
          </a:prstGeom>
          <a:noFill/>
        </p:spPr>
        <p:txBody>
          <a:bodyPr wrap="square" lIns="0" tIns="0" rIns="0" bIns="0" rtlCol="0">
            <a:spAutoFit/>
          </a:bodyPr>
          <a:lstStyle/>
          <a:p>
            <a:pPr marL="225425" indent="-225425">
              <a:spcAft>
                <a:spcPts val="600"/>
              </a:spcAft>
            </a:pPr>
            <a:r>
              <a:rPr lang="en-US" sz="1200" b="1" dirty="0" smtClean="0">
                <a:solidFill>
                  <a:srgbClr val="000000"/>
                </a:solidFill>
                <a:latin typeface="Futura-Condensed-Normal" pitchFamily="2" charset="0"/>
                <a:cs typeface="Futura Condensed"/>
              </a:rPr>
              <a:t>sound</a:t>
            </a:r>
            <a:r>
              <a:rPr lang="en-US" sz="1200" b="1" dirty="0">
                <a:solidFill>
                  <a:srgbClr val="000000"/>
                </a:solidFill>
                <a:latin typeface="Futura-Condensed-Normal" pitchFamily="2" charset="0"/>
                <a:cs typeface="Futura Condensed"/>
              </a:rPr>
              <a:t>: </a:t>
            </a:r>
            <a:r>
              <a:rPr lang="en-US" sz="1200" dirty="0">
                <a:solidFill>
                  <a:srgbClr val="000000"/>
                </a:solidFill>
                <a:latin typeface="Futura-Condensed-Normal" pitchFamily="2" charset="0"/>
                <a:cs typeface="Futura Condensed"/>
              </a:rPr>
              <a:t>An audio file that can be </a:t>
            </a:r>
            <a:r>
              <a:rPr lang="en-US" sz="1200" dirty="0" smtClean="0">
                <a:solidFill>
                  <a:srgbClr val="000000"/>
                </a:solidFill>
                <a:latin typeface="Futura-Condensed-Normal" pitchFamily="2" charset="0"/>
                <a:cs typeface="Futura Condensed"/>
              </a:rPr>
              <a:t>played </a:t>
            </a:r>
            <a:r>
              <a:rPr lang="en-US" sz="1200" dirty="0">
                <a:solidFill>
                  <a:srgbClr val="000000"/>
                </a:solidFill>
                <a:latin typeface="Futura-Condensed-Normal" pitchFamily="2" charset="0"/>
                <a:cs typeface="Futura Condensed"/>
              </a:rPr>
              <a:t>in a Scratch project, available by </a:t>
            </a:r>
            <a:r>
              <a:rPr lang="en-US" sz="1200" dirty="0" smtClean="0">
                <a:solidFill>
                  <a:srgbClr val="000000"/>
                </a:solidFill>
                <a:latin typeface="Futura-Condensed-Normal" pitchFamily="2" charset="0"/>
                <a:cs typeface="Futura Condensed"/>
              </a:rPr>
              <a:t>importing</a:t>
            </a:r>
            <a:r>
              <a:rPr lang="en-US" sz="1200" dirty="0">
                <a:solidFill>
                  <a:srgbClr val="000000"/>
                </a:solidFill>
                <a:latin typeface="Futura-Condensed-Normal" pitchFamily="2" charset="0"/>
                <a:cs typeface="Futura Condensed"/>
              </a:rPr>
              <a:t> </a:t>
            </a:r>
            <a:r>
              <a:rPr lang="en-US" sz="1200" dirty="0" smtClean="0">
                <a:solidFill>
                  <a:srgbClr val="000000"/>
                </a:solidFill>
                <a:latin typeface="Futura-Condensed-Normal" pitchFamily="2" charset="0"/>
                <a:cs typeface="Futura Condensed"/>
              </a:rPr>
              <a:t>from Scratch's </a:t>
            </a:r>
            <a:r>
              <a:rPr lang="en-US" sz="1200" dirty="0">
                <a:solidFill>
                  <a:srgbClr val="000000"/>
                </a:solidFill>
                <a:latin typeface="Futura-Condensed-Normal" pitchFamily="2" charset="0"/>
                <a:cs typeface="Futura Condensed"/>
              </a:rPr>
              <a:t>built-in sound library, or </a:t>
            </a:r>
            <a:r>
              <a:rPr lang="en-US" sz="1200" dirty="0" smtClean="0">
                <a:solidFill>
                  <a:srgbClr val="000000"/>
                </a:solidFill>
                <a:latin typeface="Futura-Condensed-Normal" pitchFamily="2" charset="0"/>
                <a:cs typeface="Futura Condensed"/>
              </a:rPr>
              <a:t>creating a new recording</a:t>
            </a:r>
            <a:r>
              <a:rPr lang="en-US" sz="1200" dirty="0">
                <a:solidFill>
                  <a:srgbClr val="000000"/>
                </a:solidFill>
                <a:latin typeface="Futura-Condensed-Normal" pitchFamily="2" charset="0"/>
                <a:cs typeface="Futura Condensed"/>
              </a:rPr>
              <a:t>. Sounds are played by using sound blocks, which control a sound's volume, tempo, and more</a:t>
            </a:r>
            <a:r>
              <a:rPr lang="en-US" sz="1200" dirty="0" smtClean="0">
                <a:solidFill>
                  <a:srgbClr val="000000"/>
                </a:solidFill>
                <a:latin typeface="Futura-Condensed-Normal" pitchFamily="2" charset="0"/>
                <a:cs typeface="Futura Condensed"/>
              </a:rPr>
              <a:t>.</a:t>
            </a:r>
          </a:p>
          <a:p>
            <a:pPr marL="225425" indent="-225425">
              <a:spcAft>
                <a:spcPts val="600"/>
              </a:spcAft>
            </a:pPr>
            <a:r>
              <a:rPr lang="en-US" sz="1200" b="1" dirty="0" smtClean="0">
                <a:solidFill>
                  <a:srgbClr val="000000"/>
                </a:solidFill>
                <a:latin typeface="Futura-Condensed-Normal" pitchFamily="2" charset="0"/>
                <a:cs typeface="Futura Condensed"/>
              </a:rPr>
              <a:t>sprite</a:t>
            </a:r>
            <a:r>
              <a:rPr lang="en-US" sz="1200" b="1" dirty="0">
                <a:solidFill>
                  <a:srgbClr val="000000"/>
                </a:solidFill>
                <a:latin typeface="Futura-Condensed-Normal" pitchFamily="2" charset="0"/>
                <a:cs typeface="Futura Condensed"/>
              </a:rPr>
              <a:t>: </a:t>
            </a:r>
            <a:r>
              <a:rPr lang="en-US" sz="1200" dirty="0">
                <a:solidFill>
                  <a:srgbClr val="000000"/>
                </a:solidFill>
                <a:latin typeface="Futura-Condensed-Normal" pitchFamily="2" charset="0"/>
                <a:cs typeface="Futura Condensed"/>
              </a:rPr>
              <a:t>A media object that performs actions on the stage in a Scratch project</a:t>
            </a:r>
            <a:r>
              <a:rPr lang="en-US" sz="1200" dirty="0" smtClean="0">
                <a:solidFill>
                  <a:srgbClr val="000000"/>
                </a:solidFill>
                <a:latin typeface="Futura-Condensed-Normal" pitchFamily="2" charset="0"/>
                <a:cs typeface="Futura Condensed"/>
              </a:rPr>
              <a:t>.</a:t>
            </a:r>
          </a:p>
          <a:p>
            <a:pPr marL="225425" indent="-225425">
              <a:spcAft>
                <a:spcPts val="600"/>
              </a:spcAft>
            </a:pPr>
            <a:r>
              <a:rPr lang="en-US" sz="1200" b="1" dirty="0" smtClean="0">
                <a:solidFill>
                  <a:srgbClr val="000000"/>
                </a:solidFill>
                <a:latin typeface="Futura-Condensed-Normal" pitchFamily="2" charset="0"/>
                <a:cs typeface="Futura Condensed"/>
              </a:rPr>
              <a:t>stage</a:t>
            </a:r>
            <a:r>
              <a:rPr lang="en-US" sz="1200" b="1" dirty="0">
                <a:solidFill>
                  <a:srgbClr val="000000"/>
                </a:solidFill>
                <a:latin typeface="Futura-Condensed-Normal" pitchFamily="2" charset="0"/>
                <a:cs typeface="Futura Condensed"/>
              </a:rPr>
              <a:t>: </a:t>
            </a:r>
            <a:r>
              <a:rPr lang="en-US" sz="1200" dirty="0">
                <a:solidFill>
                  <a:srgbClr val="000000"/>
                </a:solidFill>
                <a:latin typeface="Futura-Condensed-Normal" pitchFamily="2" charset="0"/>
                <a:cs typeface="Futura Condensed"/>
              </a:rPr>
              <a:t>The background of a Scratch project. The stage can have scripts, backdrops (costumes), and sounds, similar to a sprite</a:t>
            </a:r>
            <a:r>
              <a:rPr lang="en-US" sz="1200" dirty="0" smtClean="0">
                <a:solidFill>
                  <a:srgbClr val="000000"/>
                </a:solidFill>
                <a:latin typeface="Futura-Condensed-Normal" pitchFamily="2" charset="0"/>
                <a:cs typeface="Futura Condensed"/>
              </a:rPr>
              <a:t>.</a:t>
            </a:r>
          </a:p>
          <a:p>
            <a:pPr marL="225425" indent="-225425">
              <a:spcAft>
                <a:spcPts val="600"/>
              </a:spcAft>
            </a:pPr>
            <a:r>
              <a:rPr lang="en-US" sz="1200" b="1" dirty="0" smtClean="0">
                <a:solidFill>
                  <a:srgbClr val="000000"/>
                </a:solidFill>
                <a:latin typeface="Futura-Condensed-Normal" pitchFamily="2" charset="0"/>
                <a:cs typeface="Futura Condensed"/>
              </a:rPr>
              <a:t>studio</a:t>
            </a:r>
            <a:r>
              <a:rPr lang="en-US" sz="1200" b="1" dirty="0">
                <a:solidFill>
                  <a:srgbClr val="000000"/>
                </a:solidFill>
                <a:latin typeface="Futura-Condensed-Normal" pitchFamily="2" charset="0"/>
                <a:cs typeface="Futura Condensed"/>
              </a:rPr>
              <a:t>: </a:t>
            </a:r>
            <a:r>
              <a:rPr lang="en-US" sz="1200" dirty="0">
                <a:solidFill>
                  <a:srgbClr val="000000"/>
                </a:solidFill>
                <a:latin typeface="Futura-Condensed-Normal" pitchFamily="2" charset="0"/>
                <a:cs typeface="Futura Condensed"/>
              </a:rPr>
              <a:t>A user-created gallery in the Scratch online community that can be used to highlight projects contributed by one or many users</a:t>
            </a:r>
            <a:r>
              <a:rPr lang="en-US" sz="1200" dirty="0" smtClean="0">
                <a:solidFill>
                  <a:srgbClr val="000000"/>
                </a:solidFill>
                <a:latin typeface="Futura-Condensed-Normal" pitchFamily="2" charset="0"/>
                <a:cs typeface="Futura Condensed"/>
              </a:rPr>
              <a:t>.</a:t>
            </a:r>
          </a:p>
          <a:p>
            <a:pPr marL="225425" indent="-225425">
              <a:spcAft>
                <a:spcPts val="600"/>
              </a:spcAft>
            </a:pPr>
            <a:r>
              <a:rPr lang="en-US" sz="1200" b="1" dirty="0" smtClean="0">
                <a:solidFill>
                  <a:srgbClr val="000000"/>
                </a:solidFill>
                <a:latin typeface="Futura-Condensed-Normal" pitchFamily="2" charset="0"/>
                <a:cs typeface="Futura Condensed"/>
              </a:rPr>
              <a:t>testing </a:t>
            </a:r>
            <a:r>
              <a:rPr lang="en-US" sz="1200" b="1" dirty="0">
                <a:solidFill>
                  <a:srgbClr val="000000"/>
                </a:solidFill>
                <a:latin typeface="Futura-Condensed-Normal" pitchFamily="2" charset="0"/>
                <a:cs typeface="Futura Condensed"/>
              </a:rPr>
              <a:t>and debugging: </a:t>
            </a:r>
            <a:r>
              <a:rPr lang="en-US" sz="1200" dirty="0">
                <a:solidFill>
                  <a:srgbClr val="000000"/>
                </a:solidFill>
                <a:latin typeface="Futura-Condensed-Normal" pitchFamily="2" charset="0"/>
                <a:cs typeface="Futura Condensed"/>
              </a:rPr>
              <a:t>The computational practice of making sure things work – and finding and solving problems when they arise.</a:t>
            </a:r>
          </a:p>
          <a:p>
            <a:pPr marL="225425" indent="-225425">
              <a:spcAft>
                <a:spcPts val="600"/>
              </a:spcAft>
            </a:pPr>
            <a:r>
              <a:rPr lang="en-US" sz="1200" b="1" dirty="0">
                <a:solidFill>
                  <a:srgbClr val="000000"/>
                </a:solidFill>
                <a:latin typeface="Futura-Condensed-Normal" pitchFamily="2" charset="0"/>
                <a:cs typeface="Futura Condensed"/>
              </a:rPr>
              <a:t>theatre metaphor: </a:t>
            </a:r>
            <a:r>
              <a:rPr lang="en-US" sz="1200" dirty="0">
                <a:solidFill>
                  <a:srgbClr val="000000"/>
                </a:solidFill>
                <a:latin typeface="Futura-Condensed-Normal" pitchFamily="2" charset="0"/>
                <a:cs typeface="Futura Condensed"/>
              </a:rPr>
              <a:t>A way of describing the design of Scratch that emphasizes its intentional similarity to theatre, with actors (sprites), costumes, backdrops, scripts, and a </a:t>
            </a:r>
            <a:r>
              <a:rPr lang="en-US" sz="1200" dirty="0" smtClean="0">
                <a:solidFill>
                  <a:srgbClr val="000000"/>
                </a:solidFill>
                <a:latin typeface="Futura-Condensed-Normal" pitchFamily="2" charset="0"/>
                <a:cs typeface="Futura Condensed"/>
              </a:rPr>
              <a:t>stage.</a:t>
            </a:r>
          </a:p>
          <a:p>
            <a:pPr marL="225425" indent="-225425">
              <a:spcAft>
                <a:spcPts val="600"/>
              </a:spcAft>
            </a:pPr>
            <a:r>
              <a:rPr lang="en-US" sz="1200" b="1" dirty="0" smtClean="0">
                <a:solidFill>
                  <a:srgbClr val="000000"/>
                </a:solidFill>
                <a:latin typeface="Futura-Condensed-Normal" pitchFamily="2" charset="0"/>
                <a:cs typeface="Futura Condensed"/>
              </a:rPr>
              <a:t>tips </a:t>
            </a:r>
            <a:r>
              <a:rPr lang="en-US" sz="1200" b="1" dirty="0">
                <a:solidFill>
                  <a:srgbClr val="000000"/>
                </a:solidFill>
                <a:latin typeface="Futura-Condensed-Normal" pitchFamily="2" charset="0"/>
                <a:cs typeface="Futura Condensed"/>
              </a:rPr>
              <a:t>window: </a:t>
            </a:r>
            <a:r>
              <a:rPr lang="en-US" sz="1200" dirty="0">
                <a:solidFill>
                  <a:srgbClr val="000000"/>
                </a:solidFill>
                <a:latin typeface="Futura-Condensed-Normal" pitchFamily="2" charset="0"/>
                <a:cs typeface="Futura Condensed"/>
              </a:rPr>
              <a:t>Built directly into the Project Editor, the Tips Window is a form of getting help in Scratch.</a:t>
            </a:r>
          </a:p>
          <a:p>
            <a:pPr marL="225425" indent="-225425">
              <a:spcAft>
                <a:spcPts val="600"/>
              </a:spcAft>
            </a:pPr>
            <a:r>
              <a:rPr lang="en-US" sz="1200" b="1" dirty="0" err="1">
                <a:solidFill>
                  <a:srgbClr val="000000"/>
                </a:solidFill>
                <a:latin typeface="Futura-Condensed-Normal" pitchFamily="2" charset="0"/>
                <a:cs typeface="Futura Condensed"/>
              </a:rPr>
              <a:t>unfocus</a:t>
            </a:r>
            <a:r>
              <a:rPr lang="en-US" sz="1200" b="1" dirty="0">
                <a:solidFill>
                  <a:srgbClr val="000000"/>
                </a:solidFill>
                <a:latin typeface="Futura-Condensed-Normal" pitchFamily="2" charset="0"/>
                <a:cs typeface="Futura Condensed"/>
              </a:rPr>
              <a:t> group: </a:t>
            </a:r>
            <a:r>
              <a:rPr lang="en-US" sz="1200" dirty="0">
                <a:solidFill>
                  <a:srgbClr val="000000"/>
                </a:solidFill>
                <a:latin typeface="Futura-Condensed-Normal" pitchFamily="2" charset="0"/>
                <a:cs typeface="Futura Condensed"/>
              </a:rPr>
              <a:t>An activity in which students share their projects-in-progress and request feedback from a diverse collection of people.</a:t>
            </a:r>
          </a:p>
          <a:p>
            <a:pPr marL="225425" indent="-225425">
              <a:spcAft>
                <a:spcPts val="600"/>
              </a:spcAft>
            </a:pPr>
            <a:r>
              <a:rPr lang="en-US" sz="1200" b="1" dirty="0">
                <a:solidFill>
                  <a:srgbClr val="000000"/>
                </a:solidFill>
                <a:latin typeface="Futura-Condensed-Normal" pitchFamily="2" charset="0"/>
                <a:cs typeface="Futura Condensed"/>
              </a:rPr>
              <a:t>variables and lists: </a:t>
            </a:r>
            <a:r>
              <a:rPr lang="en-US" sz="1200" dirty="0">
                <a:solidFill>
                  <a:srgbClr val="000000"/>
                </a:solidFill>
                <a:latin typeface="Futura-Condensed-Normal" pitchFamily="2" charset="0"/>
                <a:cs typeface="Futura Condensed"/>
              </a:rPr>
              <a:t>A changeable value or collection of values recorded in </a:t>
            </a:r>
            <a:r>
              <a:rPr lang="en-US" sz="1200" dirty="0" smtClean="0">
                <a:solidFill>
                  <a:srgbClr val="000000"/>
                </a:solidFill>
                <a:latin typeface="Futura-Condensed-Normal" pitchFamily="2" charset="0"/>
                <a:cs typeface="Futura Condensed"/>
              </a:rPr>
              <a:t>Scratch’s </a:t>
            </a:r>
            <a:r>
              <a:rPr lang="en-US" sz="1200" dirty="0">
                <a:solidFill>
                  <a:srgbClr val="000000"/>
                </a:solidFill>
                <a:latin typeface="Futura-Condensed-Normal" pitchFamily="2" charset="0"/>
                <a:cs typeface="Futura Condensed"/>
              </a:rPr>
              <a:t>memory. Variables can store one value at a time, while lists can store multiple values</a:t>
            </a:r>
            <a:r>
              <a:rPr lang="en-US" sz="1200" dirty="0" smtClean="0">
                <a:solidFill>
                  <a:srgbClr val="000000"/>
                </a:solidFill>
                <a:latin typeface="Futura-Condensed-Normal" pitchFamily="2" charset="0"/>
                <a:cs typeface="Futura Condensed"/>
              </a:rPr>
              <a:t>.</a:t>
            </a:r>
          </a:p>
          <a:p>
            <a:pPr marL="225425" indent="-225425">
              <a:spcAft>
                <a:spcPts val="600"/>
              </a:spcAft>
            </a:pPr>
            <a:r>
              <a:rPr lang="en-US" sz="1200" b="1" dirty="0">
                <a:solidFill>
                  <a:srgbClr val="000000"/>
                </a:solidFill>
                <a:latin typeface="Futura-Condensed-Normal" pitchFamily="2" charset="0"/>
                <a:cs typeface="Futura Condensed"/>
              </a:rPr>
              <a:t>vector graphic:</a:t>
            </a:r>
            <a:r>
              <a:rPr lang="en-US" sz="1200" dirty="0">
                <a:solidFill>
                  <a:srgbClr val="000000"/>
                </a:solidFill>
                <a:latin typeface="Futura-Condensed-Normal" pitchFamily="2" charset="0"/>
                <a:cs typeface="Futura Condensed"/>
              </a:rPr>
              <a:t> An image that is defined by a collection of geometric shapes (e.g., circles, rectangles) and colors. Contrast with bitmap.</a:t>
            </a:r>
          </a:p>
          <a:p>
            <a:pPr marL="225425" indent="-225425">
              <a:spcAft>
                <a:spcPts val="600"/>
              </a:spcAft>
            </a:pPr>
            <a:r>
              <a:rPr lang="en-US" sz="1200" b="1" dirty="0" smtClean="0">
                <a:solidFill>
                  <a:srgbClr val="000000"/>
                </a:solidFill>
                <a:latin typeface="Futura-Condensed-Normal" pitchFamily="2" charset="0"/>
                <a:cs typeface="Futura Condensed"/>
              </a:rPr>
              <a:t>video </a:t>
            </a:r>
            <a:r>
              <a:rPr lang="en-US" sz="1200" b="1" dirty="0">
                <a:solidFill>
                  <a:srgbClr val="000000"/>
                </a:solidFill>
                <a:latin typeface="Futura-Condensed-Normal" pitchFamily="2" charset="0"/>
                <a:cs typeface="Futura Condensed"/>
              </a:rPr>
              <a:t>sensing: </a:t>
            </a:r>
            <a:r>
              <a:rPr lang="en-US" sz="1200" dirty="0">
                <a:solidFill>
                  <a:srgbClr val="000000"/>
                </a:solidFill>
                <a:latin typeface="Futura-Condensed-Normal" pitchFamily="2" charset="0"/>
                <a:cs typeface="Futura Condensed"/>
              </a:rPr>
              <a:t>A Scratch feature that makes use of video from a webcam to detect motion or display video input on the stage</a:t>
            </a:r>
            <a:r>
              <a:rPr lang="en-US" sz="1200" dirty="0" smtClean="0">
                <a:solidFill>
                  <a:srgbClr val="000000"/>
                </a:solidFill>
                <a:latin typeface="Futura-Condensed-Normal" pitchFamily="2" charset="0"/>
                <a:cs typeface="Futura Condensed"/>
              </a:rPr>
              <a:t>.</a:t>
            </a:r>
            <a:endParaRPr lang="en-US" sz="1200" dirty="0">
              <a:solidFill>
                <a:srgbClr val="000000"/>
              </a:solidFill>
              <a:latin typeface="Futura-Condensed-Normal" pitchFamily="2" charset="0"/>
              <a:cs typeface="Futura Condensed"/>
            </a:endParaRPr>
          </a:p>
        </p:txBody>
      </p:sp>
      <p:sp>
        <p:nvSpPr>
          <p:cNvPr id="6" name="Slide Number Placeholder 2"/>
          <p:cNvSpPr txBox="1">
            <a:spLocks/>
          </p:cNvSpPr>
          <p:nvPr/>
        </p:nvSpPr>
        <p:spPr>
          <a:xfrm>
            <a:off x="3887162" y="9535302"/>
            <a:ext cx="3744764" cy="535517"/>
          </a:xfrm>
          <a:prstGeom prst="rect">
            <a:avLst/>
          </a:prstGeom>
        </p:spPr>
        <p:txBody>
          <a:bodyPr vert="horz" lIns="91440" tIns="45720" rIns="91440" bIns="45720" rtlCol="0" anchor="ctr"/>
          <a:lstStyle>
            <a:defPPr>
              <a:defRPr lang="en-US"/>
            </a:defPPr>
            <a:lvl1pPr marL="0" algn="l" defTabSz="457200" rtl="0" eaLnBrk="1" latinLnBrk="0" hangingPunct="1">
              <a:defRPr sz="1200" b="0" i="0" kern="1200">
                <a:solidFill>
                  <a:schemeClr val="tx1">
                    <a:tint val="75000"/>
                  </a:schemeClr>
                </a:solidFill>
                <a:latin typeface="Futura Condensed"/>
                <a:ea typeface="+mn-ea"/>
                <a:cs typeface="Futura Condensed"/>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dirty="0" smtClean="0">
                <a:latin typeface="Futura-Condensed-Normal" pitchFamily="2" charset="0"/>
              </a:rPr>
              <a:t>137</a:t>
            </a:r>
            <a:endParaRPr lang="en-US" dirty="0">
              <a:latin typeface="Futura-Condensed-Normal" pitchFamily="2" charset="0"/>
            </a:endParaRPr>
          </a:p>
        </p:txBody>
      </p:sp>
    </p:spTree>
    <p:extLst>
      <p:ext uri="{BB962C8B-B14F-4D97-AF65-F5344CB8AC3E}">
        <p14:creationId xmlns:p14="http://schemas.microsoft.com/office/powerpoint/2010/main" xmlns="" val="24462168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p:cNvSpPr>
            <a:spLocks noGrp="1"/>
          </p:cNvSpPr>
          <p:nvPr>
            <p:ph type="sldNum" sz="quarter" idx="12"/>
          </p:nvPr>
        </p:nvSpPr>
        <p:spPr>
          <a:xfrm>
            <a:off x="142398" y="9519711"/>
            <a:ext cx="1813560" cy="535517"/>
          </a:xfrm>
        </p:spPr>
        <p:txBody>
          <a:bodyPr/>
          <a:lstStyle/>
          <a:p>
            <a:r>
              <a:rPr lang="en-US" dirty="0" smtClean="0"/>
              <a:t>138</a:t>
            </a:r>
            <a:endParaRPr lang="en-US" dirty="0"/>
          </a:p>
        </p:txBody>
      </p:sp>
    </p:spTree>
    <p:extLst>
      <p:ext uri="{BB962C8B-B14F-4D97-AF65-F5344CB8AC3E}">
        <p14:creationId xmlns:p14="http://schemas.microsoft.com/office/powerpoint/2010/main" xmlns="" val="2417880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457198" y="464006"/>
            <a:ext cx="6892339" cy="907941"/>
          </a:xfrm>
          <a:prstGeom prst="rect">
            <a:avLst/>
          </a:prstGeom>
          <a:noFill/>
        </p:spPr>
        <p:txBody>
          <a:bodyPr wrap="square" rtlCol="0">
            <a:spAutoFit/>
          </a:bodyPr>
          <a:lstStyle/>
          <a:p>
            <a:r>
              <a:rPr lang="en-US" sz="5300" dirty="0" smtClean="0">
                <a:latin typeface="Futura-Condensed-Normal" pitchFamily="2" charset="0"/>
                <a:cs typeface="Futura Condensed"/>
              </a:rPr>
              <a:t>STANDARDS</a:t>
            </a:r>
            <a:endParaRPr lang="en-US" sz="2400" dirty="0">
              <a:latin typeface="Futura-Condensed-Normal" pitchFamily="2" charset="0"/>
              <a:cs typeface="Futura Condensed"/>
            </a:endParaRPr>
          </a:p>
        </p:txBody>
      </p:sp>
      <p:sp>
        <p:nvSpPr>
          <p:cNvPr id="2" name="TextBox 1"/>
          <p:cNvSpPr txBox="1"/>
          <p:nvPr/>
        </p:nvSpPr>
        <p:spPr>
          <a:xfrm>
            <a:off x="576767" y="2693797"/>
            <a:ext cx="6654273" cy="5355311"/>
          </a:xfrm>
          <a:prstGeom prst="rect">
            <a:avLst/>
          </a:prstGeom>
          <a:noFill/>
        </p:spPr>
        <p:txBody>
          <a:bodyPr wrap="square" lIns="0" tIns="0" rIns="0" bIns="0" rtlCol="0">
            <a:spAutoFit/>
          </a:bodyPr>
          <a:lstStyle/>
          <a:p>
            <a:pPr lvl="0"/>
            <a:r>
              <a:rPr lang="en-US" sz="1200" b="1" dirty="0" smtClean="0">
                <a:latin typeface="Futura-Condensed-Normal" pitchFamily="2" charset="0"/>
                <a:cs typeface="Futura Condensed"/>
              </a:rPr>
              <a:t>Common Core State Standards for Mathematics 2010</a:t>
            </a:r>
          </a:p>
          <a:p>
            <a:pPr lvl="0"/>
            <a:r>
              <a:rPr lang="en-US" sz="1200" dirty="0">
                <a:latin typeface="Futura-Condensed-Normal" pitchFamily="2" charset="0"/>
                <a:cs typeface="Futura Condensed"/>
              </a:rPr>
              <a:t>http://</a:t>
            </a:r>
            <a:r>
              <a:rPr lang="en-US" sz="1200" dirty="0" err="1">
                <a:latin typeface="Futura-Condensed-Normal" pitchFamily="2" charset="0"/>
                <a:cs typeface="Futura Condensed"/>
              </a:rPr>
              <a:t>www.corestandards.org</a:t>
            </a:r>
            <a:r>
              <a:rPr lang="en-US" sz="1200" dirty="0">
                <a:latin typeface="Futura-Condensed-Normal" pitchFamily="2" charset="0"/>
                <a:cs typeface="Futura Condensed"/>
              </a:rPr>
              <a:t>/</a:t>
            </a:r>
            <a:r>
              <a:rPr lang="en-US" sz="1200" dirty="0" err="1">
                <a:latin typeface="Futura-Condensed-Normal" pitchFamily="2" charset="0"/>
                <a:cs typeface="Futura Condensed"/>
              </a:rPr>
              <a:t>wp</a:t>
            </a:r>
            <a:r>
              <a:rPr lang="en-US" sz="1200" dirty="0">
                <a:latin typeface="Futura-Condensed-Normal" pitchFamily="2" charset="0"/>
                <a:cs typeface="Futura Condensed"/>
              </a:rPr>
              <a:t>-content/uploads/</a:t>
            </a:r>
            <a:r>
              <a:rPr lang="en-US" sz="1200" dirty="0" err="1" smtClean="0">
                <a:latin typeface="Futura-Condensed-Normal" pitchFamily="2" charset="0"/>
                <a:cs typeface="Futura Condensed"/>
              </a:rPr>
              <a:t>Math_Standards.pdf</a:t>
            </a:r>
            <a:endParaRPr lang="en-US" sz="1200" b="1" dirty="0" smtClean="0">
              <a:latin typeface="Futura-Condensed-Normal" pitchFamily="2" charset="0"/>
              <a:cs typeface="Futura Condensed"/>
            </a:endParaRPr>
          </a:p>
          <a:p>
            <a:pPr marL="171450" indent="-171450">
              <a:buFont typeface="Lucida Grande"/>
              <a:buChar char="+"/>
            </a:pPr>
            <a:r>
              <a:rPr lang="en-US" sz="1200" dirty="0" smtClean="0">
                <a:latin typeface="Futura-Condensed-Normal" pitchFamily="2" charset="0"/>
                <a:cs typeface="Futura Condensed"/>
              </a:rPr>
              <a:t>Make sense of problems and persevere in solving them – Many guide activities engage students in solving debugging challenges, which encourage students to discover different ways of finding and solving problems. </a:t>
            </a:r>
            <a:r>
              <a:rPr lang="en-US" sz="1200" i="1" dirty="0" smtClean="0">
                <a:latin typeface="Futura-Condensed-Normal" pitchFamily="2" charset="0"/>
                <a:cs typeface="Futura Condensed"/>
              </a:rPr>
              <a:t>Example activity: Unit 1 - 4 Debug It!</a:t>
            </a:r>
          </a:p>
          <a:p>
            <a:pPr marL="171450" indent="-171450">
              <a:buFont typeface="Lucida Grande"/>
              <a:buChar char="+"/>
            </a:pPr>
            <a:r>
              <a:rPr lang="en-US" sz="1200" dirty="0" smtClean="0">
                <a:latin typeface="Futura-Condensed-Normal" pitchFamily="2" charset="0"/>
                <a:cs typeface="Futura Condensed"/>
              </a:rPr>
              <a:t>Reason </a:t>
            </a:r>
            <a:r>
              <a:rPr lang="en-US" sz="1200" dirty="0">
                <a:latin typeface="Futura-Condensed-Normal" pitchFamily="2" charset="0"/>
                <a:cs typeface="Futura Condensed"/>
              </a:rPr>
              <a:t>Abstractly and Quantitatively – </a:t>
            </a:r>
            <a:r>
              <a:rPr lang="en-US" sz="1200" dirty="0" smtClean="0">
                <a:latin typeface="Futura-Condensed-Normal" pitchFamily="2" charset="0"/>
                <a:cs typeface="Futura Condensed"/>
              </a:rPr>
              <a:t>Students can express abstract concepts and demonstrate their understandings of quantitative relationships such as variables through visual representations designed in Scratch. </a:t>
            </a:r>
            <a:r>
              <a:rPr lang="en-US" sz="1200" i="1" dirty="0" smtClean="0">
                <a:latin typeface="Futura-Condensed-Normal" pitchFamily="2" charset="0"/>
                <a:cs typeface="Futura Condensed"/>
              </a:rPr>
              <a:t>Example </a:t>
            </a:r>
            <a:r>
              <a:rPr lang="en-US" sz="1200" i="1" dirty="0">
                <a:latin typeface="Futura-Condensed-Normal" pitchFamily="2" charset="0"/>
                <a:cs typeface="Futura Condensed"/>
              </a:rPr>
              <a:t>activity: Unit 4 Score</a:t>
            </a:r>
          </a:p>
          <a:p>
            <a:pPr marL="171450" indent="-171450">
              <a:buFont typeface="Lucida Grande"/>
              <a:buChar char="+"/>
            </a:pPr>
            <a:r>
              <a:rPr lang="en-US" sz="1200" dirty="0" smtClean="0">
                <a:latin typeface="Futura-Condensed-Normal" pitchFamily="2" charset="0"/>
                <a:cs typeface="Futura Condensed"/>
              </a:rPr>
              <a:t>Model </a:t>
            </a:r>
            <a:r>
              <a:rPr lang="en-US" sz="1200" dirty="0">
                <a:latin typeface="Futura-Condensed-Normal" pitchFamily="2" charset="0"/>
                <a:cs typeface="Futura Condensed"/>
              </a:rPr>
              <a:t>with Mathematics </a:t>
            </a:r>
            <a:r>
              <a:rPr lang="en-US" sz="1200" dirty="0" smtClean="0">
                <a:latin typeface="Futura-Condensed-Normal" pitchFamily="2" charset="0"/>
                <a:cs typeface="Futura Condensed"/>
              </a:rPr>
              <a:t>– Certain activities in the guide challenge students to represent previously learned equations</a:t>
            </a:r>
            <a:r>
              <a:rPr lang="en-US" sz="1200" dirty="0">
                <a:latin typeface="Futura-Condensed-Normal" pitchFamily="2" charset="0"/>
                <a:cs typeface="Futura Condensed"/>
              </a:rPr>
              <a:t>, </a:t>
            </a:r>
            <a:r>
              <a:rPr lang="en-US" sz="1200" dirty="0" smtClean="0">
                <a:latin typeface="Futura-Condensed-Normal" pitchFamily="2" charset="0"/>
                <a:cs typeface="Futura Condensed"/>
              </a:rPr>
              <a:t>data comparisons, or other mathematical relationships as Scratch programs. </a:t>
            </a:r>
            <a:r>
              <a:rPr lang="en-US" sz="1200" i="1" dirty="0" smtClean="0">
                <a:latin typeface="Futura-Condensed-Normal" pitchFamily="2" charset="0"/>
                <a:cs typeface="Futura Condensed"/>
              </a:rPr>
              <a:t>Example </a:t>
            </a:r>
            <a:r>
              <a:rPr lang="en-US" sz="1200" i="1" dirty="0">
                <a:latin typeface="Futura-Condensed-Normal" pitchFamily="2" charset="0"/>
                <a:cs typeface="Futura Condensed"/>
              </a:rPr>
              <a:t>activity: Unit </a:t>
            </a:r>
            <a:r>
              <a:rPr lang="en-US" sz="1200" i="1" dirty="0" smtClean="0">
                <a:latin typeface="Futura-Condensed-Normal" pitchFamily="2" charset="0"/>
                <a:cs typeface="Futura Condensed"/>
              </a:rPr>
              <a:t>4 Interactions</a:t>
            </a:r>
            <a:endParaRPr lang="en-US" sz="1200" i="1" dirty="0">
              <a:latin typeface="Futura-Condensed-Normal" pitchFamily="2" charset="0"/>
              <a:cs typeface="Futura Condensed"/>
            </a:endParaRPr>
          </a:p>
          <a:p>
            <a:pPr marL="171450" indent="-171450">
              <a:buFont typeface="Lucida Grande"/>
              <a:buChar char="+"/>
            </a:pPr>
            <a:r>
              <a:rPr lang="en-US" sz="1200" dirty="0" smtClean="0">
                <a:latin typeface="Futura-Condensed-Normal" pitchFamily="2" charset="0"/>
                <a:cs typeface="Futura Condensed"/>
              </a:rPr>
              <a:t>Attend </a:t>
            </a:r>
            <a:r>
              <a:rPr lang="en-US" sz="1200" dirty="0">
                <a:latin typeface="Futura-Condensed-Normal" pitchFamily="2" charset="0"/>
                <a:cs typeface="Futura Condensed"/>
              </a:rPr>
              <a:t>to </a:t>
            </a:r>
            <a:r>
              <a:rPr lang="en-US" sz="1200" dirty="0" smtClean="0">
                <a:latin typeface="Futura-Condensed-Normal" pitchFamily="2" charset="0"/>
                <a:cs typeface="Futura Condensed"/>
              </a:rPr>
              <a:t>precision – On- and off-screen activities help students recognize the importance of attending to detail when specifying instructions or a sequence of code intended to elicit a particular outcome. </a:t>
            </a:r>
            <a:r>
              <a:rPr lang="en-US" sz="1200" i="1" dirty="0" smtClean="0">
                <a:latin typeface="Futura-Condensed-Normal" pitchFamily="2" charset="0"/>
                <a:cs typeface="Futura Condensed"/>
              </a:rPr>
              <a:t>Example activity: Unit 1 Programmed to Dance</a:t>
            </a:r>
          </a:p>
          <a:p>
            <a:pPr marL="171450" indent="-171450">
              <a:buFont typeface="Lucida Grande"/>
              <a:buChar char="+"/>
            </a:pPr>
            <a:r>
              <a:rPr lang="en-US" sz="1200" dirty="0" smtClean="0">
                <a:latin typeface="Futura-Condensed-Normal" pitchFamily="2" charset="0"/>
                <a:cs typeface="Futura Condensed"/>
              </a:rPr>
              <a:t>Look for and Make Use of Structure – Looking through scripts during a debugging challenge, reading through someone else’s project code while remixing a project, or reviewing work to build up more complex programs can engage students in looking closely to discern repeated patterns or structure within their own or others’ Scratch programs. </a:t>
            </a:r>
            <a:r>
              <a:rPr lang="en-US" sz="1200" i="1" dirty="0" smtClean="0">
                <a:latin typeface="Futura-Condensed-Normal" pitchFamily="2" charset="0"/>
                <a:cs typeface="Futura Condensed"/>
              </a:rPr>
              <a:t>Example activity: Unit 3 Conversations</a:t>
            </a:r>
          </a:p>
          <a:p>
            <a:endParaRPr lang="en-US" sz="1200" b="1" dirty="0" smtClean="0">
              <a:latin typeface="Futura-Condensed-Normal" pitchFamily="2" charset="0"/>
              <a:cs typeface="Futura Condensed"/>
            </a:endParaRPr>
          </a:p>
          <a:p>
            <a:r>
              <a:rPr lang="en-US" sz="1200" b="1" dirty="0">
                <a:latin typeface="Futura-Condensed-Normal" pitchFamily="2" charset="0"/>
                <a:cs typeface="Futura Condensed"/>
              </a:rPr>
              <a:t>Common Core State Standards </a:t>
            </a:r>
            <a:r>
              <a:rPr lang="en-US" sz="1200" b="1" dirty="0" smtClean="0">
                <a:latin typeface="Futura-Condensed-Normal" pitchFamily="2" charset="0"/>
                <a:cs typeface="Futura Condensed"/>
              </a:rPr>
              <a:t>for English </a:t>
            </a:r>
            <a:r>
              <a:rPr lang="en-US" sz="1200" b="1" dirty="0">
                <a:latin typeface="Futura-Condensed-Normal" pitchFamily="2" charset="0"/>
                <a:cs typeface="Futura Condensed"/>
              </a:rPr>
              <a:t>Language </a:t>
            </a:r>
            <a:r>
              <a:rPr lang="en-US" sz="1200" b="1" dirty="0" smtClean="0">
                <a:latin typeface="Futura-Condensed-Normal" pitchFamily="2" charset="0"/>
                <a:cs typeface="Futura Condensed"/>
              </a:rPr>
              <a:t>Arts/Literacy 2010</a:t>
            </a:r>
          </a:p>
          <a:p>
            <a:r>
              <a:rPr lang="en-US" sz="1200" dirty="0">
                <a:latin typeface="Futura-Condensed-Normal" pitchFamily="2" charset="0"/>
                <a:cs typeface="Futura Condensed"/>
              </a:rPr>
              <a:t>http://</a:t>
            </a:r>
            <a:r>
              <a:rPr lang="en-US" sz="1200" dirty="0" err="1">
                <a:latin typeface="Futura-Condensed-Normal" pitchFamily="2" charset="0"/>
                <a:cs typeface="Futura Condensed"/>
              </a:rPr>
              <a:t>www.corestandards.org</a:t>
            </a:r>
            <a:r>
              <a:rPr lang="en-US" sz="1200" dirty="0">
                <a:latin typeface="Futura-Condensed-Normal" pitchFamily="2" charset="0"/>
                <a:cs typeface="Futura Condensed"/>
              </a:rPr>
              <a:t>/</a:t>
            </a:r>
            <a:r>
              <a:rPr lang="en-US" sz="1200" dirty="0" err="1">
                <a:latin typeface="Futura-Condensed-Normal" pitchFamily="2" charset="0"/>
                <a:cs typeface="Futura Condensed"/>
              </a:rPr>
              <a:t>wp</a:t>
            </a:r>
            <a:r>
              <a:rPr lang="en-US" sz="1200" dirty="0">
                <a:latin typeface="Futura-Condensed-Normal" pitchFamily="2" charset="0"/>
                <a:cs typeface="Futura Condensed"/>
              </a:rPr>
              <a:t>-content/uploads/</a:t>
            </a:r>
            <a:r>
              <a:rPr lang="en-US" sz="1200" dirty="0" err="1">
                <a:latin typeface="Futura-Condensed-Normal" pitchFamily="2" charset="0"/>
                <a:cs typeface="Futura Condensed"/>
              </a:rPr>
              <a:t>ELA_Standards.pdf</a:t>
            </a:r>
            <a:endParaRPr lang="en-US" sz="1200" dirty="0">
              <a:latin typeface="Futura-Condensed-Normal" pitchFamily="2" charset="0"/>
              <a:cs typeface="Futura Condensed"/>
            </a:endParaRPr>
          </a:p>
          <a:p>
            <a:pPr marL="171450" indent="-171450">
              <a:buFont typeface="Lucida Grande"/>
              <a:buChar char="+"/>
            </a:pPr>
            <a:r>
              <a:rPr lang="en-US" sz="1200" dirty="0" smtClean="0">
                <a:latin typeface="Futura-Condensed-Normal" pitchFamily="2" charset="0"/>
                <a:cs typeface="Futura Condensed"/>
              </a:rPr>
              <a:t>They </a:t>
            </a:r>
            <a:r>
              <a:rPr lang="en-US" sz="1200" dirty="0">
                <a:latin typeface="Futura-Condensed-Normal" pitchFamily="2" charset="0"/>
                <a:cs typeface="Futura Condensed"/>
              </a:rPr>
              <a:t>demonstrate independence. – </a:t>
            </a:r>
            <a:r>
              <a:rPr lang="en-US" sz="1200" dirty="0" smtClean="0">
                <a:latin typeface="Futura-Condensed-Normal" pitchFamily="2" charset="0"/>
                <a:cs typeface="Futura Condensed"/>
              </a:rPr>
              <a:t>Most activities </a:t>
            </a:r>
            <a:r>
              <a:rPr lang="en-US" sz="1200" dirty="0">
                <a:latin typeface="Futura-Condensed-Normal" pitchFamily="2" charset="0"/>
                <a:cs typeface="Futura Condensed"/>
              </a:rPr>
              <a:t>and projects </a:t>
            </a:r>
            <a:r>
              <a:rPr lang="en-US" sz="1200" dirty="0" smtClean="0">
                <a:latin typeface="Futura-Condensed-Normal" pitchFamily="2" charset="0"/>
                <a:cs typeface="Futura Condensed"/>
              </a:rPr>
              <a:t>in the guide are designed to be self-directed or can be easily adjusted to accommodate independent work, </a:t>
            </a:r>
            <a:r>
              <a:rPr lang="en-US" sz="1200" dirty="0">
                <a:latin typeface="Futura-Condensed-Normal" pitchFamily="2" charset="0"/>
                <a:cs typeface="Futura Condensed"/>
              </a:rPr>
              <a:t>although collaborative projects and group work are </a:t>
            </a:r>
            <a:r>
              <a:rPr lang="en-US" sz="1200" dirty="0" smtClean="0">
                <a:latin typeface="Futura-Condensed-Normal" pitchFamily="2" charset="0"/>
                <a:cs typeface="Futura Condensed"/>
              </a:rPr>
              <a:t>encouraged. </a:t>
            </a:r>
            <a:r>
              <a:rPr lang="en-US" sz="1200" i="1" dirty="0" smtClean="0">
                <a:latin typeface="Futura-Condensed-Normal" pitchFamily="2" charset="0"/>
                <a:cs typeface="Futura Condensed"/>
              </a:rPr>
              <a:t>Example </a:t>
            </a:r>
            <a:r>
              <a:rPr lang="en-US" sz="1200" i="1" dirty="0">
                <a:latin typeface="Futura-Condensed-Normal" pitchFamily="2" charset="0"/>
                <a:cs typeface="Futura Condensed"/>
              </a:rPr>
              <a:t>activity: Unit </a:t>
            </a:r>
            <a:r>
              <a:rPr lang="en-US" sz="1200" i="1" dirty="0" smtClean="0">
                <a:latin typeface="Futura-Condensed-Normal" pitchFamily="2" charset="0"/>
                <a:cs typeface="Futura Condensed"/>
              </a:rPr>
              <a:t>1 About Me</a:t>
            </a:r>
          </a:p>
          <a:p>
            <a:pPr marL="171450" indent="-171450">
              <a:buFont typeface="Lucida Grande"/>
              <a:buChar char="+"/>
            </a:pPr>
            <a:r>
              <a:rPr lang="en-US" sz="1200" dirty="0" smtClean="0">
                <a:latin typeface="Futura-Condensed-Normal" pitchFamily="2" charset="0"/>
                <a:cs typeface="Futura Condensed"/>
              </a:rPr>
              <a:t>They </a:t>
            </a:r>
            <a:r>
              <a:rPr lang="en-US" sz="1200" dirty="0">
                <a:latin typeface="Futura-Condensed-Normal" pitchFamily="2" charset="0"/>
                <a:cs typeface="Futura Condensed"/>
              </a:rPr>
              <a:t>respond to the varying demands of audience, task, purpose, and discipline. – Students are </a:t>
            </a:r>
            <a:r>
              <a:rPr lang="en-US" sz="1200" dirty="0" smtClean="0">
                <a:latin typeface="Futura-Condensed-Normal" pitchFamily="2" charset="0"/>
                <a:cs typeface="Futura Condensed"/>
              </a:rPr>
              <a:t>made aware of varying types of audience, task, purpose, and discipline when sharing projects </a:t>
            </a:r>
            <a:r>
              <a:rPr lang="en-US" sz="1200" dirty="0">
                <a:latin typeface="Futura-Condensed-Normal" pitchFamily="2" charset="0"/>
                <a:cs typeface="Futura Condensed"/>
              </a:rPr>
              <a:t>to the worldwide Scratch online community or </a:t>
            </a:r>
            <a:r>
              <a:rPr lang="en-US" sz="1200" dirty="0" smtClean="0">
                <a:latin typeface="Futura-Condensed-Normal" pitchFamily="2" charset="0"/>
                <a:cs typeface="Futura Condensed"/>
              </a:rPr>
              <a:t>designing </a:t>
            </a:r>
            <a:r>
              <a:rPr lang="en-US" sz="1200" dirty="0">
                <a:latin typeface="Futura-Condensed-Normal" pitchFamily="2" charset="0"/>
                <a:cs typeface="Futura Condensed"/>
              </a:rPr>
              <a:t>projects and activities for </a:t>
            </a:r>
            <a:r>
              <a:rPr lang="en-US" sz="1200" dirty="0" smtClean="0">
                <a:latin typeface="Futura-Condensed-Normal" pitchFamily="2" charset="0"/>
                <a:cs typeface="Futura Condensed"/>
              </a:rPr>
              <a:t>others. </a:t>
            </a:r>
            <a:r>
              <a:rPr lang="en-US" sz="1200" i="1" dirty="0" smtClean="0">
                <a:latin typeface="Futura-Condensed-Normal" pitchFamily="2" charset="0"/>
                <a:cs typeface="Futura Condensed"/>
              </a:rPr>
              <a:t>Example </a:t>
            </a:r>
            <a:r>
              <a:rPr lang="en-US" sz="1200" i="1" dirty="0">
                <a:latin typeface="Futura-Condensed-Normal" pitchFamily="2" charset="0"/>
                <a:cs typeface="Futura Condensed"/>
              </a:rPr>
              <a:t>activity: Unit 5 Activity Design</a:t>
            </a:r>
          </a:p>
          <a:p>
            <a:pPr marL="171450" indent="-171450">
              <a:buFont typeface="Lucida Grande"/>
              <a:buChar char="+"/>
            </a:pPr>
            <a:r>
              <a:rPr lang="en-US" sz="1200" dirty="0">
                <a:latin typeface="Futura-Condensed-Normal" pitchFamily="2" charset="0"/>
                <a:cs typeface="Futura Condensed"/>
              </a:rPr>
              <a:t>They comprehend as well as critique. – A variety of feedback exercises and collaborative projects engage students in sharing works-in-progress, asking questions, and exchanging constructive </a:t>
            </a:r>
            <a:r>
              <a:rPr lang="en-US" sz="1200" dirty="0" smtClean="0">
                <a:latin typeface="Futura-Condensed-Normal" pitchFamily="2" charset="0"/>
                <a:cs typeface="Futura Condensed"/>
              </a:rPr>
              <a:t>critique. </a:t>
            </a:r>
            <a:r>
              <a:rPr lang="en-US" sz="1200" i="1" dirty="0" smtClean="0">
                <a:latin typeface="Futura-Condensed-Normal" pitchFamily="2" charset="0"/>
                <a:cs typeface="Futura Condensed"/>
              </a:rPr>
              <a:t>Example </a:t>
            </a:r>
            <a:r>
              <a:rPr lang="en-US" sz="1200" i="1" dirty="0">
                <a:latin typeface="Futura-Condensed-Normal" pitchFamily="2" charset="0"/>
                <a:cs typeface="Futura Condensed"/>
              </a:rPr>
              <a:t>activity: Unit 0 Critique Group</a:t>
            </a:r>
          </a:p>
          <a:p>
            <a:pPr marL="171450" indent="-171450">
              <a:buFont typeface="Lucida Grande"/>
              <a:buChar char="+"/>
            </a:pPr>
            <a:r>
              <a:rPr lang="en-US" sz="1200" dirty="0" smtClean="0">
                <a:latin typeface="Futura-Condensed-Normal" pitchFamily="2" charset="0"/>
                <a:cs typeface="Futura Condensed"/>
              </a:rPr>
              <a:t>They </a:t>
            </a:r>
            <a:r>
              <a:rPr lang="en-US" sz="1200" dirty="0">
                <a:latin typeface="Futura-Condensed-Normal" pitchFamily="2" charset="0"/>
                <a:cs typeface="Futura Condensed"/>
              </a:rPr>
              <a:t>use technology and digital media strategically and capably. – </a:t>
            </a:r>
            <a:r>
              <a:rPr lang="en-US" sz="1200" dirty="0" smtClean="0">
                <a:latin typeface="Futura-Condensed-Normal" pitchFamily="2" charset="0"/>
                <a:cs typeface="Futura Condensed"/>
              </a:rPr>
              <a:t>During self</a:t>
            </a:r>
            <a:r>
              <a:rPr lang="en-US" sz="1200" dirty="0">
                <a:latin typeface="Futura-Condensed-Normal" pitchFamily="2" charset="0"/>
                <a:cs typeface="Futura Condensed"/>
              </a:rPr>
              <a:t>-directed </a:t>
            </a:r>
            <a:r>
              <a:rPr lang="en-US" sz="1200" dirty="0" smtClean="0">
                <a:latin typeface="Futura-Condensed-Normal" pitchFamily="2" charset="0"/>
                <a:cs typeface="Futura Condensed"/>
              </a:rPr>
              <a:t>activities, students learn to navigate to different parts of the </a:t>
            </a:r>
            <a:r>
              <a:rPr lang="en-US" sz="1200" dirty="0">
                <a:latin typeface="Futura-Condensed-Normal" pitchFamily="2" charset="0"/>
                <a:cs typeface="Futura Condensed"/>
              </a:rPr>
              <a:t>Scratch website </a:t>
            </a:r>
            <a:r>
              <a:rPr lang="en-US" sz="1200" dirty="0" smtClean="0">
                <a:latin typeface="Futura-Condensed-Normal" pitchFamily="2" charset="0"/>
                <a:cs typeface="Futura Condensed"/>
              </a:rPr>
              <a:t>to develop projects, search </a:t>
            </a:r>
            <a:r>
              <a:rPr lang="en-US" sz="1200" dirty="0">
                <a:latin typeface="Futura-Condensed-Normal" pitchFamily="2" charset="0"/>
                <a:cs typeface="Futura Condensed"/>
              </a:rPr>
              <a:t>for </a:t>
            </a:r>
            <a:r>
              <a:rPr lang="en-US" sz="1200" dirty="0" smtClean="0">
                <a:latin typeface="Futura-Condensed-Normal" pitchFamily="2" charset="0"/>
                <a:cs typeface="Futura Condensed"/>
              </a:rPr>
              <a:t>inspiration, connect with others, and pursue personal learning goals. </a:t>
            </a:r>
            <a:r>
              <a:rPr lang="en-US" sz="1200" i="1" dirty="0" smtClean="0">
                <a:latin typeface="Futura-Condensed-Normal" pitchFamily="2" charset="0"/>
                <a:cs typeface="Futura Condensed"/>
              </a:rPr>
              <a:t>Example </a:t>
            </a:r>
            <a:r>
              <a:rPr lang="en-US" sz="1200" i="1" dirty="0">
                <a:latin typeface="Futura-Condensed-Normal" pitchFamily="2" charset="0"/>
                <a:cs typeface="Futura Condensed"/>
              </a:rPr>
              <a:t>activity: Unit 5 Know Want Learn</a:t>
            </a:r>
          </a:p>
          <a:p>
            <a:pPr marL="171450" indent="-171450">
              <a:buFont typeface="Lucida Grande"/>
              <a:buChar char="+"/>
            </a:pPr>
            <a:r>
              <a:rPr lang="en-US" sz="1200" dirty="0">
                <a:latin typeface="Futura-Condensed-Normal" pitchFamily="2" charset="0"/>
                <a:cs typeface="Futura Condensed"/>
              </a:rPr>
              <a:t>They come to understand other perspectives and cultures. – In remixing others’ projects, students need to read, understand, and interpret the code and intention of work that is not their own. When building up collaborative projects, students learn to cooperate, compromise, and share work with others. </a:t>
            </a:r>
            <a:r>
              <a:rPr lang="en-US" sz="1200" i="1" dirty="0" smtClean="0">
                <a:latin typeface="Futura-Condensed-Normal" pitchFamily="2" charset="0"/>
                <a:cs typeface="Futura Condensed"/>
              </a:rPr>
              <a:t>Example </a:t>
            </a:r>
            <a:r>
              <a:rPr lang="en-US" sz="1200" i="1" dirty="0">
                <a:latin typeface="Futura-Condensed-Normal" pitchFamily="2" charset="0"/>
                <a:cs typeface="Futura Condensed"/>
              </a:rPr>
              <a:t>Activity: Unit 3 Pass It </a:t>
            </a:r>
            <a:r>
              <a:rPr lang="en-US" sz="1200" i="1" dirty="0" smtClean="0">
                <a:latin typeface="Futura-Condensed-Normal" pitchFamily="2" charset="0"/>
                <a:cs typeface="Futura Condensed"/>
              </a:rPr>
              <a:t>On</a:t>
            </a:r>
            <a:endParaRPr lang="en-US" sz="1200" dirty="0" smtClean="0">
              <a:latin typeface="Futura-Condensed-Normal" pitchFamily="2" charset="0"/>
              <a:cs typeface="Futura Condensed"/>
            </a:endParaRPr>
          </a:p>
        </p:txBody>
      </p:sp>
      <p:sp>
        <p:nvSpPr>
          <p:cNvPr id="7" name="Rectangle 6"/>
          <p:cNvSpPr/>
          <p:nvPr/>
        </p:nvSpPr>
        <p:spPr>
          <a:xfrm>
            <a:off x="486733" y="1371947"/>
            <a:ext cx="6807288" cy="1169551"/>
          </a:xfrm>
          <a:prstGeom prst="rect">
            <a:avLst/>
          </a:prstGeom>
        </p:spPr>
        <p:txBody>
          <a:bodyPr wrap="square">
            <a:spAutoFit/>
          </a:bodyPr>
          <a:lstStyle/>
          <a:p>
            <a:r>
              <a:rPr lang="en-US" sz="1400" dirty="0">
                <a:latin typeface="Futura-Condensed-Normal" pitchFamily="2" charset="0"/>
                <a:cs typeface="Futura Condensed"/>
              </a:rPr>
              <a:t>The activities in this guide make connections to several different K-12 curriculum standards, including the Common Core State Standards, the CSTA K-12 Computer Science Standards, and ISTE NETS. We have included connections to Common Core Standards as an </a:t>
            </a:r>
            <a:r>
              <a:rPr lang="en-US" sz="1400" dirty="0" smtClean="0">
                <a:latin typeface="Futura-Condensed-Normal" pitchFamily="2" charset="0"/>
                <a:cs typeface="Futura Condensed"/>
              </a:rPr>
              <a:t>example. </a:t>
            </a:r>
          </a:p>
          <a:p>
            <a:endParaRPr lang="en-US" sz="1400" dirty="0">
              <a:latin typeface="Futura-Condensed-Normal" pitchFamily="2" charset="0"/>
              <a:cs typeface="Futura Condensed"/>
            </a:endParaRPr>
          </a:p>
          <a:p>
            <a:r>
              <a:rPr lang="en-US" sz="1400" dirty="0" smtClean="0">
                <a:latin typeface="Futura-Condensed-Normal" pitchFamily="2" charset="0"/>
                <a:cs typeface="Futura Condensed"/>
              </a:rPr>
              <a:t>For </a:t>
            </a:r>
            <a:r>
              <a:rPr lang="en-US" sz="1400" dirty="0">
                <a:latin typeface="Futura-Condensed-Normal" pitchFamily="2" charset="0"/>
                <a:cs typeface="Futura Condensed"/>
              </a:rPr>
              <a:t>more connections, please visit the guide site at http://</a:t>
            </a:r>
            <a:r>
              <a:rPr lang="en-US" sz="1400" dirty="0" err="1">
                <a:latin typeface="Futura-Condensed-Normal" pitchFamily="2" charset="0"/>
                <a:cs typeface="Futura Condensed"/>
              </a:rPr>
              <a:t>scratched.gse.harvard.edu</a:t>
            </a:r>
            <a:r>
              <a:rPr lang="en-US" sz="1400" dirty="0">
                <a:latin typeface="Futura-Condensed-Normal" pitchFamily="2" charset="0"/>
                <a:cs typeface="Futura Condensed"/>
              </a:rPr>
              <a:t>/</a:t>
            </a:r>
            <a:r>
              <a:rPr lang="en-US" sz="1400" dirty="0" smtClean="0">
                <a:latin typeface="Futura-Condensed-Normal" pitchFamily="2" charset="0"/>
                <a:cs typeface="Futura Condensed"/>
              </a:rPr>
              <a:t>guide</a:t>
            </a:r>
            <a:endParaRPr lang="en-US" sz="1400" dirty="0">
              <a:latin typeface="Futura-Condensed-Normal" pitchFamily="2" charset="0"/>
              <a:cs typeface="Futura Condensed"/>
            </a:endParaRPr>
          </a:p>
        </p:txBody>
      </p:sp>
      <p:sp>
        <p:nvSpPr>
          <p:cNvPr id="9" name="Slide Number Placeholder 2"/>
          <p:cNvSpPr txBox="1">
            <a:spLocks/>
          </p:cNvSpPr>
          <p:nvPr/>
        </p:nvSpPr>
        <p:spPr>
          <a:xfrm>
            <a:off x="3887162" y="9535302"/>
            <a:ext cx="3744764" cy="535517"/>
          </a:xfrm>
          <a:prstGeom prst="rect">
            <a:avLst/>
          </a:prstGeom>
        </p:spPr>
        <p:txBody>
          <a:bodyPr vert="horz" lIns="91440" tIns="45720" rIns="91440" bIns="45720" rtlCol="0" anchor="ctr"/>
          <a:lstStyle>
            <a:defPPr>
              <a:defRPr lang="en-US"/>
            </a:defPPr>
            <a:lvl1pPr marL="0" algn="l" defTabSz="457200" rtl="0" eaLnBrk="1" latinLnBrk="0" hangingPunct="1">
              <a:defRPr sz="1200" b="0" i="0" kern="1200">
                <a:solidFill>
                  <a:schemeClr val="tx1">
                    <a:tint val="75000"/>
                  </a:schemeClr>
                </a:solidFill>
                <a:latin typeface="Futura Condensed"/>
                <a:ea typeface="+mn-ea"/>
                <a:cs typeface="Futura Condensed"/>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dirty="0" smtClean="0">
                <a:latin typeface="Futura-Condensed-Normal" pitchFamily="2" charset="0"/>
              </a:rPr>
              <a:t>139</a:t>
            </a:r>
            <a:endParaRPr lang="en-US" dirty="0">
              <a:latin typeface="Futura-Condensed-Normal" pitchFamily="2" charset="0"/>
            </a:endParaRPr>
          </a:p>
        </p:txBody>
      </p:sp>
    </p:spTree>
    <p:extLst>
      <p:ext uri="{BB962C8B-B14F-4D97-AF65-F5344CB8AC3E}">
        <p14:creationId xmlns:p14="http://schemas.microsoft.com/office/powerpoint/2010/main" xmlns="" val="21991458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p:cNvSpPr>
            <a:spLocks noGrp="1"/>
          </p:cNvSpPr>
          <p:nvPr>
            <p:ph type="sldNum" sz="quarter" idx="12"/>
          </p:nvPr>
        </p:nvSpPr>
        <p:spPr>
          <a:xfrm>
            <a:off x="142398" y="9519711"/>
            <a:ext cx="1813560" cy="535517"/>
          </a:xfrm>
        </p:spPr>
        <p:txBody>
          <a:bodyPr/>
          <a:lstStyle/>
          <a:p>
            <a:r>
              <a:rPr lang="en-US" dirty="0" smtClean="0"/>
              <a:t>140</a:t>
            </a:r>
            <a:endParaRPr lang="en-US" dirty="0"/>
          </a:p>
        </p:txBody>
      </p:sp>
    </p:spTree>
    <p:extLst>
      <p:ext uri="{BB962C8B-B14F-4D97-AF65-F5344CB8AC3E}">
        <p14:creationId xmlns:p14="http://schemas.microsoft.com/office/powerpoint/2010/main" xmlns="" val="2417880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457199" y="464006"/>
            <a:ext cx="6864579" cy="907941"/>
          </a:xfrm>
          <a:prstGeom prst="rect">
            <a:avLst/>
          </a:prstGeom>
          <a:noFill/>
        </p:spPr>
        <p:txBody>
          <a:bodyPr wrap="square" rtlCol="0">
            <a:spAutoFit/>
          </a:bodyPr>
          <a:lstStyle/>
          <a:p>
            <a:r>
              <a:rPr lang="en-US" sz="5300" dirty="0" smtClean="0">
                <a:latin typeface="Futura-Condensed-Normal" pitchFamily="2" charset="0"/>
                <a:cs typeface="Futura Condensed"/>
              </a:rPr>
              <a:t>COMPUTATIONAL THINKING</a:t>
            </a:r>
          </a:p>
        </p:txBody>
      </p:sp>
      <p:graphicFrame>
        <p:nvGraphicFramePr>
          <p:cNvPr id="6" name="Table 5"/>
          <p:cNvGraphicFramePr>
            <a:graphicFrameLocks noGrp="1"/>
          </p:cNvGraphicFramePr>
          <p:nvPr>
            <p:extLst>
              <p:ext uri="{D42A27DB-BD31-4B8C-83A1-F6EECF244321}">
                <p14:modId xmlns:p14="http://schemas.microsoft.com/office/powerpoint/2010/main" xmlns="" val="859988069"/>
              </p:ext>
            </p:extLst>
          </p:nvPr>
        </p:nvGraphicFramePr>
        <p:xfrm>
          <a:off x="586630" y="3328686"/>
          <a:ext cx="6631219" cy="2250448"/>
        </p:xfrm>
        <a:graphic>
          <a:graphicData uri="http://schemas.openxmlformats.org/drawingml/2006/table">
            <a:tbl>
              <a:tblPr firstRow="1">
                <a:tableStyleId>{616DA210-FB5B-4158-B5E0-FEB733F419BA}</a:tableStyleId>
              </a:tblPr>
              <a:tblGrid>
                <a:gridCol w="1700306"/>
                <a:gridCol w="4930913"/>
              </a:tblGrid>
              <a:tr h="281306">
                <a:tc>
                  <a:txBody>
                    <a:bodyPr/>
                    <a:lstStyle/>
                    <a:p>
                      <a:pPr algn="l"/>
                      <a:r>
                        <a:rPr lang="en-US" sz="1200" b="1" i="0" dirty="0" smtClean="0">
                          <a:latin typeface="Futura Condensed"/>
                          <a:cs typeface="Futura Condensed"/>
                        </a:rPr>
                        <a:t>CONCEPT</a:t>
                      </a:r>
                      <a:endParaRPr lang="en-US" sz="1200" b="1" i="0" dirty="0">
                        <a:latin typeface="Futura Condensed"/>
                        <a:cs typeface="Futura Condensed"/>
                      </a:endParaRPr>
                    </a:p>
                  </a:txBody>
                  <a:tcPr>
                    <a:lnL w="28575"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b="1" i="0" dirty="0" smtClean="0">
                          <a:latin typeface="Futura Condensed"/>
                          <a:cs typeface="Futura Condensed"/>
                        </a:rPr>
                        <a:t>DESCRIPTION</a:t>
                      </a:r>
                      <a:endParaRPr lang="en-US" sz="1200" b="1" i="0" dirty="0">
                        <a:latin typeface="Futura Condensed"/>
                        <a:cs typeface="Futura Condensed"/>
                      </a:endParaRPr>
                    </a:p>
                  </a:txBody>
                  <a:tcPr>
                    <a:lnL w="1270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r>
              <a:tr h="281306">
                <a:tc>
                  <a:txBody>
                    <a:bodyPr/>
                    <a:lstStyle/>
                    <a:p>
                      <a:pPr algn="l"/>
                      <a:r>
                        <a:rPr lang="en-US" sz="1200" b="0" i="0" dirty="0" smtClean="0">
                          <a:latin typeface="Futura Condensed"/>
                          <a:cs typeface="Futura Condensed"/>
                        </a:rPr>
                        <a:t>sequence</a:t>
                      </a:r>
                      <a:endParaRPr lang="en-US" sz="1200" b="0" i="0" dirty="0">
                        <a:latin typeface="Futura Condensed"/>
                        <a:cs typeface="Futura Condensed"/>
                      </a:endParaRPr>
                    </a:p>
                  </a:txBody>
                  <a:tcPr>
                    <a:lnL w="28575"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b="0" i="0" dirty="0" smtClean="0">
                          <a:latin typeface="Futura Condensed"/>
                          <a:cs typeface="Futura Condensed"/>
                        </a:rPr>
                        <a:t>identifying a series of steps for a task</a:t>
                      </a:r>
                      <a:endParaRPr lang="en-US" sz="1200" b="0" i="0" dirty="0">
                        <a:latin typeface="Futura Condensed"/>
                        <a:cs typeface="Futura Condensed"/>
                      </a:endParaRPr>
                    </a:p>
                  </a:txBody>
                  <a:tcPr>
                    <a:lnL w="1270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r>
              <a:tr h="281306">
                <a:tc>
                  <a:txBody>
                    <a:bodyPr/>
                    <a:lstStyle/>
                    <a:p>
                      <a:pPr algn="l"/>
                      <a:r>
                        <a:rPr lang="en-US" sz="1200" b="0" i="0" dirty="0" smtClean="0">
                          <a:latin typeface="Futura Condensed"/>
                          <a:cs typeface="Futura Condensed"/>
                        </a:rPr>
                        <a:t>loops</a:t>
                      </a:r>
                      <a:endParaRPr lang="en-US" sz="1200" b="0" i="0" dirty="0">
                        <a:latin typeface="Futura Condensed"/>
                        <a:cs typeface="Futura Condensed"/>
                      </a:endParaRPr>
                    </a:p>
                  </a:txBody>
                  <a:tcPr>
                    <a:lnL w="28575"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b="0" i="0" dirty="0" smtClean="0">
                          <a:latin typeface="Futura Condensed"/>
                          <a:cs typeface="Futura Condensed"/>
                        </a:rPr>
                        <a:t>running the same sequence multiple times</a:t>
                      </a:r>
                      <a:endParaRPr lang="en-US" sz="1200" b="0" i="0" dirty="0">
                        <a:latin typeface="Futura Condensed"/>
                        <a:cs typeface="Futura Condensed"/>
                      </a:endParaRPr>
                    </a:p>
                  </a:txBody>
                  <a:tcPr>
                    <a:lnL w="1270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r>
              <a:tr h="281306">
                <a:tc>
                  <a:txBody>
                    <a:bodyPr/>
                    <a:lstStyle/>
                    <a:p>
                      <a:pPr algn="l"/>
                      <a:r>
                        <a:rPr lang="en-US" sz="1200" b="0" i="0" dirty="0" smtClean="0">
                          <a:latin typeface="Futura Condensed"/>
                          <a:cs typeface="Futura Condensed"/>
                        </a:rPr>
                        <a:t>parallelism</a:t>
                      </a:r>
                      <a:endParaRPr lang="en-US" sz="1200" b="0" i="0" dirty="0">
                        <a:latin typeface="Futura Condensed"/>
                        <a:cs typeface="Futura Condensed"/>
                      </a:endParaRPr>
                    </a:p>
                  </a:txBody>
                  <a:tcPr>
                    <a:lnL w="28575"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b="0" i="0" dirty="0" smtClean="0">
                          <a:latin typeface="Futura Condensed"/>
                          <a:cs typeface="Futura Condensed"/>
                        </a:rPr>
                        <a:t>making things happen at the same time</a:t>
                      </a:r>
                      <a:endParaRPr lang="en-US" sz="1200" b="0" i="0" dirty="0">
                        <a:latin typeface="Futura Condensed"/>
                        <a:cs typeface="Futura Condensed"/>
                      </a:endParaRPr>
                    </a:p>
                  </a:txBody>
                  <a:tcPr>
                    <a:lnL w="1270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r>
              <a:tr h="281306">
                <a:tc>
                  <a:txBody>
                    <a:bodyPr/>
                    <a:lstStyle/>
                    <a:p>
                      <a:pPr algn="l"/>
                      <a:r>
                        <a:rPr lang="en-US" sz="1200" b="0" i="0" dirty="0" smtClean="0">
                          <a:latin typeface="Futura Condensed"/>
                          <a:cs typeface="Futura Condensed"/>
                        </a:rPr>
                        <a:t>events</a:t>
                      </a:r>
                      <a:endParaRPr lang="en-US" sz="1200" b="0" i="0" dirty="0">
                        <a:latin typeface="Futura Condensed"/>
                        <a:cs typeface="Futura Condensed"/>
                      </a:endParaRPr>
                    </a:p>
                  </a:txBody>
                  <a:tcPr>
                    <a:lnL w="28575"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b="0" i="0" dirty="0" smtClean="0">
                          <a:latin typeface="Futura Condensed"/>
                          <a:cs typeface="Futura Condensed"/>
                        </a:rPr>
                        <a:t>one thing causing another thing to happen</a:t>
                      </a:r>
                      <a:endParaRPr lang="en-US" sz="1200" b="0" i="0" dirty="0">
                        <a:latin typeface="Futura Condensed"/>
                        <a:cs typeface="Futura Condensed"/>
                      </a:endParaRPr>
                    </a:p>
                  </a:txBody>
                  <a:tcPr>
                    <a:lnL w="1270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r>
              <a:tr h="281306">
                <a:tc>
                  <a:txBody>
                    <a:bodyPr/>
                    <a:lstStyle/>
                    <a:p>
                      <a:pPr algn="l"/>
                      <a:r>
                        <a:rPr lang="en-US" sz="1200" b="0" i="0" dirty="0" smtClean="0">
                          <a:latin typeface="Futura Condensed"/>
                          <a:cs typeface="Futura Condensed"/>
                        </a:rPr>
                        <a:t>conditionals</a:t>
                      </a:r>
                    </a:p>
                  </a:txBody>
                  <a:tcPr>
                    <a:lnL w="28575"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b="0" i="0" dirty="0" smtClean="0">
                          <a:latin typeface="Futura Condensed"/>
                          <a:cs typeface="Futura Condensed"/>
                        </a:rPr>
                        <a:t>making decisions based on conditions</a:t>
                      </a:r>
                      <a:endParaRPr lang="en-US" sz="1200" b="0" i="0" dirty="0">
                        <a:latin typeface="Futura Condensed"/>
                        <a:cs typeface="Futura Condensed"/>
                      </a:endParaRPr>
                    </a:p>
                  </a:txBody>
                  <a:tcPr>
                    <a:lnL w="1270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r>
              <a:tr h="281306">
                <a:tc>
                  <a:txBody>
                    <a:bodyPr/>
                    <a:lstStyle/>
                    <a:p>
                      <a:pPr algn="l"/>
                      <a:r>
                        <a:rPr lang="en-US" sz="1200" b="0" i="0" dirty="0" smtClean="0">
                          <a:latin typeface="Futura Condensed"/>
                          <a:cs typeface="Futura Condensed"/>
                        </a:rPr>
                        <a:t>operators</a:t>
                      </a:r>
                      <a:endParaRPr lang="en-US" sz="1200" b="0" i="0" dirty="0">
                        <a:latin typeface="Futura Condensed"/>
                        <a:cs typeface="Futura Condensed"/>
                      </a:endParaRPr>
                    </a:p>
                  </a:txBody>
                  <a:tcPr>
                    <a:lnL w="28575"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b="0" i="0" dirty="0" smtClean="0">
                          <a:latin typeface="Futura Condensed"/>
                          <a:cs typeface="Futura Condensed"/>
                        </a:rPr>
                        <a:t>support for mathematical and logical expressions</a:t>
                      </a:r>
                      <a:endParaRPr lang="en-US" sz="1200" b="0" i="0" dirty="0">
                        <a:latin typeface="Futura Condensed"/>
                        <a:cs typeface="Futura Condensed"/>
                      </a:endParaRPr>
                    </a:p>
                  </a:txBody>
                  <a:tcPr>
                    <a:lnL w="1270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r>
              <a:tr h="281306">
                <a:tc>
                  <a:txBody>
                    <a:bodyPr/>
                    <a:lstStyle/>
                    <a:p>
                      <a:pPr algn="l"/>
                      <a:r>
                        <a:rPr lang="en-US" sz="1200" b="0" i="0" dirty="0" smtClean="0">
                          <a:latin typeface="Futura Condensed"/>
                          <a:cs typeface="Futura Condensed"/>
                        </a:rPr>
                        <a:t>data</a:t>
                      </a:r>
                      <a:endParaRPr lang="en-US" sz="1200" b="0" i="0" dirty="0">
                        <a:latin typeface="Futura Condensed"/>
                        <a:cs typeface="Futura Condensed"/>
                      </a:endParaRPr>
                    </a:p>
                  </a:txBody>
                  <a:tcPr>
                    <a:lnL w="28575"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b="0" i="0" dirty="0" smtClean="0">
                          <a:latin typeface="Futura Condensed"/>
                          <a:cs typeface="Futura Condensed"/>
                        </a:rPr>
                        <a:t>storing, retrieving, and updating values</a:t>
                      </a:r>
                      <a:endParaRPr lang="en-US" sz="1200" b="0" i="0" dirty="0">
                        <a:latin typeface="Futura Condensed"/>
                        <a:cs typeface="Futura Condensed"/>
                      </a:endParaRPr>
                    </a:p>
                  </a:txBody>
                  <a:tcPr>
                    <a:lnL w="1270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7" name="TextBox 6"/>
          <p:cNvSpPr txBox="1"/>
          <p:nvPr/>
        </p:nvSpPr>
        <p:spPr>
          <a:xfrm>
            <a:off x="576768" y="3053133"/>
            <a:ext cx="6641081" cy="215444"/>
          </a:xfrm>
          <a:prstGeom prst="rect">
            <a:avLst/>
          </a:prstGeom>
          <a:noFill/>
        </p:spPr>
        <p:txBody>
          <a:bodyPr wrap="square" lIns="0" tIns="0" rIns="0" bIns="0" rtlCol="0">
            <a:spAutoFit/>
          </a:bodyPr>
          <a:lstStyle/>
          <a:p>
            <a:pPr marL="225425" indent="-225425">
              <a:spcAft>
                <a:spcPts val="600"/>
              </a:spcAft>
            </a:pPr>
            <a:r>
              <a:rPr lang="en-US" sz="1400" b="1" dirty="0" smtClean="0">
                <a:latin typeface="Futura-Condensed-Normal" pitchFamily="2" charset="0"/>
                <a:cs typeface="Futura Condensed"/>
              </a:rPr>
              <a:t>COMPUTATIONAL CONCEPTS</a:t>
            </a:r>
            <a:endParaRPr lang="en-US" sz="1400" b="1" dirty="0">
              <a:latin typeface="Futura-Condensed-Normal" pitchFamily="2" charset="0"/>
              <a:cs typeface="Futura Condensed"/>
            </a:endParaRPr>
          </a:p>
        </p:txBody>
      </p:sp>
      <p:graphicFrame>
        <p:nvGraphicFramePr>
          <p:cNvPr id="9" name="Table 8"/>
          <p:cNvGraphicFramePr>
            <a:graphicFrameLocks noGrp="1"/>
          </p:cNvGraphicFramePr>
          <p:nvPr>
            <p:extLst>
              <p:ext uri="{D42A27DB-BD31-4B8C-83A1-F6EECF244321}">
                <p14:modId xmlns:p14="http://schemas.microsoft.com/office/powerpoint/2010/main" xmlns="" val="2830260443"/>
              </p:ext>
            </p:extLst>
          </p:nvPr>
        </p:nvGraphicFramePr>
        <p:xfrm>
          <a:off x="586630" y="6049893"/>
          <a:ext cx="6631219" cy="1934212"/>
        </p:xfrm>
        <a:graphic>
          <a:graphicData uri="http://schemas.openxmlformats.org/drawingml/2006/table">
            <a:tbl>
              <a:tblPr firstRow="1">
                <a:tableStyleId>{616DA210-FB5B-4158-B5E0-FEB733F419BA}</a:tableStyleId>
              </a:tblPr>
              <a:tblGrid>
                <a:gridCol w="1700306"/>
                <a:gridCol w="4930913"/>
              </a:tblGrid>
              <a:tr h="281306">
                <a:tc>
                  <a:txBody>
                    <a:bodyPr/>
                    <a:lstStyle/>
                    <a:p>
                      <a:pPr algn="l"/>
                      <a:r>
                        <a:rPr lang="en-US" sz="1200" b="1" i="0" dirty="0" smtClean="0">
                          <a:latin typeface="Futura Condensed"/>
                          <a:cs typeface="Futura Condensed"/>
                        </a:rPr>
                        <a:t>PRACTICE</a:t>
                      </a:r>
                      <a:endParaRPr lang="en-US" sz="1200" b="1" i="0" dirty="0">
                        <a:latin typeface="Futura Condensed"/>
                        <a:cs typeface="Futura Condensed"/>
                      </a:endParaRPr>
                    </a:p>
                  </a:txBody>
                  <a:tcPr>
                    <a:lnL w="28575"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b="1" i="0" dirty="0" smtClean="0">
                          <a:latin typeface="Futura Condensed"/>
                          <a:cs typeface="Futura Condensed"/>
                        </a:rPr>
                        <a:t>DESCRIPTION</a:t>
                      </a:r>
                      <a:endParaRPr lang="en-US" sz="1200" b="1" i="0" dirty="0">
                        <a:latin typeface="Futura Condensed"/>
                        <a:cs typeface="Futura Condensed"/>
                      </a:endParaRPr>
                    </a:p>
                  </a:txBody>
                  <a:tcPr>
                    <a:lnL w="1270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r>
              <a:tr h="281306">
                <a:tc>
                  <a:txBody>
                    <a:bodyPr/>
                    <a:lstStyle/>
                    <a:p>
                      <a:pPr algn="l"/>
                      <a:r>
                        <a:rPr lang="en-US" sz="1200" b="0" i="0" dirty="0" smtClean="0">
                          <a:latin typeface="Futura Condensed"/>
                          <a:cs typeface="Futura Condensed"/>
                        </a:rPr>
                        <a:t>experimenting</a:t>
                      </a:r>
                      <a:r>
                        <a:rPr lang="en-US" sz="1200" b="0" i="0" baseline="0" dirty="0" smtClean="0">
                          <a:latin typeface="Futura Condensed"/>
                          <a:cs typeface="Futura Condensed"/>
                        </a:rPr>
                        <a:t> and iterating</a:t>
                      </a:r>
                      <a:endParaRPr lang="en-US" sz="1200" b="0" i="0" dirty="0">
                        <a:latin typeface="Futura Condensed"/>
                        <a:cs typeface="Futura Condensed"/>
                      </a:endParaRPr>
                    </a:p>
                  </a:txBody>
                  <a:tcPr>
                    <a:lnL w="28575"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b="0" i="0" dirty="0" smtClean="0">
                          <a:latin typeface="Futura Condensed"/>
                          <a:cs typeface="Futura Condensed"/>
                        </a:rPr>
                        <a:t>developing a little bit, then trying it out, then developing some more</a:t>
                      </a:r>
                    </a:p>
                  </a:txBody>
                  <a:tcPr>
                    <a:lnL w="1270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r>
              <a:tr h="281306">
                <a:tc>
                  <a:txBody>
                    <a:bodyPr/>
                    <a:lstStyle/>
                    <a:p>
                      <a:pPr algn="l"/>
                      <a:r>
                        <a:rPr lang="en-US" sz="1200" b="0" i="0" dirty="0" smtClean="0">
                          <a:latin typeface="Futura Condensed"/>
                          <a:cs typeface="Futura Condensed"/>
                        </a:rPr>
                        <a:t>testing and</a:t>
                      </a:r>
                      <a:r>
                        <a:rPr lang="en-US" sz="1200" b="0" i="0" baseline="0" dirty="0" smtClean="0">
                          <a:latin typeface="Futura Condensed"/>
                          <a:cs typeface="Futura Condensed"/>
                        </a:rPr>
                        <a:t> </a:t>
                      </a:r>
                      <a:r>
                        <a:rPr lang="en-US" sz="1200" b="0" i="0" dirty="0" smtClean="0">
                          <a:latin typeface="Futura Condensed"/>
                          <a:cs typeface="Futura Condensed"/>
                        </a:rPr>
                        <a:t>debugging</a:t>
                      </a:r>
                      <a:endParaRPr lang="en-US" sz="1200" b="0" i="0" dirty="0">
                        <a:latin typeface="Futura Condensed"/>
                        <a:cs typeface="Futura Condensed"/>
                      </a:endParaRPr>
                    </a:p>
                  </a:txBody>
                  <a:tcPr>
                    <a:lnL w="28575"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b="0" i="0" dirty="0" smtClean="0">
                          <a:latin typeface="Futura Condensed"/>
                          <a:cs typeface="Futura Condensed"/>
                        </a:rPr>
                        <a:t>making sure things work – and finding and solving problems when they arise</a:t>
                      </a:r>
                    </a:p>
                  </a:txBody>
                  <a:tcPr>
                    <a:lnL w="1270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r>
              <a:tr h="281306">
                <a:tc>
                  <a:txBody>
                    <a:bodyPr/>
                    <a:lstStyle/>
                    <a:p>
                      <a:pPr algn="l"/>
                      <a:r>
                        <a:rPr lang="en-US" sz="1200" b="0" i="0" dirty="0" smtClean="0">
                          <a:latin typeface="Futura Condensed"/>
                          <a:cs typeface="Futura Condensed"/>
                        </a:rPr>
                        <a:t>reusing and remixing</a:t>
                      </a:r>
                      <a:endParaRPr lang="en-US" sz="1200" b="0" i="0" dirty="0">
                        <a:latin typeface="Futura Condensed"/>
                        <a:cs typeface="Futura Condensed"/>
                      </a:endParaRPr>
                    </a:p>
                  </a:txBody>
                  <a:tcPr>
                    <a:lnL w="28575"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b="0" i="0" dirty="0" smtClean="0">
                          <a:latin typeface="Futura Condensed"/>
                          <a:cs typeface="Futura Condensed"/>
                        </a:rPr>
                        <a:t>making something by building on existing projects or ideas</a:t>
                      </a:r>
                    </a:p>
                  </a:txBody>
                  <a:tcPr>
                    <a:lnL w="1270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r>
              <a:tr h="281306">
                <a:tc>
                  <a:txBody>
                    <a:bodyPr/>
                    <a:lstStyle/>
                    <a:p>
                      <a:pPr algn="l"/>
                      <a:r>
                        <a:rPr lang="en-US" sz="1200" b="0" i="0" dirty="0" smtClean="0">
                          <a:latin typeface="Futura Condensed"/>
                          <a:cs typeface="Futura Condensed"/>
                        </a:rPr>
                        <a:t>abstracting and</a:t>
                      </a:r>
                      <a:r>
                        <a:rPr lang="en-US" sz="1200" b="0" i="0" baseline="0" dirty="0" smtClean="0">
                          <a:latin typeface="Futura Condensed"/>
                          <a:cs typeface="Futura Condensed"/>
                        </a:rPr>
                        <a:t> </a:t>
                      </a:r>
                      <a:r>
                        <a:rPr lang="en-US" sz="1200" b="0" i="0" dirty="0" smtClean="0">
                          <a:latin typeface="Futura Condensed"/>
                          <a:cs typeface="Futura Condensed"/>
                        </a:rPr>
                        <a:t>modularizing</a:t>
                      </a:r>
                      <a:endParaRPr lang="en-US" sz="1200" b="0" i="0" dirty="0">
                        <a:latin typeface="Futura Condensed"/>
                        <a:cs typeface="Futura Condensed"/>
                      </a:endParaRPr>
                    </a:p>
                  </a:txBody>
                  <a:tcPr>
                    <a:lnL w="28575"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b="0" i="0" dirty="0" smtClean="0">
                          <a:latin typeface="Futura Condensed"/>
                          <a:cs typeface="Futura Condensed"/>
                        </a:rPr>
                        <a:t>exploring connections between the whole and the parts</a:t>
                      </a:r>
                      <a:endParaRPr lang="en-US" sz="1200" b="0" i="0" dirty="0">
                        <a:latin typeface="Futura Condensed"/>
                        <a:cs typeface="Futura Condensed"/>
                      </a:endParaRPr>
                    </a:p>
                  </a:txBody>
                  <a:tcPr>
                    <a:lnL w="1270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0" name="TextBox 9"/>
          <p:cNvSpPr txBox="1"/>
          <p:nvPr/>
        </p:nvSpPr>
        <p:spPr>
          <a:xfrm>
            <a:off x="576768" y="5774340"/>
            <a:ext cx="6641082" cy="215444"/>
          </a:xfrm>
          <a:prstGeom prst="rect">
            <a:avLst/>
          </a:prstGeom>
          <a:noFill/>
        </p:spPr>
        <p:txBody>
          <a:bodyPr wrap="square" lIns="0" tIns="0" rIns="0" bIns="0" rtlCol="0">
            <a:spAutoFit/>
          </a:bodyPr>
          <a:lstStyle/>
          <a:p>
            <a:pPr marL="225425" indent="-225425">
              <a:spcAft>
                <a:spcPts val="600"/>
              </a:spcAft>
            </a:pPr>
            <a:r>
              <a:rPr lang="en-US" sz="1400" b="1" dirty="0" smtClean="0">
                <a:latin typeface="Futura-Condensed-Normal" pitchFamily="2" charset="0"/>
                <a:cs typeface="Futura Condensed"/>
              </a:rPr>
              <a:t>COMPUTATIONAL PRACTICES</a:t>
            </a:r>
            <a:endParaRPr lang="en-US" sz="1400" dirty="0">
              <a:latin typeface="Futura-Condensed-Normal" pitchFamily="2" charset="0"/>
              <a:cs typeface="Futura Condensed"/>
            </a:endParaRPr>
          </a:p>
        </p:txBody>
      </p:sp>
      <p:graphicFrame>
        <p:nvGraphicFramePr>
          <p:cNvPr id="11" name="Table 10"/>
          <p:cNvGraphicFramePr>
            <a:graphicFrameLocks noGrp="1"/>
          </p:cNvGraphicFramePr>
          <p:nvPr>
            <p:extLst>
              <p:ext uri="{D42A27DB-BD31-4B8C-83A1-F6EECF244321}">
                <p14:modId xmlns:p14="http://schemas.microsoft.com/office/powerpoint/2010/main" xmlns="" val="199032866"/>
              </p:ext>
            </p:extLst>
          </p:nvPr>
        </p:nvGraphicFramePr>
        <p:xfrm>
          <a:off x="586630" y="7949672"/>
          <a:ext cx="6631219" cy="1835786"/>
        </p:xfrm>
        <a:graphic>
          <a:graphicData uri="http://schemas.openxmlformats.org/drawingml/2006/table">
            <a:tbl>
              <a:tblPr firstRow="1">
                <a:tableStyleId>{616DA210-FB5B-4158-B5E0-FEB733F419BA}</a:tableStyleId>
              </a:tblPr>
              <a:tblGrid>
                <a:gridCol w="1700306"/>
                <a:gridCol w="4930913"/>
              </a:tblGrid>
              <a:tr h="281306">
                <a:tc>
                  <a:txBody>
                    <a:bodyPr/>
                    <a:lstStyle/>
                    <a:p>
                      <a:pPr algn="l"/>
                      <a:r>
                        <a:rPr lang="en-US" sz="1200" b="1" i="0" dirty="0" smtClean="0">
                          <a:latin typeface="Futura Condensed"/>
                          <a:cs typeface="Futura Condensed"/>
                        </a:rPr>
                        <a:t>PERSPECTIVE</a:t>
                      </a:r>
                      <a:endParaRPr lang="en-US" sz="1200" b="1" i="0" dirty="0">
                        <a:latin typeface="Futura Condensed"/>
                        <a:cs typeface="Futura Condensed"/>
                      </a:endParaRPr>
                    </a:p>
                  </a:txBody>
                  <a:tcPr>
                    <a:lnL w="28575"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b="1" i="0" dirty="0" smtClean="0">
                          <a:latin typeface="Futura Condensed"/>
                          <a:cs typeface="Futura Condensed"/>
                        </a:rPr>
                        <a:t>DESCRIPTION</a:t>
                      </a:r>
                      <a:endParaRPr lang="en-US" sz="1200" b="1" i="0" dirty="0">
                        <a:latin typeface="Futura Condensed"/>
                        <a:cs typeface="Futura Condensed"/>
                      </a:endParaRPr>
                    </a:p>
                  </a:txBody>
                  <a:tcPr>
                    <a:lnL w="1270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r>
              <a:tr h="281306">
                <a:tc>
                  <a:txBody>
                    <a:bodyPr/>
                    <a:lstStyle/>
                    <a:p>
                      <a:pPr algn="l"/>
                      <a:r>
                        <a:rPr lang="en-US" sz="1200" b="0" i="0" dirty="0" smtClean="0">
                          <a:latin typeface="Futura Condensed"/>
                          <a:cs typeface="Futura Condensed"/>
                        </a:rPr>
                        <a:t>expressing</a:t>
                      </a:r>
                      <a:endParaRPr lang="en-US" sz="1200" b="0" i="0" dirty="0">
                        <a:latin typeface="Futura Condensed"/>
                        <a:cs typeface="Futura Condensed"/>
                      </a:endParaRPr>
                    </a:p>
                  </a:txBody>
                  <a:tcPr>
                    <a:lnL w="28575"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b="0" i="0" dirty="0" smtClean="0">
                          <a:latin typeface="Futura Condensed"/>
                          <a:cs typeface="Futura Condensed"/>
                        </a:rPr>
                        <a:t>realizing that computation is a medium of creation</a:t>
                      </a:r>
                      <a:r>
                        <a:rPr lang="en-US" sz="1200" b="0" i="0" baseline="0" dirty="0" smtClean="0">
                          <a:latin typeface="Futura Condensed"/>
                          <a:cs typeface="Futura Condensed"/>
                        </a:rPr>
                        <a:t> </a:t>
                      </a:r>
                    </a:p>
                    <a:p>
                      <a:pPr algn="l"/>
                      <a:r>
                        <a:rPr lang="en-US" sz="1200" b="0" i="0" dirty="0" smtClean="0">
                          <a:latin typeface="Futura Condensed"/>
                          <a:cs typeface="Futura Condensed"/>
                        </a:rPr>
                        <a:t>“I can create.”</a:t>
                      </a:r>
                      <a:endParaRPr lang="en-US" sz="1200" b="0" i="0" dirty="0">
                        <a:latin typeface="Futura Condensed"/>
                        <a:cs typeface="Futura Condensed"/>
                      </a:endParaRPr>
                    </a:p>
                  </a:txBody>
                  <a:tcPr>
                    <a:lnL w="1270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r>
              <a:tr h="281306">
                <a:tc>
                  <a:txBody>
                    <a:bodyPr/>
                    <a:lstStyle/>
                    <a:p>
                      <a:pPr algn="l"/>
                      <a:r>
                        <a:rPr lang="en-US" sz="1200" b="0" i="0" dirty="0" smtClean="0">
                          <a:latin typeface="Futura Condensed"/>
                          <a:cs typeface="Futura Condensed"/>
                        </a:rPr>
                        <a:t>connecting</a:t>
                      </a:r>
                      <a:endParaRPr lang="en-US" sz="1200" b="0" i="0" dirty="0">
                        <a:latin typeface="Futura Condensed"/>
                        <a:cs typeface="Futura Condensed"/>
                      </a:endParaRPr>
                    </a:p>
                  </a:txBody>
                  <a:tcPr>
                    <a:lnL w="28575"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b="0" i="0" dirty="0" smtClean="0">
                          <a:latin typeface="Futura Condensed"/>
                          <a:cs typeface="Futura Condensed"/>
                        </a:rPr>
                        <a:t>recognizing the power of creating with and for others</a:t>
                      </a:r>
                    </a:p>
                    <a:p>
                      <a:pPr algn="l"/>
                      <a:r>
                        <a:rPr lang="en-US" sz="1200" b="0" i="0" dirty="0" smtClean="0">
                          <a:latin typeface="Futura Condensed"/>
                          <a:cs typeface="Futura Condensed"/>
                        </a:rPr>
                        <a:t>“I can do different things when I have access to others.”</a:t>
                      </a:r>
                    </a:p>
                  </a:txBody>
                  <a:tcPr>
                    <a:lnL w="1270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r>
              <a:tr h="281306">
                <a:tc>
                  <a:txBody>
                    <a:bodyPr/>
                    <a:lstStyle/>
                    <a:p>
                      <a:pPr algn="l"/>
                      <a:r>
                        <a:rPr lang="en-US" sz="1200" b="0" i="0" dirty="0" smtClean="0">
                          <a:latin typeface="Futura Condensed"/>
                          <a:cs typeface="Futura Condensed"/>
                        </a:rPr>
                        <a:t>questioning</a:t>
                      </a:r>
                      <a:endParaRPr lang="en-US" sz="1200" b="0" i="0" dirty="0">
                        <a:latin typeface="Futura Condensed"/>
                        <a:cs typeface="Futura Condensed"/>
                      </a:endParaRPr>
                    </a:p>
                  </a:txBody>
                  <a:tcPr>
                    <a:lnL w="28575"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b="0" i="0" dirty="0" smtClean="0">
                          <a:latin typeface="Futura Condensed"/>
                          <a:cs typeface="Futura Condensed"/>
                        </a:rPr>
                        <a:t>feeling empowered to ask questions about the world</a:t>
                      </a:r>
                    </a:p>
                    <a:p>
                      <a:pPr algn="l"/>
                      <a:r>
                        <a:rPr lang="en-US" sz="1200" b="0" i="0" dirty="0" smtClean="0">
                          <a:latin typeface="Futura Condensed"/>
                          <a:cs typeface="Futura Condensed"/>
                        </a:rPr>
                        <a:t>“I can (use computation to) ask questions to make sense of</a:t>
                      </a:r>
                      <a:r>
                        <a:rPr lang="en-US" sz="1200" b="0" i="0" baseline="0" dirty="0" smtClean="0">
                          <a:latin typeface="Futura Condensed"/>
                          <a:cs typeface="Futura Condensed"/>
                        </a:rPr>
                        <a:t> </a:t>
                      </a:r>
                      <a:r>
                        <a:rPr lang="en-US" sz="1200" b="0" i="0" dirty="0" smtClean="0">
                          <a:latin typeface="Futura Condensed"/>
                          <a:cs typeface="Futura Condensed"/>
                        </a:rPr>
                        <a:t>(computational things in) the world.”</a:t>
                      </a:r>
                      <a:endParaRPr lang="en-US" sz="1200" b="0" i="0" dirty="0">
                        <a:latin typeface="Futura Condensed"/>
                        <a:cs typeface="Futura Condensed"/>
                      </a:endParaRPr>
                    </a:p>
                  </a:txBody>
                  <a:tcPr>
                    <a:lnL w="1270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2" name="TextBox 11"/>
          <p:cNvSpPr txBox="1"/>
          <p:nvPr/>
        </p:nvSpPr>
        <p:spPr>
          <a:xfrm>
            <a:off x="576767" y="7674119"/>
            <a:ext cx="6641082" cy="215444"/>
          </a:xfrm>
          <a:prstGeom prst="rect">
            <a:avLst/>
          </a:prstGeom>
          <a:noFill/>
        </p:spPr>
        <p:txBody>
          <a:bodyPr wrap="square" lIns="0" tIns="0" rIns="0" bIns="0" rtlCol="0">
            <a:spAutoFit/>
          </a:bodyPr>
          <a:lstStyle/>
          <a:p>
            <a:pPr marL="225425" indent="-225425">
              <a:spcAft>
                <a:spcPts val="600"/>
              </a:spcAft>
            </a:pPr>
            <a:r>
              <a:rPr lang="en-US" sz="1400" b="1" dirty="0" smtClean="0">
                <a:latin typeface="Futura-Condensed-Normal" pitchFamily="2" charset="0"/>
                <a:cs typeface="Futura Condensed"/>
              </a:rPr>
              <a:t>COMPUTATIONAL PERSPECTIVES</a:t>
            </a:r>
            <a:endParaRPr lang="en-US" sz="1400" dirty="0">
              <a:latin typeface="Futura-Condensed-Normal" pitchFamily="2" charset="0"/>
              <a:cs typeface="Futura Condensed"/>
            </a:endParaRPr>
          </a:p>
        </p:txBody>
      </p:sp>
      <p:sp>
        <p:nvSpPr>
          <p:cNvPr id="15" name="Rectangle 14"/>
          <p:cNvSpPr/>
          <p:nvPr/>
        </p:nvSpPr>
        <p:spPr>
          <a:xfrm>
            <a:off x="486732" y="1371947"/>
            <a:ext cx="6835046" cy="1569660"/>
          </a:xfrm>
          <a:prstGeom prst="rect">
            <a:avLst/>
          </a:prstGeom>
        </p:spPr>
        <p:txBody>
          <a:bodyPr wrap="square">
            <a:spAutoFit/>
          </a:bodyPr>
          <a:lstStyle/>
          <a:p>
            <a:r>
              <a:rPr lang="en-US" sz="1200" dirty="0">
                <a:latin typeface="Futura-Condensed-Normal" pitchFamily="2" charset="0"/>
                <a:cs typeface="Futura Condensed"/>
              </a:rPr>
              <a:t>Over the past several years, we have been captivated by “computational thinking” as a way to describe the learning and development that take place with </a:t>
            </a:r>
            <a:r>
              <a:rPr lang="en-US" sz="1200" dirty="0" smtClean="0">
                <a:latin typeface="Futura-Condensed-Normal" pitchFamily="2" charset="0"/>
                <a:cs typeface="Futura Condensed"/>
              </a:rPr>
              <a:t>Scratch. In </a:t>
            </a:r>
            <a:r>
              <a:rPr lang="en-US" sz="1200" dirty="0">
                <a:latin typeface="Futura-Condensed-Normal" pitchFamily="2" charset="0"/>
                <a:cs typeface="Futura Condensed"/>
              </a:rPr>
              <a:t>this section, we share: (1) our </a:t>
            </a:r>
            <a:r>
              <a:rPr lang="en-US" sz="1200" dirty="0" smtClean="0">
                <a:latin typeface="Futura-Condensed-Normal" pitchFamily="2" charset="0"/>
                <a:cs typeface="Futura Condensed"/>
              </a:rPr>
              <a:t>definition </a:t>
            </a:r>
            <a:r>
              <a:rPr lang="en-US" sz="1200" dirty="0">
                <a:latin typeface="Futura-Condensed-Normal" pitchFamily="2" charset="0"/>
                <a:cs typeface="Futura Condensed"/>
              </a:rPr>
              <a:t>of computational </a:t>
            </a:r>
            <a:r>
              <a:rPr lang="en-US" sz="1200" dirty="0" smtClean="0">
                <a:latin typeface="Futura-Condensed-Normal" pitchFamily="2" charset="0"/>
                <a:cs typeface="Futura Condensed"/>
              </a:rPr>
              <a:t>thinking as a set of concepts, practices, and perspectives, </a:t>
            </a:r>
            <a:r>
              <a:rPr lang="en-US" sz="1200" dirty="0">
                <a:latin typeface="Futura-Condensed-Normal" pitchFamily="2" charset="0"/>
                <a:cs typeface="Futura Condensed"/>
              </a:rPr>
              <a:t>(2) an instrument for assessing student proficiency with computational practices, and (3) </a:t>
            </a:r>
            <a:r>
              <a:rPr lang="en-US" sz="1200" dirty="0" smtClean="0">
                <a:latin typeface="Futura-Condensed-Normal" pitchFamily="2" charset="0"/>
                <a:cs typeface="Futura Condensed"/>
              </a:rPr>
              <a:t>a </a:t>
            </a:r>
            <a:r>
              <a:rPr lang="en-US" sz="1200" dirty="0">
                <a:latin typeface="Futura-Condensed-Normal" pitchFamily="2" charset="0"/>
                <a:cs typeface="Futura Condensed"/>
              </a:rPr>
              <a:t>self-reflection instrument to help teachers assess how they support computational practices in the classroom</a:t>
            </a:r>
            <a:r>
              <a:rPr lang="en-US" sz="1200" dirty="0" smtClean="0">
                <a:latin typeface="Futura-Condensed-Normal" pitchFamily="2" charset="0"/>
                <a:cs typeface="Futura Condensed"/>
              </a:rPr>
              <a:t>.</a:t>
            </a:r>
          </a:p>
          <a:p>
            <a:endParaRPr lang="en-US" sz="1200" dirty="0">
              <a:latin typeface="Futura-Condensed-Normal" pitchFamily="2" charset="0"/>
              <a:cs typeface="Futura Condensed"/>
            </a:endParaRPr>
          </a:p>
          <a:p>
            <a:r>
              <a:rPr lang="en-US" sz="1200" dirty="0">
                <a:latin typeface="Futura-Condensed-Normal" pitchFamily="2" charset="0"/>
                <a:cs typeface="Futura Condensed"/>
              </a:rPr>
              <a:t>These definitions and instruments were developed in collaboration with Wendy Martin, Francisco Cervantes, </a:t>
            </a:r>
            <a:r>
              <a:rPr lang="en-US" sz="1200" dirty="0" smtClean="0">
                <a:latin typeface="Futura-Condensed-Normal" pitchFamily="2" charset="0"/>
                <a:cs typeface="Futura Condensed"/>
              </a:rPr>
              <a:t>and Bill </a:t>
            </a:r>
            <a:r>
              <a:rPr lang="en-US" sz="1200" dirty="0">
                <a:latin typeface="Futura-Condensed-Normal" pitchFamily="2" charset="0"/>
                <a:cs typeface="Futura Condensed"/>
              </a:rPr>
              <a:t>Tally from </a:t>
            </a:r>
            <a:r>
              <a:rPr lang="en-US" sz="1200" dirty="0" smtClean="0">
                <a:latin typeface="Futura-Condensed-Normal" pitchFamily="2" charset="0"/>
                <a:cs typeface="Futura Condensed"/>
              </a:rPr>
              <a:t>Education Development </a:t>
            </a:r>
            <a:r>
              <a:rPr lang="en-US" sz="1200" dirty="0">
                <a:latin typeface="Futura-Condensed-Normal" pitchFamily="2" charset="0"/>
                <a:cs typeface="Futura Condensed"/>
              </a:rPr>
              <a:t>Center’s Center for Children &amp; Technology, and Mitch Resnick from MIT Media </a:t>
            </a:r>
            <a:r>
              <a:rPr lang="en-US" sz="1200" dirty="0" smtClean="0">
                <a:latin typeface="Futura-Condensed-Normal" pitchFamily="2" charset="0"/>
                <a:cs typeface="Futura Condensed"/>
              </a:rPr>
              <a:t>Lab. Additional </a:t>
            </a:r>
            <a:r>
              <a:rPr lang="en-US" sz="1200" dirty="0">
                <a:latin typeface="Futura-Condensed-Normal" pitchFamily="2" charset="0"/>
                <a:cs typeface="Futura Condensed"/>
              </a:rPr>
              <a:t>computational thinking resources are available at http://</a:t>
            </a:r>
            <a:r>
              <a:rPr lang="en-US" sz="1200" dirty="0" err="1">
                <a:latin typeface="Futura-Condensed-Normal" pitchFamily="2" charset="0"/>
                <a:cs typeface="Futura Condensed"/>
              </a:rPr>
              <a:t>scratched.gse.harvard.edu</a:t>
            </a:r>
            <a:r>
              <a:rPr lang="en-US" sz="1200" dirty="0">
                <a:latin typeface="Futura-Condensed-Normal" pitchFamily="2" charset="0"/>
                <a:cs typeface="Futura Condensed"/>
              </a:rPr>
              <a:t>/</a:t>
            </a:r>
            <a:r>
              <a:rPr lang="en-US" sz="1200" dirty="0" err="1" smtClean="0">
                <a:latin typeface="Futura-Condensed-Normal" pitchFamily="2" charset="0"/>
                <a:cs typeface="Futura Condensed"/>
              </a:rPr>
              <a:t>ct</a:t>
            </a:r>
            <a:endParaRPr lang="en-US" sz="1200" dirty="0">
              <a:latin typeface="Futura-Condensed-Normal" pitchFamily="2" charset="0"/>
              <a:cs typeface="Futura Condensed"/>
            </a:endParaRPr>
          </a:p>
        </p:txBody>
      </p:sp>
      <p:sp>
        <p:nvSpPr>
          <p:cNvPr id="16" name="Slide Number Placeholder 2"/>
          <p:cNvSpPr txBox="1">
            <a:spLocks/>
          </p:cNvSpPr>
          <p:nvPr/>
        </p:nvSpPr>
        <p:spPr>
          <a:xfrm>
            <a:off x="3887162" y="9517906"/>
            <a:ext cx="3744764" cy="535517"/>
          </a:xfrm>
          <a:prstGeom prst="rect">
            <a:avLst/>
          </a:prstGeom>
        </p:spPr>
        <p:txBody>
          <a:bodyPr vert="horz" lIns="91440" tIns="45720" rIns="91440" bIns="45720" rtlCol="0" anchor="ctr"/>
          <a:lstStyle>
            <a:defPPr>
              <a:defRPr lang="en-US"/>
            </a:defPPr>
            <a:lvl1pPr marL="0" algn="l" defTabSz="457200" rtl="0" eaLnBrk="1" latinLnBrk="0" hangingPunct="1">
              <a:defRPr sz="1200" b="0" i="0" kern="1200">
                <a:solidFill>
                  <a:schemeClr val="tx1">
                    <a:tint val="75000"/>
                  </a:schemeClr>
                </a:solidFill>
                <a:latin typeface="Futura Condensed"/>
                <a:ea typeface="+mn-ea"/>
                <a:cs typeface="Futura Condensed"/>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dirty="0" smtClean="0">
                <a:latin typeface="Futura-Condensed-Normal" pitchFamily="2" charset="0"/>
              </a:rPr>
              <a:t>141</a:t>
            </a:r>
            <a:endParaRPr lang="en-US" dirty="0">
              <a:latin typeface="Futura-Condensed-Normal" pitchFamily="2" charset="0"/>
            </a:endParaRPr>
          </a:p>
        </p:txBody>
      </p:sp>
    </p:spTree>
    <p:extLst>
      <p:ext uri="{BB962C8B-B14F-4D97-AF65-F5344CB8AC3E}">
        <p14:creationId xmlns:p14="http://schemas.microsoft.com/office/powerpoint/2010/main" xmlns="" val="31924023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16802</TotalTime>
  <Words>3985</Words>
  <Application>Microsoft Office PowerPoint</Application>
  <PresentationFormat>사용자 지정</PresentationFormat>
  <Paragraphs>390</Paragraphs>
  <Slides>18</Slides>
  <Notes>1</Notes>
  <HiddenSlides>0</HiddenSlides>
  <MMClips>0</MMClips>
  <ScaleCrop>false</ScaleCrop>
  <HeadingPairs>
    <vt:vector size="4" baseType="variant">
      <vt:variant>
        <vt:lpstr>테마</vt:lpstr>
      </vt:variant>
      <vt:variant>
        <vt:i4>1</vt:i4>
      </vt:variant>
      <vt:variant>
        <vt:lpstr>슬라이드 제목</vt:lpstr>
      </vt:variant>
      <vt:variant>
        <vt:i4>18</vt:i4>
      </vt:variant>
    </vt:vector>
  </HeadingPairs>
  <TitlesOfParts>
    <vt:vector size="19" baseType="lpstr">
      <vt:lpstr>Office Theme</vt:lpstr>
      <vt:lpstr>슬라이드 1</vt:lpstr>
      <vt:lpstr>슬라이드 2</vt:lpstr>
      <vt:lpstr>슬라이드 3</vt:lpstr>
      <vt:lpstr>슬라이드 4</vt:lpstr>
      <vt:lpstr>슬라이드 5</vt:lpstr>
      <vt:lpstr>슬라이드 6</vt:lpstr>
      <vt:lpstr>슬라이드 7</vt:lpstr>
      <vt:lpstr>슬라이드 8</vt:lpstr>
      <vt:lpstr>슬라이드 9</vt:lpstr>
      <vt:lpstr>슬라이드 10</vt:lpstr>
      <vt:lpstr>슬라이드 11</vt:lpstr>
      <vt:lpstr>슬라이드 12</vt:lpstr>
      <vt:lpstr>슬라이드 13</vt:lpstr>
      <vt:lpstr>슬라이드 14</vt:lpstr>
      <vt:lpstr>슬라이드 15</vt:lpstr>
      <vt:lpstr>슬라이드 16</vt:lpstr>
      <vt:lpstr>슬라이드 17</vt:lpstr>
      <vt:lpstr>슬라이드 18</vt:lpstr>
    </vt:vector>
  </TitlesOfParts>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Christan Balch</dc:creator>
  <cp:lastModifiedBy>박윤수</cp:lastModifiedBy>
  <cp:revision>749</cp:revision>
  <dcterms:created xsi:type="dcterms:W3CDTF">2014-05-19T18:30:44Z</dcterms:created>
  <dcterms:modified xsi:type="dcterms:W3CDTF">2014-09-13T07:12:56Z</dcterms:modified>
</cp:coreProperties>
</file>