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61294-1C47-42F5-899F-C2B9452651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C30C0D-419F-4AFB-8DFB-626046A350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4D320-CAEB-4D32-B645-EA90498DA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A3F91-9240-42BF-BA22-2B0D21317985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BC1919-AA8E-4FAB-9BF9-11632929A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EAE71A-329F-410F-BA20-4C7181B96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FF268-AE39-4837-92F6-FD95190BB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565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64B65-CE28-4830-B092-1C28C1C58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71A9A4-755D-4ADD-881E-1F53025D66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18BEA9-6FD2-4995-BBE8-1A045AD58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A3F91-9240-42BF-BA22-2B0D21317985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808EE8-8B9A-4123-87F7-5B6422EAA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8947E7-75A9-401D-8E43-AB3C05F1A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FF268-AE39-4837-92F6-FD95190BB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237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9E7B03-FADC-4F24-AFF2-F1DD9FFA11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E3CFC2-A461-40D5-A472-ADBFCDB792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DF5046-3596-448C-AE8A-9AF3D33EB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A3F91-9240-42BF-BA22-2B0D21317985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CD30C4-579D-4951-96C7-04BA66BCB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6B8FD4-88BE-489A-8049-25E811AD6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FF268-AE39-4837-92F6-FD95190BB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09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3142A-645B-4A1A-9C2D-DB76D374E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F99DC-95A7-4957-9519-8FAECDFAF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F65391-1A1E-4BCF-842B-D65BB5A9D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A3F91-9240-42BF-BA22-2B0D21317985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E21115-8965-4E7F-9C07-86B4AC6DE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A0DC67-EB91-4767-BA68-54EF66379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FF268-AE39-4837-92F6-FD95190BB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883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00252-57F0-49D4-85E7-6274248F6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D95A6A-FC95-4F10-8899-FBC548901A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3E7340-79AA-41AC-85A0-20137CD58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A3F91-9240-42BF-BA22-2B0D21317985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F5A33B-3A40-44C3-91F9-690A561A4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26F683-260E-4FFB-BBC0-75DB76972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FF268-AE39-4837-92F6-FD95190BB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409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0E018-5253-42B7-B3F8-8831508A8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5569FD-6D1C-468C-AAB9-3A142D4894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3E496D-3E82-4607-BCCA-693F789B2F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FC64FC-0BD8-43F5-8B6E-64BC1F978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A3F91-9240-42BF-BA22-2B0D21317985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BC1C6-E5C3-4428-9F2D-D998EF577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E9AD6C-809C-4059-BD91-6845F7F8A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FF268-AE39-4837-92F6-FD95190BB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062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ADC8C-43DE-4B03-BFE2-926803CC1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424123-D929-4661-B129-8900B837A6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355D05-80C8-493F-B467-6297AEABFE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189DCA-4E5F-40F2-8F65-F338E22541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B13167-0330-4B60-B50F-083A94BF81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FED83B-8D6B-456E-BA22-2FA41E1F7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A3F91-9240-42BF-BA22-2B0D21317985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5FCFC4-07DA-4260-9B3A-518E047B1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182A8D-4887-4B32-8B13-ED1D5293E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FF268-AE39-4837-92F6-FD95190BB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238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16C5C-E5ED-4E8E-AFC0-7245DAF3E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697187-AB5A-4481-AD5B-45F72417A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A3F91-9240-42BF-BA22-2B0D21317985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AC3EA4-8E7D-4EA2-824C-595E43A2A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4F507D-4DE2-480F-BC08-F0C1BCDD0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FF268-AE39-4837-92F6-FD95190BB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150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DB1BB7-0CB0-42BE-B873-B337E047F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A3F91-9240-42BF-BA22-2B0D21317985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8019F9-1667-4971-9FB7-669C1BAE9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F12C3D-04B8-40A2-8E6A-AB615C2DB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FF268-AE39-4837-92F6-FD95190BB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036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A8DE8-D9CC-4FB8-8AC2-31A960139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1DD502-19CF-400A-B4DA-342D688AE0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9BE5E7-C49D-4807-94EF-7879F463B3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4708A6-0477-4266-BA36-AE1BFFB8D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A3F91-9240-42BF-BA22-2B0D21317985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03D017-220B-416A-A576-F737551C0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EF6508-6270-4F88-9F92-5462B62D8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FF268-AE39-4837-92F6-FD95190BB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092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45632-DEB5-4E55-AABD-8F84E7AE0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FF8F88-E1DA-40C2-9E49-1AB6F739A0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209773-A107-4ADC-B334-B107732B2D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E2D7FA-160C-4E3E-A1CB-2072D7B47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A3F91-9240-42BF-BA22-2B0D21317985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E2D66E-4949-4EBA-957B-9A0DF1A5E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70D25D-5ACA-4166-A92E-702ACEE9F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FF268-AE39-4837-92F6-FD95190BB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231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65B820-B2EC-4109-B10F-A61A317BF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2BDDDB-EB8B-4289-B323-03AB150F40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AE87FA-7CED-4DA4-A172-98E2BAB227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DA3F91-9240-42BF-BA22-2B0D21317985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B7EEC6-CE5A-4163-B41B-3F3D073DEF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912FD2-7360-4C53-AD97-C5A61A0598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1FF268-AE39-4837-92F6-FD95190BB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451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EC578-9C46-4AFE-9FFF-C999B74394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62144" y="4046244"/>
            <a:ext cx="11727402" cy="2061592"/>
          </a:xfrm>
        </p:spPr>
        <p:txBody>
          <a:bodyPr>
            <a:normAutofit fontScale="90000"/>
          </a:bodyPr>
          <a:lstStyle/>
          <a:p>
            <a:r>
              <a:rPr lang="en-US" dirty="0"/>
              <a:t>Given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Time point      Virus load        Response</a:t>
            </a:r>
            <a:br>
              <a:rPr lang="en-US" dirty="0"/>
            </a:br>
            <a:r>
              <a:rPr lang="en-US" dirty="0"/>
              <a:t>          </a:t>
            </a:r>
            <a:r>
              <a:rPr lang="en-US" i="1" dirty="0"/>
              <a:t>t-1               x_{t-1}             what is y?</a:t>
            </a:r>
            <a:br>
              <a:rPr lang="en-US" i="1" dirty="0"/>
            </a:br>
            <a:r>
              <a:rPr lang="en-US" i="1" dirty="0"/>
              <a:t>          </a:t>
            </a:r>
            <a:r>
              <a:rPr kumimoji="0" lang="en-US" sz="6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t                   x_{t}              what is y?</a:t>
            </a:r>
            <a:br>
              <a:rPr kumimoji="0" lang="en-US" sz="6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</a:br>
            <a:br>
              <a:rPr kumimoji="0" lang="en-US" sz="6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</a:br>
            <a:r>
              <a:rPr lang="en-US" dirty="0"/>
              <a:t>                       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432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121219C-E02D-473D-B815-E57DB76CC8DE}"/>
              </a:ext>
            </a:extLst>
          </p:cNvPr>
          <p:cNvSpPr txBox="1"/>
          <p:nvPr/>
        </p:nvSpPr>
        <p:spPr>
          <a:xfrm>
            <a:off x="95794" y="1291399"/>
            <a:ext cx="6498454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(Ideally) </a:t>
            </a:r>
            <a:r>
              <a:rPr lang="en-US" sz="2000" b="1" u="sng" dirty="0"/>
              <a:t>All the active cases at time </a:t>
            </a:r>
            <a:r>
              <a:rPr lang="en-US" sz="2000" b="1" i="1" u="sng" dirty="0"/>
              <a:t>t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/>
              <a:t>This formula is too crude</a:t>
            </a:r>
          </a:p>
          <a:p>
            <a:r>
              <a:rPr lang="en-US" dirty="0"/>
              <a:t>       (See the Li paper, “data driven …”)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/>
              <a:t>There is no way to verify the reliability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/>
              <a:t>The closest estimation could be </a:t>
            </a:r>
          </a:p>
          <a:p>
            <a:r>
              <a:rPr lang="en-US" dirty="0"/>
              <a:t>       cumulated cases at time t – </a:t>
            </a:r>
          </a:p>
          <a:p>
            <a:r>
              <a:rPr lang="en-US" dirty="0"/>
              <a:t>       cumulated recovered cases at time t</a:t>
            </a:r>
          </a:p>
          <a:p>
            <a:r>
              <a:rPr lang="en-US" dirty="0"/>
              <a:t>       where we have to assume that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 cumulated cases include everyone </a:t>
            </a:r>
          </a:p>
          <a:p>
            <a:r>
              <a:rPr lang="en-US" dirty="0"/>
              <a:t>        at time 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Recovered cases will not shed virus </a:t>
            </a:r>
          </a:p>
          <a:p>
            <a:r>
              <a:rPr lang="en-US" dirty="0"/>
              <a:t>       anymore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Another paper need to consider may be </a:t>
            </a:r>
          </a:p>
          <a:p>
            <a:endParaRPr lang="en-US" dirty="0"/>
          </a:p>
          <a:p>
            <a:pPr algn="l"/>
            <a:r>
              <a:rPr lang="en-US" dirty="0"/>
              <a:t>“</a:t>
            </a:r>
            <a:r>
              <a:rPr lang="en-US" sz="1800" b="0" i="0" u="none" strike="noStrike" baseline="0" dirty="0">
                <a:latin typeface="NimbusRomNo9L-Medi"/>
              </a:rPr>
              <a:t>Wastewater-Based Epidemiological Modeling for Continuous Surveillance of COVID-19 Outbreak</a:t>
            </a:r>
            <a:r>
              <a:rPr lang="en-US" dirty="0"/>
              <a:t>”</a:t>
            </a:r>
          </a:p>
          <a:p>
            <a:r>
              <a:rPr lang="en-US" dirty="0"/>
              <a:t>     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45DA61-EF15-4C6E-8A5A-B78F6D9D6FBB}"/>
              </a:ext>
            </a:extLst>
          </p:cNvPr>
          <p:cNvSpPr txBox="1"/>
          <p:nvPr/>
        </p:nvSpPr>
        <p:spPr>
          <a:xfrm>
            <a:off x="1033952" y="333685"/>
            <a:ext cx="4767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Choice of 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9ED76B9-85AB-4B43-BE3A-17113906E0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5680" y="22302"/>
            <a:ext cx="7270595" cy="6835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826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121219C-E02D-473D-B815-E57DB76CC8DE}"/>
              </a:ext>
            </a:extLst>
          </p:cNvPr>
          <p:cNvSpPr txBox="1"/>
          <p:nvPr/>
        </p:nvSpPr>
        <p:spPr>
          <a:xfrm>
            <a:off x="168379" y="1265274"/>
            <a:ext cx="649845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I used the weekly new cases 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       cumulated cases at time t – </a:t>
            </a:r>
          </a:p>
          <a:p>
            <a:r>
              <a:rPr lang="en-US" dirty="0"/>
              <a:t>       cumulated cases at time {t-1} </a:t>
            </a:r>
          </a:p>
          <a:p>
            <a:r>
              <a:rPr lang="en-US" dirty="0"/>
              <a:t>    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caveat is that we are </a:t>
            </a:r>
          </a:p>
          <a:p>
            <a:r>
              <a:rPr lang="en-US" dirty="0"/>
              <a:t>      not able to get a figure for all the </a:t>
            </a:r>
          </a:p>
          <a:p>
            <a:r>
              <a:rPr lang="en-US" dirty="0"/>
              <a:t>      active cases at time t ?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45DA61-EF15-4C6E-8A5A-B78F6D9D6FBB}"/>
              </a:ext>
            </a:extLst>
          </p:cNvPr>
          <p:cNvSpPr txBox="1"/>
          <p:nvPr/>
        </p:nvSpPr>
        <p:spPr>
          <a:xfrm>
            <a:off x="1033952" y="333685"/>
            <a:ext cx="4767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Choice of y</a:t>
            </a:r>
          </a:p>
        </p:txBody>
      </p:sp>
      <p:pic>
        <p:nvPicPr>
          <p:cNvPr id="1026" name="Picture 2" descr="Fig 2">
            <a:extLst>
              <a:ext uri="{FF2B5EF4-FFF2-40B4-BE49-F238E27FC236}">
                <a16:creationId xmlns:a16="http://schemas.microsoft.com/office/drawing/2014/main" id="{6C45F848-E179-48B4-B76F-54F73C8D6D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3376" y="1265274"/>
            <a:ext cx="8358624" cy="4833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57192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182</Words>
  <Application>Microsoft Office PowerPoint</Application>
  <PresentationFormat>Widescreen</PresentationFormat>
  <Paragraphs>28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NimbusRomNo9L-Medi</vt:lpstr>
      <vt:lpstr>Arial</vt:lpstr>
      <vt:lpstr>Calibri</vt:lpstr>
      <vt:lpstr>Calibri Light</vt:lpstr>
      <vt:lpstr>Courier New</vt:lpstr>
      <vt:lpstr>Wingdings</vt:lpstr>
      <vt:lpstr>Office Theme</vt:lpstr>
      <vt:lpstr>Given  Time point      Virus load        Response           t-1               x_{t-1}             what is y?           t                   x_{t}              what is y?                          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Given  Time point      Virus load        Response           t-1               x_{t-1}             what is y?           t                   x_{t}              what is y?</dc:title>
  <dc:creator>Dr. Yongtao Cao</dc:creator>
  <cp:lastModifiedBy>Dr. Yongtao Cao</cp:lastModifiedBy>
  <cp:revision>2</cp:revision>
  <dcterms:created xsi:type="dcterms:W3CDTF">2022-02-16T00:01:12Z</dcterms:created>
  <dcterms:modified xsi:type="dcterms:W3CDTF">2022-02-16T00:59:12Z</dcterms:modified>
</cp:coreProperties>
</file>