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9" r:id="rId4"/>
    <p:sldId id="258" r:id="rId5"/>
    <p:sldId id="261" r:id="rId6"/>
    <p:sldId id="262" r:id="rId7"/>
    <p:sldId id="265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F743-9AFF-ED4A-BDDD-BE18A21DE0F7}" type="datetimeFigureOut">
              <a:rPr lang="en-US" smtClean="0"/>
              <a:t>8/13/14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CBBB-8E03-B74B-8F43-58F4BCDB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(5/22/14 15:01) -----</a:t>
            </a:r>
          </a:p>
          <a:p>
            <a:r>
              <a:rPr lang="en-US"/>
              <a:t>switch male/female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5A096-AEF5-9B46-BBE8-E89EFE5C8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(5/22/14 15:01) -----</a:t>
            </a:r>
          </a:p>
          <a:p>
            <a:r>
              <a:rPr lang="en-US"/>
              <a:t>switch male/female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5A096-AEF5-9B46-BBE8-E89EFE5C8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(5/22/14 15:01) -----</a:t>
            </a:r>
          </a:p>
          <a:p>
            <a:r>
              <a:rPr lang="en-US"/>
              <a:t>switch male/female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5A096-AEF5-9B46-BBE8-E89EFE5C8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(1-A)*(1-B)+A(1-B)+B*(1-A)+2AB=1-B-A+AB+A-AB+B-AB+AB=1 -&gt; balanced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5A096-AEF5-9B46-BBE8-E89EFE5C8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(1-A)*(1-B)+A(1-B)+B*(1-A)+2AB=1-B-A+AB+A-AB+B-AB+AB=1 -&gt; balanced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5A096-AEF5-9B46-BBE8-E89EFE5C8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6CF3-C1E5-6A41-A78A-FBFEBB19F9E8}" type="datetimeFigureOut">
              <a:rPr lang="en-US" smtClean="0"/>
              <a:t>8/13/14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2C14-9820-3140-9460-D127B6BF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1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715314" y="2365396"/>
            <a:ext cx="139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(Susceptible)</a:t>
            </a:r>
            <a:endParaRPr lang="en-US" baseline="30000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857517" y="1796311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Sf1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1198" y="344844"/>
            <a:ext cx="6965245" cy="99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Demographic Flows: Singles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80477" y="2277063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6151849" y="1812892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Sm1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3434" y="4031567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1857517" y="3665392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Pf1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3434" y="2293644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6151849" y="3690981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Pm1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10649" y="4051305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1921677" y="5589176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If1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6151849" y="560575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Im1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72360" y="4014986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01476" y="5938770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82190" y="5955351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18030" y="2293644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66576" y="597508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5609" y="2296801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0449" y="188417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births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2448" y="4043255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6608" y="5958508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9159" y="183803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</a:t>
            </a:r>
            <a:endParaRPr lang="en-US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7089159" y="368197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</a:t>
            </a:r>
            <a:endParaRPr lang="en-US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38969" y="558601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24706" y="5561775"/>
            <a:ext cx="113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</a:t>
            </a:r>
            <a:r>
              <a:rPr lang="en-US" dirty="0" err="1" smtClean="0"/>
              <a:t>Imm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30888" y="3642318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</a:t>
            </a:r>
            <a:r>
              <a:rPr lang="en-US" dirty="0" err="1" smtClean="0"/>
              <a:t>Imm</a:t>
            </a:r>
            <a:r>
              <a:rPr lang="en-US" dirty="0" smtClean="0"/>
              <a:t>.</a:t>
            </a:r>
            <a:endParaRPr lang="en-US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26823" y="18920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births</a:t>
            </a:r>
            <a:endParaRPr lang="en-US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537489" y="3665392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</a:t>
            </a:r>
            <a:r>
              <a:rPr lang="en-US" dirty="0" err="1" smtClean="0"/>
              <a:t>Imm</a:t>
            </a:r>
            <a:r>
              <a:rPr lang="en-US" dirty="0" smtClean="0"/>
              <a:t>.</a:t>
            </a:r>
            <a:endParaRPr lang="en-US" baseline="30000" dirty="0"/>
          </a:p>
        </p:txBody>
      </p:sp>
      <p:sp>
        <p:nvSpPr>
          <p:cNvPr id="54" name="TextBox 53"/>
          <p:cNvSpPr txBox="1"/>
          <p:nvPr/>
        </p:nvSpPr>
        <p:spPr>
          <a:xfrm>
            <a:off x="862396" y="1194375"/>
            <a:ext cx="27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 in pairs w/ SFs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5187" y="298446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 in pairs w/ PFs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471" y="492229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deaths in pairs w/ IFs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15314" y="119437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 in pairs w/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0546" y="301019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 in pairs w/ PMs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66576" y="4922295"/>
            <a:ext cx="29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 in pairs w/ IMs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97850" y="1521986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197850" y="3385447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76740" y="1521986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576740" y="3385447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76740" y="5287450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62010" y="5275046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08866" y="2365396"/>
            <a:ext cx="139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(Susceptible)</a:t>
            </a:r>
            <a:endParaRPr lang="en-US" baseline="30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8866" y="4068880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(Primary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69" name="TextBox 68"/>
          <p:cNvSpPr txBox="1"/>
          <p:nvPr/>
        </p:nvSpPr>
        <p:spPr>
          <a:xfrm>
            <a:off x="7056567" y="5996517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(Chronic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4769373" y="4101725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(Primary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55074" y="6036690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(Chronic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2" name="TextBox 71"/>
          <p:cNvSpPr txBox="1"/>
          <p:nvPr/>
        </p:nvSpPr>
        <p:spPr>
          <a:xfrm>
            <a:off x="2695385" y="6046839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(Chronic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3" name="TextBox 72"/>
          <p:cNvSpPr txBox="1"/>
          <p:nvPr/>
        </p:nvSpPr>
        <p:spPr>
          <a:xfrm>
            <a:off x="537489" y="6066220"/>
            <a:ext cx="134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(Chronic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2657980" y="4082539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(Primary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176" y="4128028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(Primary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33431" y="2348815"/>
            <a:ext cx="139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(Susceptible)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3799" y="2348815"/>
            <a:ext cx="139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(Susceptible)</a:t>
            </a:r>
            <a:endParaRPr lang="en-US" baseline="30000" dirty="0"/>
          </a:p>
        </p:txBody>
      </p:sp>
      <p:sp>
        <p:nvSpPr>
          <p:cNvPr id="81" name="TextBox 80"/>
          <p:cNvSpPr txBox="1"/>
          <p:nvPr/>
        </p:nvSpPr>
        <p:spPr>
          <a:xfrm>
            <a:off x="553220" y="5600273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</a:t>
            </a:r>
            <a:r>
              <a:rPr lang="en-US" dirty="0" err="1" smtClean="0"/>
              <a:t>Imm</a:t>
            </a:r>
            <a:r>
              <a:rPr lang="en-US" dirty="0" smtClean="0"/>
              <a:t>.</a:t>
            </a:r>
            <a:endParaRPr lang="en-US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2744637" y="18499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57980" y="364565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44637" y="55694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deaths</a:t>
            </a:r>
          </a:p>
        </p:txBody>
      </p:sp>
    </p:spTree>
    <p:extLst>
      <p:ext uri="{BB962C8B-B14F-4D97-AF65-F5344CB8AC3E}">
        <p14:creationId xmlns:p14="http://schemas.microsoft.com/office/powerpoint/2010/main" val="125298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39" y="274638"/>
            <a:ext cx="8229600" cy="73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Variables:</a:t>
            </a:r>
            <a:br>
              <a:rPr lang="en-US" dirty="0" smtClean="0"/>
            </a:br>
            <a:r>
              <a:rPr lang="en-US" dirty="0" smtClean="0"/>
              <a:t>(compartments)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68533"/>
              </p:ext>
            </p:extLst>
          </p:nvPr>
        </p:nvGraphicFramePr>
        <p:xfrm>
          <a:off x="271339" y="1473335"/>
          <a:ext cx="8686800" cy="525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092"/>
                <a:gridCol w="5997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s1.num,</a:t>
                      </a:r>
                      <a:r>
                        <a:rPr lang="en-US" baseline="0" dirty="0" smtClean="0"/>
                        <a:t> p1.num, i1.num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single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s1.num.g2,</a:t>
                      </a:r>
                      <a:r>
                        <a:rPr lang="en-US" baseline="0" dirty="0" smtClean="0"/>
                        <a:t> p1.num.g2, i1.num.g2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single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p_ss.num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both partners in susceptible state</a:t>
                      </a:r>
                      <a:endParaRPr lang="en-US" dirty="0"/>
                    </a:p>
                  </a:txBody>
                  <a:tcPr/>
                </a:tc>
              </a:tr>
              <a:tr h="3867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p_pp.num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both partners in state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infection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p_ii.num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both partners instate of chronic infection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p_smpf.num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susceptible male and primarily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female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p_pmsf.num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primarily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and susceptible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p_smif.num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susceptible male and chronically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female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p_imsf.num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chronically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and susceptible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p_impf.num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chronically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and primarily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female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</a:t>
                      </a:r>
                      <a:r>
                        <a:rPr lang="en-US" smtClean="0"/>
                        <a:t>_pmif.num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Pairs with primarily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and chronically infected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6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39" y="274638"/>
            <a:ext cx="8229600" cy="73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Variables: others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19710"/>
              </p:ext>
            </p:extLst>
          </p:nvPr>
        </p:nvGraphicFramePr>
        <p:xfrm>
          <a:off x="162920" y="1042963"/>
          <a:ext cx="8557083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531"/>
                <a:gridCol w="5294552"/>
              </a:tblGrid>
              <a:tr h="336162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361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s.num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p.num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i.num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females</a:t>
                      </a:r>
                      <a:endParaRPr lang="en-US" dirty="0"/>
                    </a:p>
                  </a:txBody>
                  <a:tcPr/>
                </a:tc>
              </a:tr>
              <a:tr h="336162">
                <a:tc>
                  <a:txBody>
                    <a:bodyPr/>
                    <a:lstStyle/>
                    <a:p>
                      <a:r>
                        <a:rPr lang="en-US" dirty="0" smtClean="0"/>
                        <a:t>s.num.g2,</a:t>
                      </a:r>
                      <a:r>
                        <a:rPr lang="en-US" baseline="0" dirty="0" smtClean="0"/>
                        <a:t> p.num.g2, i.num.g2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males</a:t>
                      </a:r>
                      <a:endParaRPr lang="en-US" dirty="0"/>
                    </a:p>
                  </a:txBody>
                  <a:tcPr/>
                </a:tc>
              </a:tr>
              <a:tr h="336162">
                <a:tc>
                  <a:txBody>
                    <a:bodyPr/>
                    <a:lstStyle/>
                    <a:p>
                      <a:r>
                        <a:rPr lang="en-US" dirty="0" smtClean="0"/>
                        <a:t>s2.num,</a:t>
                      </a:r>
                      <a:r>
                        <a:rPr lang="en-US" baseline="0" dirty="0" smtClean="0"/>
                        <a:t> p2.num, i2.num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females in pairs</a:t>
                      </a:r>
                      <a:endParaRPr lang="en-US" dirty="0"/>
                    </a:p>
                  </a:txBody>
                  <a:tcPr/>
                </a:tc>
              </a:tr>
              <a:tr h="350605">
                <a:tc>
                  <a:txBody>
                    <a:bodyPr/>
                    <a:lstStyle/>
                    <a:p>
                      <a:r>
                        <a:rPr lang="en-US" dirty="0" smtClean="0"/>
                        <a:t>s2.num.g2,</a:t>
                      </a:r>
                      <a:r>
                        <a:rPr lang="en-US" baseline="0" dirty="0" smtClean="0"/>
                        <a:t> p2.num.g2, i2.num.g2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males in pairs</a:t>
                      </a:r>
                      <a:endParaRPr lang="en-US" dirty="0"/>
                    </a:p>
                  </a:txBody>
                  <a:tcPr/>
                </a:tc>
              </a:tr>
              <a:tr h="3361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prev_p_ss.num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airs with both partners in susceptible state</a:t>
                      </a:r>
                      <a:endParaRPr lang="en-US" dirty="0"/>
                    </a:p>
                  </a:txBody>
                  <a:tcPr/>
                </a:tc>
              </a:tr>
              <a:tr h="5802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prev_p_pp.num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pairs with both partners in state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infection (etc. for other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compartments)</a:t>
                      </a:r>
                      <a:endParaRPr lang="en-US" dirty="0"/>
                    </a:p>
                  </a:txBody>
                  <a:tcPr/>
                </a:tc>
              </a:tr>
              <a:tr h="3315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p_pairs.num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pairs</a:t>
                      </a:r>
                      <a:endParaRPr lang="en-US" dirty="0"/>
                    </a:p>
                  </a:txBody>
                  <a:tcPr/>
                </a:tc>
              </a:tr>
              <a:tr h="3315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t_s.num,t_p.num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t_i.num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en-US" dirty="0"/>
                    </a:p>
                  </a:txBody>
                  <a:tcPr/>
                </a:tc>
              </a:tr>
              <a:tr h="5802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prev_s.num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prev_p.num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prev_i.num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usceptible, primarily and chronically infected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females (add .g2 for male equivalents)</a:t>
                      </a:r>
                      <a:endParaRPr lang="en-US" dirty="0"/>
                    </a:p>
                  </a:txBody>
                  <a:tcPr/>
                </a:tc>
              </a:tr>
              <a:tr h="3315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num.g1</a:t>
                      </a:r>
                      <a:r>
                        <a:rPr lang="en-US" dirty="0" smtClean="0"/>
                        <a:t>, num.g2, </a:t>
                      </a:r>
                      <a:r>
                        <a:rPr lang="en-US" dirty="0" err="1" smtClean="0"/>
                        <a:t>t_num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females,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males and people (respectively)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2271223" y="1812892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Sf1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0731" y="285773"/>
            <a:ext cx="6965245" cy="99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Pair Formation Flows: Singles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94183" y="2293644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6570710" y="1791388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Sm1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42620" y="4010063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2271223" y="368197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Pf1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21277" y="2272140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6570710" y="366947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Pm1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29510" y="4029801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2335383" y="560575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If1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6570710" y="558425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Im1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33625" y="1902564"/>
            <a:ext cx="12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SS,PS, IS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15182" y="3994678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15182" y="5955351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1051" y="5933847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6891" y="2272140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85437" y="5953585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39315" y="2313382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131" y="1913008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SS, PS, IS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96154" y="4059836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0314" y="597508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549" y="1443560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43776" y="1422056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7301" y="3636553"/>
            <a:ext cx="158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SP, PP, IP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6719" y="3167105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0948" y="5617534"/>
            <a:ext cx="140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SI, PI, II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0366" y="5148086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75500" y="3647613"/>
            <a:ext cx="133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SP, PP, IP</a:t>
            </a:r>
            <a:endParaRPr lang="en-US" baseline="30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43776" y="3167105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96176" y="5617534"/>
            <a:ext cx="114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SI, PI, II</a:t>
            </a:r>
            <a:endParaRPr lang="en-US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43776" y="5164084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88850" y="1879622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SS, PS, 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70505" y="1443560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19044" y="3647613"/>
            <a:ext cx="158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SP, PP, IP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26213" y="3167105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053849" y="5600583"/>
            <a:ext cx="140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SI, PI, II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74861" y="5164084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527832" y="1812892"/>
            <a:ext cx="12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SS,SP, SI</a:t>
            </a:r>
            <a:endParaRPr lang="en-US" baseline="30000" dirty="0"/>
          </a:p>
        </p:txBody>
      </p:sp>
      <p:sp>
        <p:nvSpPr>
          <p:cNvPr id="89" name="TextBox 88"/>
          <p:cNvSpPr txBox="1"/>
          <p:nvPr/>
        </p:nvSpPr>
        <p:spPr>
          <a:xfrm>
            <a:off x="7527832" y="1415612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17681" y="3557941"/>
            <a:ext cx="133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PS, PP, PI</a:t>
            </a:r>
            <a:endParaRPr lang="en-US" baseline="30000" dirty="0"/>
          </a:p>
        </p:txBody>
      </p:sp>
      <p:sp>
        <p:nvSpPr>
          <p:cNvPr id="91" name="TextBox 90"/>
          <p:cNvSpPr txBox="1"/>
          <p:nvPr/>
        </p:nvSpPr>
        <p:spPr>
          <a:xfrm>
            <a:off x="7527832" y="3168131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17681" y="5527862"/>
            <a:ext cx="10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IS,IP, II</a:t>
            </a:r>
            <a:endParaRPr lang="en-US" baseline="30000" dirty="0"/>
          </a:p>
        </p:txBody>
      </p:sp>
      <p:sp>
        <p:nvSpPr>
          <p:cNvPr id="93" name="TextBox 92"/>
          <p:cNvSpPr txBox="1"/>
          <p:nvPr/>
        </p:nvSpPr>
        <p:spPr>
          <a:xfrm>
            <a:off x="7527832" y="5120881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Formations</a:t>
            </a:r>
          </a:p>
        </p:txBody>
      </p:sp>
    </p:spTree>
    <p:extLst>
      <p:ext uri="{BB962C8B-B14F-4D97-AF65-F5344CB8AC3E}">
        <p14:creationId xmlns:p14="http://schemas.microsoft.com/office/powerpoint/2010/main" val="388798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2271223" y="211281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Sf1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9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Infectious Flows: Singles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94183" y="259356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2271223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Sm1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183" y="402104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4179456" y="211281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Pf1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02416" y="259356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4179456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Pm1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02416" y="402104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6087689" y="211281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If1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6087689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Im1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0478" y="22242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61872" y="2224237"/>
            <a:ext cx="3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83784" y="3671455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5361872" y="3671455"/>
            <a:ext cx="3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baseline="30000" dirty="0"/>
          </a:p>
        </p:txBody>
      </p:sp>
      <p:sp>
        <p:nvSpPr>
          <p:cNvPr id="2" name="Rectangle 1"/>
          <p:cNvSpPr/>
          <p:nvPr/>
        </p:nvSpPr>
        <p:spPr>
          <a:xfrm>
            <a:off x="1881909" y="4652971"/>
            <a:ext cx="5865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Where…</a:t>
            </a:r>
          </a:p>
          <a:p>
            <a:r>
              <a:rPr lang="en-US" dirty="0"/>
              <a:t> </a:t>
            </a:r>
            <a:r>
              <a:rPr lang="en-US" dirty="0" smtClean="0"/>
              <a:t>  A </a:t>
            </a:r>
            <a:r>
              <a:rPr lang="en-US" dirty="0"/>
              <a:t>= rate of infection for </a:t>
            </a:r>
            <a:r>
              <a:rPr lang="en-US" dirty="0" smtClean="0"/>
              <a:t>single females</a:t>
            </a:r>
            <a:endParaRPr lang="en-US" dirty="0"/>
          </a:p>
          <a:p>
            <a:r>
              <a:rPr lang="en-US" dirty="0" smtClean="0"/>
              <a:t>   B </a:t>
            </a:r>
            <a:r>
              <a:rPr lang="en-US" dirty="0"/>
              <a:t>= rate of infection for </a:t>
            </a:r>
            <a:r>
              <a:rPr lang="en-US" dirty="0" smtClean="0"/>
              <a:t>singles males</a:t>
            </a:r>
          </a:p>
          <a:p>
            <a:r>
              <a:rPr lang="en-US" dirty="0" smtClean="0"/>
              <a:t>   pi = </a:t>
            </a:r>
            <a:r>
              <a:rPr lang="en-US" dirty="0"/>
              <a:t>rate of transition from primary to chronic infection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2271223" y="1824181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320056"/>
            <a:ext cx="6965245" cy="99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Infectious Flows: Pairs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94183" y="2304933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2678547" y="2647141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2271223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183" y="402104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678547" y="4363257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4179456" y="1824181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02416" y="2304933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4586780" y="2647141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4179456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02416" y="4021049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586780" y="4363257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6087689" y="1824181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SI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6495013" y="2647141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 Same Side Corner Rectangle 21"/>
          <p:cNvSpPr/>
          <p:nvPr/>
        </p:nvSpPr>
        <p:spPr>
          <a:xfrm>
            <a:off x="6087689" y="354029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495013" y="4363257"/>
            <a:ext cx="4156" cy="89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/>
        </p:nvSpPr>
        <p:spPr>
          <a:xfrm>
            <a:off x="2271223" y="525641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94183" y="5737165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>
            <a:off x="4179456" y="525641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2416" y="5737165"/>
            <a:ext cx="1085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27"/>
          <p:cNvSpPr/>
          <p:nvPr/>
        </p:nvSpPr>
        <p:spPr>
          <a:xfrm>
            <a:off x="6087689" y="525641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094183" y="2624975"/>
            <a:ext cx="1092663" cy="10464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86793" y="4363257"/>
            <a:ext cx="1092663" cy="10464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95026" y="2624975"/>
            <a:ext cx="1092663" cy="10464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02416" y="4363257"/>
            <a:ext cx="1092663" cy="10464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88962" y="1935601"/>
            <a:ext cx="9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A*(1-B)</a:t>
            </a:r>
            <a:endParaRPr lang="en-US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06987" y="4597523"/>
            <a:ext cx="45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70124" y="2914072"/>
            <a:ext cx="59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A*B</a:t>
            </a:r>
            <a:endParaRPr lang="en-US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06987" y="2900218"/>
            <a:ext cx="6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pi*D</a:t>
            </a:r>
            <a:endParaRPr lang="en-US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81792" y="4634468"/>
            <a:ext cx="6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C*pi</a:t>
            </a:r>
            <a:endParaRPr lang="en-US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399" y="1935601"/>
            <a:ext cx="97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i*(1-D)</a:t>
            </a:r>
            <a:endParaRPr lang="en-US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71223" y="2914072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B*(1-A)</a:t>
            </a:r>
            <a:endParaRPr lang="en-US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3187813" y="3671455"/>
            <a:ext cx="9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C*(1-pi)</a:t>
            </a:r>
            <a:endParaRPr lang="en-US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5134361" y="3656334"/>
            <a:ext cx="100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pi*(1</a:t>
            </a:r>
            <a:r>
              <a:rPr lang="en-US" dirty="0" smtClean="0"/>
              <a:t>-pi)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57359" y="4634468"/>
            <a:ext cx="9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pi*(1-C)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3281792" y="5446746"/>
            <a:ext cx="3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97507" y="5409737"/>
            <a:ext cx="3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64678" y="2900218"/>
            <a:ext cx="3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37693" y="2907144"/>
            <a:ext cx="97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*(1-pi)</a:t>
            </a:r>
            <a:endParaRPr lang="en-US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07130" y="4597523"/>
            <a:ext cx="3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baseline="30000" dirty="0"/>
          </a:p>
        </p:txBody>
      </p:sp>
      <p:sp>
        <p:nvSpPr>
          <p:cNvPr id="52" name="TextBox 51"/>
          <p:cNvSpPr txBox="1"/>
          <p:nvPr/>
        </p:nvSpPr>
        <p:spPr>
          <a:xfrm>
            <a:off x="4190655" y="4597523"/>
            <a:ext cx="100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pi*(1-pi)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472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3273575" y="2359860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4502" y="-228605"/>
            <a:ext cx="6965245" cy="9950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 Flows: Pairs and Singles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6535" y="2840612"/>
            <a:ext cx="8093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3273575" y="3822899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96535" y="4303651"/>
            <a:ext cx="809332" cy="4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4905867" y="2359860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98907" y="2840612"/>
            <a:ext cx="7807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13191" y="3196674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16"/>
          <p:cNvSpPr/>
          <p:nvPr/>
        </p:nvSpPr>
        <p:spPr>
          <a:xfrm>
            <a:off x="4905867" y="3822899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98907" y="4303651"/>
            <a:ext cx="780702" cy="4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35563" y="4614630"/>
            <a:ext cx="4156" cy="621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6579609" y="2359860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6579609" y="3822899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PI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009305" y="4614630"/>
            <a:ext cx="4156" cy="621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/>
        </p:nvSpPr>
        <p:spPr>
          <a:xfrm>
            <a:off x="3295947" y="5236575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8907" y="5717327"/>
            <a:ext cx="8093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>
            <a:off x="4928239" y="5236575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21279" y="5717327"/>
            <a:ext cx="10852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27"/>
          <p:cNvSpPr/>
          <p:nvPr/>
        </p:nvSpPr>
        <p:spPr>
          <a:xfrm>
            <a:off x="6601981" y="5236575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96535" y="3182820"/>
            <a:ext cx="816722" cy="771237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8907" y="4620642"/>
            <a:ext cx="834777" cy="65915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11261" y="3196674"/>
            <a:ext cx="916165" cy="742262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3863" y="4579242"/>
            <a:ext cx="983563" cy="700555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60557" y="1087219"/>
            <a:ext cx="172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eath/migration</a:t>
            </a:r>
            <a:endParaRPr lang="en-US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964502" y="778638"/>
            <a:ext cx="18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birth/immigration</a:t>
            </a:r>
            <a:endParaRPr lang="en-US" baseline="30000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4706" y="1465568"/>
            <a:ext cx="180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orm/</a:t>
            </a:r>
            <a:r>
              <a:rPr lang="en-US" dirty="0" err="1" smtClean="0">
                <a:solidFill>
                  <a:srgbClr val="3366FF"/>
                </a:solidFill>
              </a:rPr>
              <a:t>sep</a:t>
            </a:r>
            <a:r>
              <a:rPr lang="en-US" dirty="0" smtClean="0">
                <a:solidFill>
                  <a:srgbClr val="3366FF"/>
                </a:solidFill>
              </a:rPr>
              <a:t>/death*</a:t>
            </a:r>
            <a:endParaRPr lang="en-US" baseline="30000" dirty="0">
              <a:solidFill>
                <a:srgbClr val="33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56598" y="3182820"/>
            <a:ext cx="3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baseline="300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986933" y="3189746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664447" y="3182820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54491" y="4610350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 Same Side Corner Rectangle 102"/>
          <p:cNvSpPr/>
          <p:nvPr/>
        </p:nvSpPr>
        <p:spPr>
          <a:xfrm>
            <a:off x="1546139" y="2359860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Sm1</a:t>
            </a:r>
            <a:endParaRPr lang="en-US" dirty="0"/>
          </a:p>
        </p:txBody>
      </p:sp>
      <p:cxnSp>
        <p:nvCxnSpPr>
          <p:cNvPr id="104" name="Straight Arrow Connector 103"/>
          <p:cNvCxnSpPr>
            <a:endCxn id="4" idx="2"/>
          </p:cNvCxnSpPr>
          <p:nvPr/>
        </p:nvCxnSpPr>
        <p:spPr>
          <a:xfrm flipV="1">
            <a:off x="2369099" y="2771340"/>
            <a:ext cx="904476" cy="4734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ound Same Side Corner Rectangle 104"/>
          <p:cNvSpPr/>
          <p:nvPr/>
        </p:nvSpPr>
        <p:spPr>
          <a:xfrm>
            <a:off x="1591853" y="3871995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Pm1</a:t>
            </a:r>
            <a:endParaRPr lang="en-US" dirty="0"/>
          </a:p>
        </p:txBody>
      </p:sp>
      <p:sp>
        <p:nvSpPr>
          <p:cNvPr id="106" name="Round Same Side Corner Rectangle 105"/>
          <p:cNvSpPr/>
          <p:nvPr/>
        </p:nvSpPr>
        <p:spPr>
          <a:xfrm>
            <a:off x="1605595" y="5236575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Im1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397562" y="4308268"/>
            <a:ext cx="898385" cy="0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28555" y="5586169"/>
            <a:ext cx="898385" cy="0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64502" y="4249858"/>
            <a:ext cx="57693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74706" y="5605907"/>
            <a:ext cx="64109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343672" y="2542735"/>
            <a:ext cx="0" cy="27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945928" y="3182820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945928" y="4628915"/>
            <a:ext cx="0" cy="626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144352" y="1444056"/>
            <a:ext cx="8093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846724" y="1444056"/>
            <a:ext cx="7807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931540" y="2817060"/>
            <a:ext cx="57693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/>
          <p:cNvSpPr/>
          <p:nvPr/>
        </p:nvSpPr>
        <p:spPr>
          <a:xfrm>
            <a:off x="2983169" y="1628334"/>
            <a:ext cx="304800" cy="2679933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1" name="Left Bracket 160"/>
          <p:cNvSpPr/>
          <p:nvPr/>
        </p:nvSpPr>
        <p:spPr>
          <a:xfrm>
            <a:off x="4563260" y="1628335"/>
            <a:ext cx="364979" cy="330983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Left Bracket 162"/>
          <p:cNvSpPr/>
          <p:nvPr/>
        </p:nvSpPr>
        <p:spPr>
          <a:xfrm>
            <a:off x="2786106" y="1617071"/>
            <a:ext cx="535285" cy="3969097"/>
          </a:xfrm>
          <a:prstGeom prst="leftBracket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4" name="Left Bracket 163"/>
          <p:cNvSpPr/>
          <p:nvPr/>
        </p:nvSpPr>
        <p:spPr>
          <a:xfrm>
            <a:off x="4381806" y="1617072"/>
            <a:ext cx="524061" cy="4303481"/>
          </a:xfrm>
          <a:prstGeom prst="leftBracket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5" name="Left Bracket 164"/>
          <p:cNvSpPr/>
          <p:nvPr/>
        </p:nvSpPr>
        <p:spPr>
          <a:xfrm rot="10800000">
            <a:off x="6986930" y="1444055"/>
            <a:ext cx="1310851" cy="5030826"/>
          </a:xfrm>
          <a:prstGeom prst="leftBracket">
            <a:avLst>
              <a:gd name="adj" fmla="val 0"/>
            </a:avLst>
          </a:prstGeom>
          <a:ln>
            <a:solidFill>
              <a:srgbClr val="3366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6" name="Left Bracket 165"/>
          <p:cNvSpPr/>
          <p:nvPr/>
        </p:nvSpPr>
        <p:spPr>
          <a:xfrm rot="10800000">
            <a:off x="7239451" y="1444055"/>
            <a:ext cx="793746" cy="3603118"/>
          </a:xfrm>
          <a:prstGeom prst="leftBracket">
            <a:avLst>
              <a:gd name="adj" fmla="val 0"/>
            </a:avLst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7" name="Left Bracket 166"/>
          <p:cNvSpPr/>
          <p:nvPr/>
        </p:nvSpPr>
        <p:spPr>
          <a:xfrm rot="16200000">
            <a:off x="4385016" y="3620447"/>
            <a:ext cx="415346" cy="5293522"/>
          </a:xfrm>
          <a:prstGeom prst="leftBracket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8" name="Left Bracket 167"/>
          <p:cNvSpPr/>
          <p:nvPr/>
        </p:nvSpPr>
        <p:spPr>
          <a:xfrm rot="16200000">
            <a:off x="4473174" y="2310037"/>
            <a:ext cx="408874" cy="5123681"/>
          </a:xfrm>
          <a:prstGeom prst="leftBracket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0" name="Left Bracket 169"/>
          <p:cNvSpPr/>
          <p:nvPr/>
        </p:nvSpPr>
        <p:spPr>
          <a:xfrm rot="16200000">
            <a:off x="3637678" y="1819771"/>
            <a:ext cx="118200" cy="2858149"/>
          </a:xfrm>
          <a:prstGeom prst="leftBracket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01439" y="999957"/>
            <a:ext cx="419276" cy="8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501439" y="1348538"/>
            <a:ext cx="419276" cy="8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12264" y="1641323"/>
            <a:ext cx="419276" cy="891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501439" y="2027823"/>
            <a:ext cx="419276" cy="8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960557" y="1818122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infection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667240" y="651638"/>
            <a:ext cx="0" cy="2942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13191" y="668861"/>
            <a:ext cx="0" cy="2942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58485" y="668861"/>
            <a:ext cx="0" cy="2942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144352" y="827328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700071" y="827328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7424941" y="798188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2312828" y="2223856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2347371" y="3690455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2382475" y="5098257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4120250" y="2252996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675969" y="2252996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7400839" y="2223856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120250" y="3761269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675969" y="3761269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7400839" y="3732129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4088500" y="5076313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5644219" y="5076313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7369089" y="5047173"/>
            <a:ext cx="293306" cy="181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Left Bracket 197"/>
          <p:cNvSpPr/>
          <p:nvPr/>
        </p:nvSpPr>
        <p:spPr>
          <a:xfrm rot="16200000">
            <a:off x="3610431" y="3377625"/>
            <a:ext cx="262946" cy="2858149"/>
          </a:xfrm>
          <a:prstGeom prst="leftBracket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9" name="Left Bracket 198"/>
          <p:cNvSpPr/>
          <p:nvPr/>
        </p:nvSpPr>
        <p:spPr>
          <a:xfrm rot="16200000">
            <a:off x="3144958" y="5043299"/>
            <a:ext cx="359594" cy="2114103"/>
          </a:xfrm>
          <a:prstGeom prst="leftBracket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0" name="Left Bracket 199"/>
          <p:cNvSpPr/>
          <p:nvPr/>
        </p:nvSpPr>
        <p:spPr>
          <a:xfrm>
            <a:off x="3135569" y="1628335"/>
            <a:ext cx="304800" cy="114774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1" name="Left Bracket 200"/>
          <p:cNvSpPr/>
          <p:nvPr/>
        </p:nvSpPr>
        <p:spPr>
          <a:xfrm>
            <a:off x="4814466" y="1628334"/>
            <a:ext cx="291617" cy="1679611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3" name="Left Bracket 202"/>
          <p:cNvSpPr/>
          <p:nvPr/>
        </p:nvSpPr>
        <p:spPr>
          <a:xfrm rot="10800000">
            <a:off x="6959516" y="1465568"/>
            <a:ext cx="819146" cy="1982870"/>
          </a:xfrm>
          <a:prstGeom prst="leftBracket">
            <a:avLst>
              <a:gd name="adj" fmla="val 0"/>
            </a:avLst>
          </a:prstGeom>
          <a:ln>
            <a:solidFill>
              <a:srgbClr val="3366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8" name="Round Same Side Corner Rectangle 147"/>
          <p:cNvSpPr/>
          <p:nvPr/>
        </p:nvSpPr>
        <p:spPr>
          <a:xfrm>
            <a:off x="6627426" y="963304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If1</a:t>
            </a:r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4702477" y="3229451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287952" y="5862983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Left Bracket 205"/>
          <p:cNvSpPr/>
          <p:nvPr/>
        </p:nvSpPr>
        <p:spPr>
          <a:xfrm rot="16200000">
            <a:off x="4627696" y="836682"/>
            <a:ext cx="251764" cy="4971746"/>
          </a:xfrm>
          <a:prstGeom prst="leftBracket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7" name="Oval 206"/>
          <p:cNvSpPr/>
          <p:nvPr/>
        </p:nvSpPr>
        <p:spPr>
          <a:xfrm>
            <a:off x="7086131" y="3381851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099354" y="4955316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099354" y="6396386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39192" y="4876821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036762" y="2692845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/>
          <p:cNvCxnSpPr/>
          <p:nvPr/>
        </p:nvCxnSpPr>
        <p:spPr>
          <a:xfrm flipH="1">
            <a:off x="7450386" y="1465568"/>
            <a:ext cx="243759" cy="842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2857565" y="4229773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675781" y="5507673"/>
            <a:ext cx="251207" cy="1569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126850" y="6474881"/>
            <a:ext cx="56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*flow from paired compartment due to death of a partner</a:t>
            </a:r>
            <a:endParaRPr lang="en-US" baseline="30000" dirty="0"/>
          </a:p>
        </p:txBody>
      </p:sp>
      <p:sp>
        <p:nvSpPr>
          <p:cNvPr id="144" name="Round Same Side Corner Rectangle 143"/>
          <p:cNvSpPr/>
          <p:nvPr/>
        </p:nvSpPr>
        <p:spPr>
          <a:xfrm>
            <a:off x="3321392" y="963304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Sf1</a:t>
            </a:r>
            <a:endParaRPr lang="en-US" dirty="0"/>
          </a:p>
        </p:txBody>
      </p:sp>
      <p:sp>
        <p:nvSpPr>
          <p:cNvPr id="146" name="Round Same Side Corner Rectangle 145"/>
          <p:cNvSpPr/>
          <p:nvPr/>
        </p:nvSpPr>
        <p:spPr>
          <a:xfrm>
            <a:off x="4953684" y="963304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3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Condition Variables</a:t>
            </a:r>
            <a:br>
              <a:rPr lang="en-US" dirty="0" smtClean="0"/>
            </a:br>
            <a:r>
              <a:rPr lang="en-US" dirty="0" smtClean="0"/>
              <a:t>(for </a:t>
            </a:r>
            <a:r>
              <a:rPr lang="en-US" dirty="0" err="1" smtClean="0"/>
              <a:t>init.pf</a:t>
            </a:r>
            <a:r>
              <a:rPr lang="en-US" dirty="0" smtClean="0"/>
              <a:t> function)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673335"/>
              </p:ext>
            </p:extLst>
          </p:nvPr>
        </p:nvGraphicFramePr>
        <p:xfrm>
          <a:off x="457200" y="1770586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84"/>
                <a:gridCol w="61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pairs.fract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fraction of the population in pairs of any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s.num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susceptible females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s.num.g2+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susceptible males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p.num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primary stage infected females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p.num.g2*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primary stage infected males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i.num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chronic stage infected females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i.num.g2+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chronic stage infected males in the population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0698" y="5005543"/>
            <a:ext cx="363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Optional variables (defaulted to 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990053"/>
            <a:ext cx="282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 Same variables as </a:t>
            </a:r>
            <a:r>
              <a:rPr lang="en-US" dirty="0" err="1" smtClean="0"/>
              <a:t>init.dcm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19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Shared Parameters</a:t>
            </a:r>
            <a:br>
              <a:rPr lang="en-US" dirty="0" smtClean="0"/>
            </a:br>
            <a:r>
              <a:rPr lang="en-US" dirty="0" smtClean="0"/>
              <a:t> (with DCM 2 group, “SI” Models)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689543"/>
              </p:ext>
            </p:extLst>
          </p:nvPr>
        </p:nvGraphicFramePr>
        <p:xfrm>
          <a:off x="457200" y="1952598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84"/>
                <a:gridCol w="61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b.rate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birth/immigration rate for susceptible females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b.rate.g2*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for susceptible 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transmission given an act when the female is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susceptible partner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trans.rate.g2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transmission given an act when the male is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susceptible partner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acts governing transmission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to use as a basis when balancing between populations (for contacts or pair formations)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700157"/>
            <a:ext cx="69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If b.rate.g2 is set to “NA”, these both use female population as a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7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Parameters</a:t>
            </a:r>
            <a:br>
              <a:rPr lang="en-US" dirty="0" smtClean="0"/>
            </a:br>
            <a:r>
              <a:rPr lang="en-US" dirty="0" smtClean="0"/>
              <a:t>(for </a:t>
            </a:r>
            <a:r>
              <a:rPr lang="en-US" dirty="0" err="1" smtClean="0"/>
              <a:t>param.dcm</a:t>
            </a:r>
            <a:r>
              <a:rPr lang="en-US" dirty="0" smtClean="0"/>
              <a:t> function)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87458"/>
              </p:ext>
            </p:extLst>
          </p:nvPr>
        </p:nvGraphicFramePr>
        <p:xfrm>
          <a:off x="457200" y="151889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84"/>
                <a:gridCol w="61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formation.rate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pairing rate for singles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dissolution rate for pairs in the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 of acts outside pair for females in pairs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multiplier for increasing infectivity during primary stage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p_act.rate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acts per unit time within pairs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pi.rate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 of transition from primary to chronic infection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01762"/>
            <a:ext cx="842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Setting this to 0 reverts to two state, “SI” model dynamics (no primary compartments)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Parameters</a:t>
            </a:r>
            <a:br>
              <a:rPr lang="en-US" dirty="0" smtClean="0"/>
            </a:br>
            <a:r>
              <a:rPr lang="en-US" dirty="0" smtClean="0"/>
              <a:t>(vital: births/deaths)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62337"/>
              </p:ext>
            </p:extLst>
          </p:nvPr>
        </p:nvGraphicFramePr>
        <p:xfrm>
          <a:off x="457200" y="1999066"/>
          <a:ext cx="8229600" cy="3338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84"/>
                <a:gridCol w="61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bs.rate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birth/immigration rate for susceptible females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bs.rate.g2*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for susceptible 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bp.rate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for primarily infected females.</a:t>
                      </a:r>
                      <a:endParaRPr lang="en-US" dirty="0"/>
                    </a:p>
                  </a:txBody>
                  <a:tcPr/>
                </a:tc>
              </a:tr>
              <a:tr h="3867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bp.rate.g2*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for primarily infected males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bi.rate</a:t>
                      </a: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for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chroniclly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infected females.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bi.rate.g2*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for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chronicallyinfected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males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dp.rate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death/migration rate for primarily infected females.</a:t>
                      </a:r>
                      <a:endParaRPr lang="en-US" dirty="0"/>
                    </a:p>
                  </a:txBody>
                  <a:tcPr/>
                </a:tc>
              </a:tr>
              <a:tr h="268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dp.rate.g2*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for primarily infected males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576240"/>
            <a:ext cx="825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These default to 0 except for the “susceptible” variables which default to </a:t>
            </a:r>
            <a:r>
              <a:rPr lang="en-US" dirty="0" err="1" smtClean="0"/>
              <a:t>b.rate</a:t>
            </a:r>
            <a:r>
              <a:rPr lang="en-US" dirty="0" smtClean="0"/>
              <a:t>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1211</Words>
  <Application>Microsoft Macintosh PowerPoint</Application>
  <PresentationFormat>On-screen Show (4:3)</PresentationFormat>
  <Paragraphs>266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Demographic Flows: Singles</vt:lpstr>
      <vt:lpstr>Pair Formation Flows: Singles</vt:lpstr>
      <vt:lpstr>Infectious Flows: Singles</vt:lpstr>
      <vt:lpstr>Infectious Flows: Pairs</vt:lpstr>
      <vt:lpstr>All Flows: Pairs and Singles</vt:lpstr>
      <vt:lpstr>Initial Condition Variables (for init.pf function)</vt:lpstr>
      <vt:lpstr>Shared Parameters  (with DCM 2 group, “SI” Models)</vt:lpstr>
      <vt:lpstr>Additional Parameters (for param.dcm function)</vt:lpstr>
      <vt:lpstr>Additional Parameters (vital: births/deaths)</vt:lpstr>
      <vt:lpstr>Output Variables: (compartments)</vt:lpstr>
      <vt:lpstr>Output Variables: others</vt:lpstr>
    </vt:vector>
  </TitlesOfParts>
  <Company>David A Swan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Singles Infectious Flows</dc:title>
  <dc:creator>David Swan</dc:creator>
  <cp:lastModifiedBy>David Swan</cp:lastModifiedBy>
  <cp:revision>27</cp:revision>
  <dcterms:created xsi:type="dcterms:W3CDTF">2014-08-07T21:00:13Z</dcterms:created>
  <dcterms:modified xsi:type="dcterms:W3CDTF">2014-08-13T21:59:06Z</dcterms:modified>
</cp:coreProperties>
</file>