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0" r:id="rId3"/>
    <p:sldId id="258" r:id="rId4"/>
    <p:sldId id="257" r:id="rId5"/>
    <p:sldId id="259" r:id="rId6"/>
    <p:sldId id="261" r:id="rId7"/>
    <p:sldId id="262" r:id="rId8"/>
    <p:sldId id="263" r:id="rId9"/>
    <p:sldId id="264" r:id="rId10"/>
    <p:sldId id="265" r:id="rId11"/>
    <p:sldId id="266" r:id="rId12"/>
    <p:sldId id="267" r:id="rId13"/>
    <p:sldId id="268" r:id="rId14"/>
    <p:sldId id="269" r:id="rId15"/>
    <p:sldId id="272"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84505"/>
  </p:normalViewPr>
  <p:slideViewPr>
    <p:cSldViewPr snapToGrid="0" snapToObjects="1">
      <p:cViewPr varScale="1">
        <p:scale>
          <a:sx n="79" d="100"/>
          <a:sy n="79" d="100"/>
        </p:scale>
        <p:origin x="456" y="192"/>
      </p:cViewPr>
      <p:guideLst/>
    </p:cSldViewPr>
  </p:slideViewPr>
  <p:notesTextViewPr>
    <p:cViewPr>
      <p:scale>
        <a:sx n="1" d="1"/>
        <a:sy n="1" d="1"/>
      </p:scale>
      <p:origin x="0" y="-14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7AC04B-8EA9-4F34-9194-EA1BACB4D8C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EB6E2BF-E333-4367-9FC6-BD73BB90117C}">
      <dgm:prSet/>
      <dgm:spPr/>
      <dgm:t>
        <a:bodyPr/>
        <a:lstStyle/>
        <a:p>
          <a:r>
            <a:rPr lang="en-US"/>
            <a:t>IGV is a tool used to visualize genome alignments.</a:t>
          </a:r>
        </a:p>
      </dgm:t>
    </dgm:pt>
    <dgm:pt modelId="{555C15D2-7F01-45C6-8065-CFD6D8CCC27D}" type="parTrans" cxnId="{790DA998-7FBB-4319-82BA-44334A21E9D9}">
      <dgm:prSet/>
      <dgm:spPr/>
      <dgm:t>
        <a:bodyPr/>
        <a:lstStyle/>
        <a:p>
          <a:endParaRPr lang="en-US"/>
        </a:p>
      </dgm:t>
    </dgm:pt>
    <dgm:pt modelId="{0A54E6C7-3F00-42E8-B71A-808EA48FB43F}" type="sibTrans" cxnId="{790DA998-7FBB-4319-82BA-44334A21E9D9}">
      <dgm:prSet/>
      <dgm:spPr/>
      <dgm:t>
        <a:bodyPr/>
        <a:lstStyle/>
        <a:p>
          <a:endParaRPr lang="en-US"/>
        </a:p>
      </dgm:t>
    </dgm:pt>
    <dgm:pt modelId="{8B18829B-EDEC-4766-A586-2747CE49C15A}">
      <dgm:prSet/>
      <dgm:spPr/>
      <dgm:t>
        <a:bodyPr/>
        <a:lstStyle/>
        <a:p>
          <a:r>
            <a:rPr lang="en-US"/>
            <a:t>You have indexed your bam files, downloaded your files to your personal computer, and loaded the genome, alignment, and protein files onto IGV.</a:t>
          </a:r>
        </a:p>
      </dgm:t>
    </dgm:pt>
    <dgm:pt modelId="{8CEA1BAE-FCD8-4D5F-A31D-24C67951C59E}" type="parTrans" cxnId="{D16D0DC0-5208-4098-A86E-D564FE137D31}">
      <dgm:prSet/>
      <dgm:spPr/>
      <dgm:t>
        <a:bodyPr/>
        <a:lstStyle/>
        <a:p>
          <a:endParaRPr lang="en-US"/>
        </a:p>
      </dgm:t>
    </dgm:pt>
    <dgm:pt modelId="{4F053F5A-8681-4C16-A54E-8936B231217E}" type="sibTrans" cxnId="{D16D0DC0-5208-4098-A86E-D564FE137D31}">
      <dgm:prSet/>
      <dgm:spPr/>
      <dgm:t>
        <a:bodyPr/>
        <a:lstStyle/>
        <a:p>
          <a:endParaRPr lang="en-US"/>
        </a:p>
      </dgm:t>
    </dgm:pt>
    <dgm:pt modelId="{899BA645-6A73-4017-90EF-1C678F97C04D}">
      <dgm:prSet/>
      <dgm:spPr/>
      <dgm:t>
        <a:bodyPr/>
        <a:lstStyle/>
        <a:p>
          <a:r>
            <a:rPr lang="en-US"/>
            <a:t>Using this, you are able to view what reads cover the majority of the genome, what bases are different from your reference genome, and contextualize the areas of high coverage with genome annotation.</a:t>
          </a:r>
        </a:p>
      </dgm:t>
    </dgm:pt>
    <dgm:pt modelId="{289914A3-22CE-45D3-BD33-C5084B5065C2}" type="parTrans" cxnId="{72E12A2D-BA9A-4904-9B67-ED96D354C8FE}">
      <dgm:prSet/>
      <dgm:spPr/>
      <dgm:t>
        <a:bodyPr/>
        <a:lstStyle/>
        <a:p>
          <a:endParaRPr lang="en-US"/>
        </a:p>
      </dgm:t>
    </dgm:pt>
    <dgm:pt modelId="{FB578528-794B-429A-8610-E6271F54D88E}" type="sibTrans" cxnId="{72E12A2D-BA9A-4904-9B67-ED96D354C8FE}">
      <dgm:prSet/>
      <dgm:spPr/>
      <dgm:t>
        <a:bodyPr/>
        <a:lstStyle/>
        <a:p>
          <a:endParaRPr lang="en-US"/>
        </a:p>
      </dgm:t>
    </dgm:pt>
    <dgm:pt modelId="{17533986-1882-5D4B-AED3-5FAE1B39E084}" type="pres">
      <dgm:prSet presAssocID="{607AC04B-8EA9-4F34-9194-EA1BACB4D8CE}" presName="vert0" presStyleCnt="0">
        <dgm:presLayoutVars>
          <dgm:dir/>
          <dgm:animOne val="branch"/>
          <dgm:animLvl val="lvl"/>
        </dgm:presLayoutVars>
      </dgm:prSet>
      <dgm:spPr/>
    </dgm:pt>
    <dgm:pt modelId="{B635D7E2-95D2-564D-B99A-13D9C9E3A5E3}" type="pres">
      <dgm:prSet presAssocID="{BEB6E2BF-E333-4367-9FC6-BD73BB90117C}" presName="thickLine" presStyleLbl="alignNode1" presStyleIdx="0" presStyleCnt="3"/>
      <dgm:spPr/>
    </dgm:pt>
    <dgm:pt modelId="{E58529DA-930E-9C48-8E12-7E3F0B899D0A}" type="pres">
      <dgm:prSet presAssocID="{BEB6E2BF-E333-4367-9FC6-BD73BB90117C}" presName="horz1" presStyleCnt="0"/>
      <dgm:spPr/>
    </dgm:pt>
    <dgm:pt modelId="{D6539B2D-EED9-5647-9A06-FF0D04B12674}" type="pres">
      <dgm:prSet presAssocID="{BEB6E2BF-E333-4367-9FC6-BD73BB90117C}" presName="tx1" presStyleLbl="revTx" presStyleIdx="0" presStyleCnt="3"/>
      <dgm:spPr/>
    </dgm:pt>
    <dgm:pt modelId="{30076401-7A6E-9E4F-ABB6-F1263634CB94}" type="pres">
      <dgm:prSet presAssocID="{BEB6E2BF-E333-4367-9FC6-BD73BB90117C}" presName="vert1" presStyleCnt="0"/>
      <dgm:spPr/>
    </dgm:pt>
    <dgm:pt modelId="{ECE76307-6738-AF48-8A08-481836ECBA06}" type="pres">
      <dgm:prSet presAssocID="{8B18829B-EDEC-4766-A586-2747CE49C15A}" presName="thickLine" presStyleLbl="alignNode1" presStyleIdx="1" presStyleCnt="3"/>
      <dgm:spPr/>
    </dgm:pt>
    <dgm:pt modelId="{06A05A7B-A00D-8F42-996E-E3F57788D072}" type="pres">
      <dgm:prSet presAssocID="{8B18829B-EDEC-4766-A586-2747CE49C15A}" presName="horz1" presStyleCnt="0"/>
      <dgm:spPr/>
    </dgm:pt>
    <dgm:pt modelId="{C27ADE9F-A04F-6C4B-B32F-28AE11EA2009}" type="pres">
      <dgm:prSet presAssocID="{8B18829B-EDEC-4766-A586-2747CE49C15A}" presName="tx1" presStyleLbl="revTx" presStyleIdx="1" presStyleCnt="3"/>
      <dgm:spPr/>
    </dgm:pt>
    <dgm:pt modelId="{45113C2A-1B01-9B4B-8D15-827EC6DDD163}" type="pres">
      <dgm:prSet presAssocID="{8B18829B-EDEC-4766-A586-2747CE49C15A}" presName="vert1" presStyleCnt="0"/>
      <dgm:spPr/>
    </dgm:pt>
    <dgm:pt modelId="{1840B787-F634-024E-897D-E2CF76EBF074}" type="pres">
      <dgm:prSet presAssocID="{899BA645-6A73-4017-90EF-1C678F97C04D}" presName="thickLine" presStyleLbl="alignNode1" presStyleIdx="2" presStyleCnt="3"/>
      <dgm:spPr/>
    </dgm:pt>
    <dgm:pt modelId="{C0C90125-2581-F24A-B467-0EDA8B86FD49}" type="pres">
      <dgm:prSet presAssocID="{899BA645-6A73-4017-90EF-1C678F97C04D}" presName="horz1" presStyleCnt="0"/>
      <dgm:spPr/>
    </dgm:pt>
    <dgm:pt modelId="{24E7A66B-2470-5D45-B58A-89985D4F95FE}" type="pres">
      <dgm:prSet presAssocID="{899BA645-6A73-4017-90EF-1C678F97C04D}" presName="tx1" presStyleLbl="revTx" presStyleIdx="2" presStyleCnt="3"/>
      <dgm:spPr/>
    </dgm:pt>
    <dgm:pt modelId="{5D53409B-D77E-544E-A4F8-E09DC671B7BB}" type="pres">
      <dgm:prSet presAssocID="{899BA645-6A73-4017-90EF-1C678F97C04D}" presName="vert1" presStyleCnt="0"/>
      <dgm:spPr/>
    </dgm:pt>
  </dgm:ptLst>
  <dgm:cxnLst>
    <dgm:cxn modelId="{72E12A2D-BA9A-4904-9B67-ED96D354C8FE}" srcId="{607AC04B-8EA9-4F34-9194-EA1BACB4D8CE}" destId="{899BA645-6A73-4017-90EF-1C678F97C04D}" srcOrd="2" destOrd="0" parTransId="{289914A3-22CE-45D3-BD33-C5084B5065C2}" sibTransId="{FB578528-794B-429A-8610-E6271F54D88E}"/>
    <dgm:cxn modelId="{D06A135D-7CD0-734A-A0E7-022F1B215D3F}" type="presOf" srcId="{899BA645-6A73-4017-90EF-1C678F97C04D}" destId="{24E7A66B-2470-5D45-B58A-89985D4F95FE}" srcOrd="0" destOrd="0" presId="urn:microsoft.com/office/officeart/2008/layout/LinedList"/>
    <dgm:cxn modelId="{9CCE3B5F-4DE2-8845-A466-F19B7F85A4DC}" type="presOf" srcId="{8B18829B-EDEC-4766-A586-2747CE49C15A}" destId="{C27ADE9F-A04F-6C4B-B32F-28AE11EA2009}" srcOrd="0" destOrd="0" presId="urn:microsoft.com/office/officeart/2008/layout/LinedList"/>
    <dgm:cxn modelId="{25B5D27E-E799-FE49-A98E-43405FF37BBC}" type="presOf" srcId="{607AC04B-8EA9-4F34-9194-EA1BACB4D8CE}" destId="{17533986-1882-5D4B-AED3-5FAE1B39E084}" srcOrd="0" destOrd="0" presId="urn:microsoft.com/office/officeart/2008/layout/LinedList"/>
    <dgm:cxn modelId="{790DA998-7FBB-4319-82BA-44334A21E9D9}" srcId="{607AC04B-8EA9-4F34-9194-EA1BACB4D8CE}" destId="{BEB6E2BF-E333-4367-9FC6-BD73BB90117C}" srcOrd="0" destOrd="0" parTransId="{555C15D2-7F01-45C6-8065-CFD6D8CCC27D}" sibTransId="{0A54E6C7-3F00-42E8-B71A-808EA48FB43F}"/>
    <dgm:cxn modelId="{E073759B-7486-484E-800C-62017266BCCE}" type="presOf" srcId="{BEB6E2BF-E333-4367-9FC6-BD73BB90117C}" destId="{D6539B2D-EED9-5647-9A06-FF0D04B12674}" srcOrd="0" destOrd="0" presId="urn:microsoft.com/office/officeart/2008/layout/LinedList"/>
    <dgm:cxn modelId="{D16D0DC0-5208-4098-A86E-D564FE137D31}" srcId="{607AC04B-8EA9-4F34-9194-EA1BACB4D8CE}" destId="{8B18829B-EDEC-4766-A586-2747CE49C15A}" srcOrd="1" destOrd="0" parTransId="{8CEA1BAE-FCD8-4D5F-A31D-24C67951C59E}" sibTransId="{4F053F5A-8681-4C16-A54E-8936B231217E}"/>
    <dgm:cxn modelId="{8D067F79-D50A-C041-877F-B1A89B2DE587}" type="presParOf" srcId="{17533986-1882-5D4B-AED3-5FAE1B39E084}" destId="{B635D7E2-95D2-564D-B99A-13D9C9E3A5E3}" srcOrd="0" destOrd="0" presId="urn:microsoft.com/office/officeart/2008/layout/LinedList"/>
    <dgm:cxn modelId="{3918570A-E3B9-1345-AA17-023AA666BACF}" type="presParOf" srcId="{17533986-1882-5D4B-AED3-5FAE1B39E084}" destId="{E58529DA-930E-9C48-8E12-7E3F0B899D0A}" srcOrd="1" destOrd="0" presId="urn:microsoft.com/office/officeart/2008/layout/LinedList"/>
    <dgm:cxn modelId="{16762F5E-58BB-C047-B01D-A2719B78E0C0}" type="presParOf" srcId="{E58529DA-930E-9C48-8E12-7E3F0B899D0A}" destId="{D6539B2D-EED9-5647-9A06-FF0D04B12674}" srcOrd="0" destOrd="0" presId="urn:microsoft.com/office/officeart/2008/layout/LinedList"/>
    <dgm:cxn modelId="{5E6212D2-EA62-DD4A-947C-DF9474E3D7FE}" type="presParOf" srcId="{E58529DA-930E-9C48-8E12-7E3F0B899D0A}" destId="{30076401-7A6E-9E4F-ABB6-F1263634CB94}" srcOrd="1" destOrd="0" presId="urn:microsoft.com/office/officeart/2008/layout/LinedList"/>
    <dgm:cxn modelId="{4B454972-CFB6-B442-8930-4AD1DBE613D8}" type="presParOf" srcId="{17533986-1882-5D4B-AED3-5FAE1B39E084}" destId="{ECE76307-6738-AF48-8A08-481836ECBA06}" srcOrd="2" destOrd="0" presId="urn:microsoft.com/office/officeart/2008/layout/LinedList"/>
    <dgm:cxn modelId="{F6777E7D-B151-614C-8F03-54802E844995}" type="presParOf" srcId="{17533986-1882-5D4B-AED3-5FAE1B39E084}" destId="{06A05A7B-A00D-8F42-996E-E3F57788D072}" srcOrd="3" destOrd="0" presId="urn:microsoft.com/office/officeart/2008/layout/LinedList"/>
    <dgm:cxn modelId="{0EA1CFDF-E4D6-774F-9FA5-EEE479AC72D0}" type="presParOf" srcId="{06A05A7B-A00D-8F42-996E-E3F57788D072}" destId="{C27ADE9F-A04F-6C4B-B32F-28AE11EA2009}" srcOrd="0" destOrd="0" presId="urn:microsoft.com/office/officeart/2008/layout/LinedList"/>
    <dgm:cxn modelId="{BB6B6DE6-CFC8-6745-90F4-FD976AE2A88B}" type="presParOf" srcId="{06A05A7B-A00D-8F42-996E-E3F57788D072}" destId="{45113C2A-1B01-9B4B-8D15-827EC6DDD163}" srcOrd="1" destOrd="0" presId="urn:microsoft.com/office/officeart/2008/layout/LinedList"/>
    <dgm:cxn modelId="{40249054-B0AF-C746-9CA8-007BFF9D9CA7}" type="presParOf" srcId="{17533986-1882-5D4B-AED3-5FAE1B39E084}" destId="{1840B787-F634-024E-897D-E2CF76EBF074}" srcOrd="4" destOrd="0" presId="urn:microsoft.com/office/officeart/2008/layout/LinedList"/>
    <dgm:cxn modelId="{6FDC8CC7-6E00-CD4F-B847-E20AA55A3B61}" type="presParOf" srcId="{17533986-1882-5D4B-AED3-5FAE1B39E084}" destId="{C0C90125-2581-F24A-B467-0EDA8B86FD49}" srcOrd="5" destOrd="0" presId="urn:microsoft.com/office/officeart/2008/layout/LinedList"/>
    <dgm:cxn modelId="{A16F4080-A23A-CE44-A21E-2EA28D247153}" type="presParOf" srcId="{C0C90125-2581-F24A-B467-0EDA8B86FD49}" destId="{24E7A66B-2470-5D45-B58A-89985D4F95FE}" srcOrd="0" destOrd="0" presId="urn:microsoft.com/office/officeart/2008/layout/LinedList"/>
    <dgm:cxn modelId="{8A3C65E4-625C-6642-9FB2-E4E03722BF06}" type="presParOf" srcId="{C0C90125-2581-F24A-B467-0EDA8B86FD49}" destId="{5D53409B-D77E-544E-A4F8-E09DC671B7B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5D7E2-95D2-564D-B99A-13D9C9E3A5E3}">
      <dsp:nvSpPr>
        <dsp:cNvPr id="0" name=""/>
        <dsp:cNvSpPr/>
      </dsp:nvSpPr>
      <dsp:spPr>
        <a:xfrm>
          <a:off x="0" y="2415"/>
          <a:ext cx="511549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539B2D-EED9-5647-9A06-FF0D04B12674}">
      <dsp:nvSpPr>
        <dsp:cNvPr id="0" name=""/>
        <dsp:cNvSpPr/>
      </dsp:nvSpPr>
      <dsp:spPr>
        <a:xfrm>
          <a:off x="0" y="2415"/>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IGV is a tool used to visualize genome alignments.</a:t>
          </a:r>
        </a:p>
      </dsp:txBody>
      <dsp:txXfrm>
        <a:off x="0" y="2415"/>
        <a:ext cx="5115491" cy="1647662"/>
      </dsp:txXfrm>
    </dsp:sp>
    <dsp:sp modelId="{ECE76307-6738-AF48-8A08-481836ECBA06}">
      <dsp:nvSpPr>
        <dsp:cNvPr id="0" name=""/>
        <dsp:cNvSpPr/>
      </dsp:nvSpPr>
      <dsp:spPr>
        <a:xfrm>
          <a:off x="0" y="1650077"/>
          <a:ext cx="511549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ADE9F-A04F-6C4B-B32F-28AE11EA2009}">
      <dsp:nvSpPr>
        <dsp:cNvPr id="0" name=""/>
        <dsp:cNvSpPr/>
      </dsp:nvSpPr>
      <dsp:spPr>
        <a:xfrm>
          <a:off x="0" y="1650077"/>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You have indexed your bam files, downloaded your files to your personal computer, and loaded the genome, alignment, and protein files onto IGV.</a:t>
          </a:r>
        </a:p>
      </dsp:txBody>
      <dsp:txXfrm>
        <a:off x="0" y="1650077"/>
        <a:ext cx="5115491" cy="1647662"/>
      </dsp:txXfrm>
    </dsp:sp>
    <dsp:sp modelId="{1840B787-F634-024E-897D-E2CF76EBF074}">
      <dsp:nvSpPr>
        <dsp:cNvPr id="0" name=""/>
        <dsp:cNvSpPr/>
      </dsp:nvSpPr>
      <dsp:spPr>
        <a:xfrm>
          <a:off x="0" y="3297740"/>
          <a:ext cx="511549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E7A66B-2470-5D45-B58A-89985D4F95FE}">
      <dsp:nvSpPr>
        <dsp:cNvPr id="0" name=""/>
        <dsp:cNvSpPr/>
      </dsp:nvSpPr>
      <dsp:spPr>
        <a:xfrm>
          <a:off x="0" y="3297740"/>
          <a:ext cx="5115491" cy="1647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Using this, you are able to view what reads cover the majority of the genome, what bases are different from your reference genome, and contextualize the areas of high coverage with genome annotation.</a:t>
          </a:r>
        </a:p>
      </dsp:txBody>
      <dsp:txXfrm>
        <a:off x="0" y="3297740"/>
        <a:ext cx="5115491" cy="16476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2409B-1F94-AC43-9C5A-873133CDDF6C}" type="datetimeFigureOut">
              <a:rPr lang="en-US" smtClean="0"/>
              <a:t>7/25/19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CF94C-72ED-7E42-AF2E-1874C5590755}" type="slidenum">
              <a:rPr lang="en-US" smtClean="0"/>
              <a:t>‹#›</a:t>
            </a:fld>
            <a:endParaRPr lang="en-US"/>
          </a:p>
        </p:txBody>
      </p:sp>
    </p:spTree>
    <p:extLst>
      <p:ext uri="{BB962C8B-B14F-4D97-AF65-F5344CB8AC3E}">
        <p14:creationId xmlns:p14="http://schemas.microsoft.com/office/powerpoint/2010/main" val="230855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purpose of this class, we will be using the </a:t>
            </a:r>
            <a:r>
              <a:rPr lang="en-US" dirty="0" err="1"/>
              <a:t>scp</a:t>
            </a:r>
            <a:r>
              <a:rPr lang="en-US" dirty="0"/>
              <a:t> command; however, </a:t>
            </a:r>
            <a:r>
              <a:rPr lang="en-US" dirty="0" err="1"/>
              <a:t>rsync</a:t>
            </a:r>
            <a:r>
              <a:rPr lang="en-US" dirty="0"/>
              <a:t> and Globus have a multitude of benefits that allow them to </a:t>
            </a:r>
          </a:p>
        </p:txBody>
      </p:sp>
      <p:sp>
        <p:nvSpPr>
          <p:cNvPr id="4" name="Slide Number Placeholder 3"/>
          <p:cNvSpPr>
            <a:spLocks noGrp="1"/>
          </p:cNvSpPr>
          <p:nvPr>
            <p:ph type="sldNum" sz="quarter" idx="5"/>
          </p:nvPr>
        </p:nvSpPr>
        <p:spPr/>
        <p:txBody>
          <a:bodyPr/>
          <a:lstStyle/>
          <a:p>
            <a:fld id="{ED0CF94C-72ED-7E42-AF2E-1874C5590755}" type="slidenum">
              <a:rPr lang="en-US" smtClean="0"/>
              <a:t>7</a:t>
            </a:fld>
            <a:endParaRPr lang="en-US"/>
          </a:p>
        </p:txBody>
      </p:sp>
    </p:spTree>
    <p:extLst>
      <p:ext uri="{BB962C8B-B14F-4D97-AF65-F5344CB8AC3E}">
        <p14:creationId xmlns:p14="http://schemas.microsoft.com/office/powerpoint/2010/main" val="275226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`cd ~/Downloads` takes you to your computer’s root directory, and then to your “Downloads” folder. I always use this directory for a few reasons:</a:t>
            </a:r>
          </a:p>
          <a:p>
            <a:pPr marL="228600" indent="-228600">
              <a:buAutoNum type="arabicPeriod"/>
            </a:pPr>
            <a:r>
              <a:rPr lang="en-US" dirty="0"/>
              <a:t>I know how to access this location using both the command line and the Finder application.</a:t>
            </a:r>
          </a:p>
          <a:p>
            <a:pPr marL="228600" indent="-228600">
              <a:buAutoNum type="arabicPeriod"/>
            </a:pPr>
            <a:r>
              <a:rPr lang="en-US" dirty="0"/>
              <a:t>I know it is a directory that I can safely download files to.</a:t>
            </a:r>
          </a:p>
          <a:p>
            <a:pPr marL="228600" indent="-228600">
              <a:buAutoNum type="arabicPeriod"/>
            </a:pPr>
            <a:endParaRPr lang="en-US" dirty="0"/>
          </a:p>
          <a:p>
            <a:pPr marL="0" indent="0">
              <a:buNone/>
            </a:pPr>
            <a:r>
              <a:rPr lang="en-US" dirty="0"/>
              <a:t>Breaking down the command:</a:t>
            </a:r>
          </a:p>
          <a:p>
            <a:pPr marL="0" indent="0">
              <a:buNone/>
            </a:pPr>
            <a:endParaRPr lang="en-US" dirty="0"/>
          </a:p>
          <a:p>
            <a:pPr marL="0" indent="0">
              <a:buNone/>
            </a:pPr>
            <a:r>
              <a:rPr lang="en-US" dirty="0" err="1"/>
              <a:t>scp</a:t>
            </a:r>
            <a:r>
              <a:rPr lang="en-US" dirty="0"/>
              <a:t> – the command itself works very similarly to the “</a:t>
            </a:r>
            <a:r>
              <a:rPr lang="en-US" dirty="0" err="1"/>
              <a:t>cp</a:t>
            </a:r>
            <a:r>
              <a:rPr lang="en-US" dirty="0"/>
              <a:t>” command, in which the first item is the file to be copied, and the second item is the destination directory. What </a:t>
            </a:r>
            <a:r>
              <a:rPr lang="en-US" dirty="0" err="1"/>
              <a:t>scp</a:t>
            </a:r>
            <a:r>
              <a:rPr lang="en-US" dirty="0"/>
              <a:t> allows you to do is specify a server for one or both of these items, meaning you can copy items from your personal computer to a remote server, copy items from a remote server to your personal computer, and copy items from one remote server to another.</a:t>
            </a:r>
          </a:p>
          <a:p>
            <a:pPr marL="0" indent="0">
              <a:buNone/>
            </a:pPr>
            <a:r>
              <a:rPr lang="en-US" dirty="0"/>
              <a:t>Username – You need your username to gain access to the server.</a:t>
            </a:r>
          </a:p>
          <a:p>
            <a:pPr marL="0" indent="0">
              <a:buNone/>
            </a:pPr>
            <a:r>
              <a:rPr lang="en-US" dirty="0"/>
              <a:t>“@” – Ties your username to the server you are about to provide.</a:t>
            </a:r>
          </a:p>
          <a:p>
            <a:pPr marL="0" indent="0">
              <a:buNone/>
            </a:pPr>
            <a:r>
              <a:rPr lang="en-US" dirty="0"/>
              <a:t>“</a:t>
            </a:r>
            <a:r>
              <a:rPr lang="en-US" dirty="0" err="1"/>
              <a:t>acf-login.nics.utk.edu</a:t>
            </a:r>
            <a:r>
              <a:rPr lang="en-US" dirty="0"/>
              <a:t>” - The SSH access server.</a:t>
            </a:r>
          </a:p>
          <a:p>
            <a:pPr marL="0" indent="0">
              <a:buNone/>
            </a:pPr>
            <a:r>
              <a:rPr lang="en-US" dirty="0"/>
              <a:t>“:” - Directs the path you are about to type to the server information you have already provided. You need this for </a:t>
            </a:r>
            <a:r>
              <a:rPr lang="en-US" dirty="0" err="1"/>
              <a:t>scp</a:t>
            </a:r>
            <a:r>
              <a:rPr lang="en-US" dirty="0"/>
              <a:t> to understand that this directory is in the server, and not your computer.</a:t>
            </a:r>
          </a:p>
          <a:p>
            <a:pPr marL="0" indent="0">
              <a:buNone/>
            </a:pPr>
            <a:r>
              <a:rPr lang="en-US" dirty="0"/>
              <a:t>“/path/to/target/</a:t>
            </a:r>
            <a:r>
              <a:rPr lang="en-US" dirty="0" err="1"/>
              <a:t>file.fa</a:t>
            </a:r>
            <a:r>
              <a:rPr lang="en-US" dirty="0"/>
              <a:t>” – The path to the file you are copying. In this code, the target file is within the ACF.</a:t>
            </a:r>
          </a:p>
          <a:p>
            <a:pPr marL="0" indent="0">
              <a:buNone/>
            </a:pPr>
            <a:r>
              <a:rPr lang="en-US" dirty="0"/>
              <a:t>“/path/to/destination/directory” – The path to where you want the file to be copied to. In this case, you do not need to define a server location, as you our copying the file to your personal </a:t>
            </a:r>
            <a:r>
              <a:rPr lang="en-US"/>
              <a:t>computer.</a:t>
            </a:r>
            <a:endParaRPr lang="en-US" dirty="0"/>
          </a:p>
        </p:txBody>
      </p:sp>
      <p:sp>
        <p:nvSpPr>
          <p:cNvPr id="4" name="Slide Number Placeholder 3"/>
          <p:cNvSpPr>
            <a:spLocks noGrp="1"/>
          </p:cNvSpPr>
          <p:nvPr>
            <p:ph type="sldNum" sz="quarter" idx="5"/>
          </p:nvPr>
        </p:nvSpPr>
        <p:spPr/>
        <p:txBody>
          <a:bodyPr/>
          <a:lstStyle/>
          <a:p>
            <a:fld id="{ED0CF94C-72ED-7E42-AF2E-1874C5590755}" type="slidenum">
              <a:rPr lang="en-US" smtClean="0"/>
              <a:t>8</a:t>
            </a:fld>
            <a:endParaRPr lang="en-US"/>
          </a:p>
        </p:txBody>
      </p:sp>
    </p:spTree>
    <p:extLst>
      <p:ext uri="{BB962C8B-B14F-4D97-AF65-F5344CB8AC3E}">
        <p14:creationId xmlns:p14="http://schemas.microsoft.com/office/powerpoint/2010/main" val="348495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loading your genome for the first time, you can now select the genome from the first drop-down box in the top left corner.</a:t>
            </a:r>
          </a:p>
        </p:txBody>
      </p:sp>
      <p:sp>
        <p:nvSpPr>
          <p:cNvPr id="4" name="Slide Number Placeholder 3"/>
          <p:cNvSpPr>
            <a:spLocks noGrp="1"/>
          </p:cNvSpPr>
          <p:nvPr>
            <p:ph type="sldNum" sz="quarter" idx="5"/>
          </p:nvPr>
        </p:nvSpPr>
        <p:spPr/>
        <p:txBody>
          <a:bodyPr/>
          <a:lstStyle/>
          <a:p>
            <a:fld id="{ED0CF94C-72ED-7E42-AF2E-1874C5590755}" type="slidenum">
              <a:rPr lang="en-US" smtClean="0"/>
              <a:t>9</a:t>
            </a:fld>
            <a:endParaRPr lang="en-US"/>
          </a:p>
        </p:txBody>
      </p:sp>
    </p:spTree>
    <p:extLst>
      <p:ext uri="{BB962C8B-B14F-4D97-AF65-F5344CB8AC3E}">
        <p14:creationId xmlns:p14="http://schemas.microsoft.com/office/powerpoint/2010/main" val="26418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zoom in by clicking and dragging underneath the base pair count, right before the Coverage track begins.</a:t>
            </a:r>
          </a:p>
        </p:txBody>
      </p:sp>
      <p:sp>
        <p:nvSpPr>
          <p:cNvPr id="4" name="Slide Number Placeholder 3"/>
          <p:cNvSpPr>
            <a:spLocks noGrp="1"/>
          </p:cNvSpPr>
          <p:nvPr>
            <p:ph type="sldNum" sz="quarter" idx="5"/>
          </p:nvPr>
        </p:nvSpPr>
        <p:spPr/>
        <p:txBody>
          <a:bodyPr/>
          <a:lstStyle/>
          <a:p>
            <a:fld id="{ED0CF94C-72ED-7E42-AF2E-1874C5590755}" type="slidenum">
              <a:rPr lang="en-US" smtClean="0"/>
              <a:t>10</a:t>
            </a:fld>
            <a:endParaRPr lang="en-US"/>
          </a:p>
        </p:txBody>
      </p:sp>
    </p:spTree>
    <p:extLst>
      <p:ext uri="{BB962C8B-B14F-4D97-AF65-F5344CB8AC3E}">
        <p14:creationId xmlns:p14="http://schemas.microsoft.com/office/powerpoint/2010/main" val="423645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dirty="0" err="1"/>
              <a:t>Downsampled</a:t>
            </a:r>
            <a:r>
              <a:rPr lang="en-US" dirty="0"/>
              <a:t> reads, the total number of reads before </a:t>
            </a:r>
            <a:r>
              <a:rPr lang="en-US" dirty="0" err="1"/>
              <a:t>Downsampling</a:t>
            </a:r>
            <a:r>
              <a:rPr lang="en-US" dirty="0"/>
              <a:t> is used for the coverage track. However, the alignment track uses a select number of these reads in deep coverage areas to save memory.</a:t>
            </a:r>
          </a:p>
        </p:txBody>
      </p:sp>
      <p:sp>
        <p:nvSpPr>
          <p:cNvPr id="4" name="Slide Number Placeholder 3"/>
          <p:cNvSpPr>
            <a:spLocks noGrp="1"/>
          </p:cNvSpPr>
          <p:nvPr>
            <p:ph type="sldNum" sz="quarter" idx="5"/>
          </p:nvPr>
        </p:nvSpPr>
        <p:spPr/>
        <p:txBody>
          <a:bodyPr/>
          <a:lstStyle/>
          <a:p>
            <a:fld id="{ED0CF94C-72ED-7E42-AF2E-1874C5590755}" type="slidenum">
              <a:rPr lang="en-US" smtClean="0"/>
              <a:t>13</a:t>
            </a:fld>
            <a:endParaRPr lang="en-US"/>
          </a:p>
        </p:txBody>
      </p:sp>
    </p:spTree>
    <p:extLst>
      <p:ext uri="{BB962C8B-B14F-4D97-AF65-F5344CB8AC3E}">
        <p14:creationId xmlns:p14="http://schemas.microsoft.com/office/powerpoint/2010/main" val="374920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how many reads are removed by </a:t>
            </a:r>
            <a:r>
              <a:rPr lang="en-US" dirty="0" err="1"/>
              <a:t>downsampling</a:t>
            </a:r>
            <a:r>
              <a:rPr lang="en-US" dirty="0"/>
              <a:t> by hovering over the black rectangle. The total number of reads in each alignment can be ascertained by hovering over their respective bar in the coverage track.</a:t>
            </a:r>
          </a:p>
          <a:p>
            <a:endParaRPr lang="en-US" dirty="0"/>
          </a:p>
          <a:p>
            <a:r>
              <a:rPr lang="en-US" dirty="0"/>
              <a:t>Zooming in on the alignment track will give more information on an insertion or a deletion, including how many bases are added/removed.</a:t>
            </a:r>
          </a:p>
        </p:txBody>
      </p:sp>
      <p:sp>
        <p:nvSpPr>
          <p:cNvPr id="4" name="Slide Number Placeholder 3"/>
          <p:cNvSpPr>
            <a:spLocks noGrp="1"/>
          </p:cNvSpPr>
          <p:nvPr>
            <p:ph type="sldNum" sz="quarter" idx="5"/>
          </p:nvPr>
        </p:nvSpPr>
        <p:spPr/>
        <p:txBody>
          <a:bodyPr/>
          <a:lstStyle/>
          <a:p>
            <a:fld id="{ED0CF94C-72ED-7E42-AF2E-1874C5590755}" type="slidenum">
              <a:rPr lang="en-US" smtClean="0"/>
              <a:t>14</a:t>
            </a:fld>
            <a:endParaRPr lang="en-US"/>
          </a:p>
        </p:txBody>
      </p:sp>
    </p:spTree>
    <p:extLst>
      <p:ext uri="{BB962C8B-B14F-4D97-AF65-F5344CB8AC3E}">
        <p14:creationId xmlns:p14="http://schemas.microsoft.com/office/powerpoint/2010/main" val="426664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36D-B0D2-3342-8BBA-C1F99C8628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CA150E-87E9-2447-9497-C2335C87E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EB144A-77AB-B044-B9A8-CCBBFCD7A536}"/>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5" name="Footer Placeholder 4">
            <a:extLst>
              <a:ext uri="{FF2B5EF4-FFF2-40B4-BE49-F238E27FC236}">
                <a16:creationId xmlns:a16="http://schemas.microsoft.com/office/drawing/2014/main" id="{259FE034-F68A-EF41-8A95-6C936DDA16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69691-A031-DE4C-A8E4-B8541ED6E11D}"/>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126142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22A7-0C81-8040-B7B4-C494C5F3F7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BB88B-C11B-E446-86E8-F0C151B8DB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5703D-23CB-6A4D-A79B-9BA4DE96619E}"/>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5" name="Footer Placeholder 4">
            <a:extLst>
              <a:ext uri="{FF2B5EF4-FFF2-40B4-BE49-F238E27FC236}">
                <a16:creationId xmlns:a16="http://schemas.microsoft.com/office/drawing/2014/main" id="{DE042928-930E-1846-82F6-61433894B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713AE-74FA-464E-9122-B7C477AED89C}"/>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361192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AACB7E-D7A8-3E41-9B26-5E9EC87023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41F65F-1249-6444-A227-D7998D685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EE8C2-8792-2745-ABD4-6F1DF239BEA3}"/>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5" name="Footer Placeholder 4">
            <a:extLst>
              <a:ext uri="{FF2B5EF4-FFF2-40B4-BE49-F238E27FC236}">
                <a16:creationId xmlns:a16="http://schemas.microsoft.com/office/drawing/2014/main" id="{2CB64CCE-1D59-994C-81D5-BA66B06EA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C33D8-3F13-824B-B9A2-765A8D3FE5AA}"/>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40384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3A138-4902-0447-8CFE-0208006A2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17E4F-4A95-D04F-B797-6FD035D153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DAE930-57BE-B64D-8839-0348D9EAFD9A}"/>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5" name="Footer Placeholder 4">
            <a:extLst>
              <a:ext uri="{FF2B5EF4-FFF2-40B4-BE49-F238E27FC236}">
                <a16:creationId xmlns:a16="http://schemas.microsoft.com/office/drawing/2014/main" id="{180764D7-D763-1F4C-9D66-CD65772F4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A58F6-C537-5446-9BC9-E93743379322}"/>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377494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77AF-0774-8742-B7D1-4A93A3DA34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9DECF8-3784-6447-AA97-05A92B566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BB15E25-C98A-C643-AA62-987BD97FDE98}"/>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5" name="Footer Placeholder 4">
            <a:extLst>
              <a:ext uri="{FF2B5EF4-FFF2-40B4-BE49-F238E27FC236}">
                <a16:creationId xmlns:a16="http://schemas.microsoft.com/office/drawing/2014/main" id="{0FB8A223-4237-8E4A-9068-AAE60446D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15329-3A89-114B-820D-6D366F589F45}"/>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135677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34FC-5BD3-164D-AE4E-D5FCD2715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41A4E-6A9C-FD4E-95CC-250C564B0C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03CA9-B3E0-0340-854F-4CEEE932E8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145598-2568-734D-A792-A3C4DFE30B1D}"/>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6" name="Footer Placeholder 5">
            <a:extLst>
              <a:ext uri="{FF2B5EF4-FFF2-40B4-BE49-F238E27FC236}">
                <a16:creationId xmlns:a16="http://schemas.microsoft.com/office/drawing/2014/main" id="{BC4DCEB2-369F-E241-8B00-89D318F25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FAF2A-2DD4-B84E-B7CE-A1471E08D5B1}"/>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114372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1566-3AFC-374A-A265-4277CC067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F09AAF-2586-2944-95CD-4EDFDE4B3F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60A465-60EA-104E-BC6E-AE2C8A40D9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05981F-B97D-8F4D-9657-ACF534B2ED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14AFD5-C32A-BC46-AB11-AFD2D5C7B2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A33BA2-6555-DF41-A192-30C8B42DF46E}"/>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8" name="Footer Placeholder 7">
            <a:extLst>
              <a:ext uri="{FF2B5EF4-FFF2-40B4-BE49-F238E27FC236}">
                <a16:creationId xmlns:a16="http://schemas.microsoft.com/office/drawing/2014/main" id="{71D37210-6643-A54E-809D-37602C041A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F00921-A242-FE4C-967A-C7E371DEEDEC}"/>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388737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BFB8-8CB2-4445-A85E-A96E2C687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0C19EC-DB18-F04C-9527-85D036A98F7A}"/>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4" name="Footer Placeholder 3">
            <a:extLst>
              <a:ext uri="{FF2B5EF4-FFF2-40B4-BE49-F238E27FC236}">
                <a16:creationId xmlns:a16="http://schemas.microsoft.com/office/drawing/2014/main" id="{5FEFBA2E-6836-C34D-AA99-132F06D3E1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3D044-D7E6-FE48-BDC0-C86C635CDA9C}"/>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21534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994FB-ECE7-E84A-B0AB-27B214696FDC}"/>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3" name="Footer Placeholder 2">
            <a:extLst>
              <a:ext uri="{FF2B5EF4-FFF2-40B4-BE49-F238E27FC236}">
                <a16:creationId xmlns:a16="http://schemas.microsoft.com/office/drawing/2014/main" id="{33075CCC-3C98-B84A-8F58-B02F43544F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9A69D8-45BC-5840-A946-62D28835F5A4}"/>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107708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C379-7B01-D943-9C82-56C96B9F0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6C0641-E585-454D-8306-C0570045A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11037F-690F-0143-A4CB-2BB30301F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6BF021-1E01-DD4A-A1D1-281B4F920C50}"/>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6" name="Footer Placeholder 5">
            <a:extLst>
              <a:ext uri="{FF2B5EF4-FFF2-40B4-BE49-F238E27FC236}">
                <a16:creationId xmlns:a16="http://schemas.microsoft.com/office/drawing/2014/main" id="{0A7C566F-C99B-444B-AD92-D856EB7ED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6CF26B-4C7E-1F4D-A2BB-6706B00750B9}"/>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192936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C949-47BE-2443-8517-3A076F9B88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A93345-547B-1142-A3BE-60DE0852F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EB9E91-593D-F449-9527-C68F70A66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DF7D09-9081-8C44-8FD3-CB609CCD6480}"/>
              </a:ext>
            </a:extLst>
          </p:cNvPr>
          <p:cNvSpPr>
            <a:spLocks noGrp="1"/>
          </p:cNvSpPr>
          <p:nvPr>
            <p:ph type="dt" sz="half" idx="10"/>
          </p:nvPr>
        </p:nvSpPr>
        <p:spPr/>
        <p:txBody>
          <a:bodyPr/>
          <a:lstStyle/>
          <a:p>
            <a:fld id="{52A849FD-DFEF-644F-9148-BC42E3BFDA01}" type="datetimeFigureOut">
              <a:rPr lang="en-US" smtClean="0"/>
              <a:t>7/25/19</a:t>
            </a:fld>
            <a:endParaRPr lang="en-US"/>
          </a:p>
        </p:txBody>
      </p:sp>
      <p:sp>
        <p:nvSpPr>
          <p:cNvPr id="6" name="Footer Placeholder 5">
            <a:extLst>
              <a:ext uri="{FF2B5EF4-FFF2-40B4-BE49-F238E27FC236}">
                <a16:creationId xmlns:a16="http://schemas.microsoft.com/office/drawing/2014/main" id="{C7E69F10-F809-544B-880D-85552AE1F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6F0BB-CBE0-D242-B605-33E7093BBE94}"/>
              </a:ext>
            </a:extLst>
          </p:cNvPr>
          <p:cNvSpPr>
            <a:spLocks noGrp="1"/>
          </p:cNvSpPr>
          <p:nvPr>
            <p:ph type="sldNum" sz="quarter" idx="12"/>
          </p:nvPr>
        </p:nvSpPr>
        <p:spPr/>
        <p:txBody>
          <a:bodyPr/>
          <a:lstStyle/>
          <a:p>
            <a:fld id="{52DEF85A-9ECA-BD4E-8D52-DCEBDF1F30FE}" type="slidenum">
              <a:rPr lang="en-US" smtClean="0"/>
              <a:t>‹#›</a:t>
            </a:fld>
            <a:endParaRPr lang="en-US"/>
          </a:p>
        </p:txBody>
      </p:sp>
    </p:spTree>
    <p:extLst>
      <p:ext uri="{BB962C8B-B14F-4D97-AF65-F5344CB8AC3E}">
        <p14:creationId xmlns:p14="http://schemas.microsoft.com/office/powerpoint/2010/main" val="45205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D37B5-87EC-0E4A-AC65-E16FC0B8B8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5C854E-A76B-5642-A642-A3AEABF826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EF84E-DDE5-3F4D-BE13-81E76057AE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849FD-DFEF-644F-9148-BC42E3BFDA01}" type="datetimeFigureOut">
              <a:rPr lang="en-US" smtClean="0"/>
              <a:t>7/25/19</a:t>
            </a:fld>
            <a:endParaRPr lang="en-US"/>
          </a:p>
        </p:txBody>
      </p:sp>
      <p:sp>
        <p:nvSpPr>
          <p:cNvPr id="5" name="Footer Placeholder 4">
            <a:extLst>
              <a:ext uri="{FF2B5EF4-FFF2-40B4-BE49-F238E27FC236}">
                <a16:creationId xmlns:a16="http://schemas.microsoft.com/office/drawing/2014/main" id="{0D77B1EA-0596-5F48-BB84-B32026C27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7E3505-4468-8148-8254-BD20F0CA46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EF85A-9ECA-BD4E-8D52-DCEBDF1F30FE}" type="slidenum">
              <a:rPr lang="en-US" smtClean="0"/>
              <a:t>‹#›</a:t>
            </a:fld>
            <a:endParaRPr lang="en-US"/>
          </a:p>
        </p:txBody>
      </p:sp>
    </p:spTree>
    <p:extLst>
      <p:ext uri="{BB962C8B-B14F-4D97-AF65-F5344CB8AC3E}">
        <p14:creationId xmlns:p14="http://schemas.microsoft.com/office/powerpoint/2010/main" val="262412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software.broadinstitute.org/software/igv/downloa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62882A-21A0-DD4A-9FF3-A89999B7EE04}"/>
              </a:ext>
            </a:extLst>
          </p:cNvPr>
          <p:cNvSpPr>
            <a:spLocks noGrp="1"/>
          </p:cNvSpPr>
          <p:nvPr>
            <p:ph type="ctrTitle"/>
          </p:nvPr>
        </p:nvSpPr>
        <p:spPr>
          <a:xfrm>
            <a:off x="3045368" y="2043663"/>
            <a:ext cx="6105194" cy="2031055"/>
          </a:xfrm>
        </p:spPr>
        <p:txBody>
          <a:bodyPr>
            <a:normAutofit/>
          </a:bodyPr>
          <a:lstStyle/>
          <a:p>
            <a:r>
              <a:rPr lang="en-US">
                <a:solidFill>
                  <a:srgbClr val="FFFFFF"/>
                </a:solidFill>
              </a:rPr>
              <a:t>Lab 4: Visualizing Read Mapping</a:t>
            </a:r>
          </a:p>
        </p:txBody>
      </p:sp>
      <p:sp>
        <p:nvSpPr>
          <p:cNvPr id="3" name="Subtitle 2">
            <a:extLst>
              <a:ext uri="{FF2B5EF4-FFF2-40B4-BE49-F238E27FC236}">
                <a16:creationId xmlns:a16="http://schemas.microsoft.com/office/drawing/2014/main" id="{21154382-9618-D44A-B978-944F22ACDF95}"/>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Matthew Huff</a:t>
            </a:r>
          </a:p>
        </p:txBody>
      </p:sp>
    </p:spTree>
    <p:extLst>
      <p:ext uri="{BB962C8B-B14F-4D97-AF65-F5344CB8AC3E}">
        <p14:creationId xmlns:p14="http://schemas.microsoft.com/office/powerpoint/2010/main" val="3935249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991E-A857-364F-B60E-FFE255A815A4}"/>
              </a:ext>
            </a:extLst>
          </p:cNvPr>
          <p:cNvSpPr>
            <a:spLocks noGrp="1"/>
          </p:cNvSpPr>
          <p:nvPr>
            <p:ph type="title"/>
          </p:nvPr>
        </p:nvSpPr>
        <p:spPr/>
        <p:txBody>
          <a:bodyPr/>
          <a:lstStyle/>
          <a:p>
            <a:r>
              <a:rPr lang="en-US" dirty="0"/>
              <a:t>Step 4: Load Data to IGV</a:t>
            </a:r>
          </a:p>
        </p:txBody>
      </p:sp>
      <p:pic>
        <p:nvPicPr>
          <p:cNvPr id="5" name="Content Placeholder 4">
            <a:extLst>
              <a:ext uri="{FF2B5EF4-FFF2-40B4-BE49-F238E27FC236}">
                <a16:creationId xmlns:a16="http://schemas.microsoft.com/office/drawing/2014/main" id="{9A4600BD-C3BD-8943-94FD-303E8960FA24}"/>
              </a:ext>
            </a:extLst>
          </p:cNvPr>
          <p:cNvPicPr>
            <a:picLocks noGrp="1" noChangeAspect="1"/>
          </p:cNvPicPr>
          <p:nvPr>
            <p:ph idx="1"/>
          </p:nvPr>
        </p:nvPicPr>
        <p:blipFill>
          <a:blip r:embed="rId3"/>
          <a:stretch>
            <a:fillRect/>
          </a:stretch>
        </p:blipFill>
        <p:spPr>
          <a:xfrm>
            <a:off x="4721965" y="1552910"/>
            <a:ext cx="6854847" cy="4351338"/>
          </a:xfrm>
          <a:prstGeom prst="rect">
            <a:avLst/>
          </a:prstGeom>
        </p:spPr>
      </p:pic>
      <p:sp>
        <p:nvSpPr>
          <p:cNvPr id="6" name="TextBox 5">
            <a:extLst>
              <a:ext uri="{FF2B5EF4-FFF2-40B4-BE49-F238E27FC236}">
                <a16:creationId xmlns:a16="http://schemas.microsoft.com/office/drawing/2014/main" id="{842C1313-748C-3F4C-A993-AFF63EDE6CED}"/>
              </a:ext>
            </a:extLst>
          </p:cNvPr>
          <p:cNvSpPr txBox="1"/>
          <p:nvPr/>
        </p:nvSpPr>
        <p:spPr>
          <a:xfrm>
            <a:off x="1010653" y="1690688"/>
            <a:ext cx="3288631" cy="646331"/>
          </a:xfrm>
          <a:prstGeom prst="rect">
            <a:avLst/>
          </a:prstGeom>
          <a:noFill/>
        </p:spPr>
        <p:txBody>
          <a:bodyPr wrap="square" rtlCol="0">
            <a:spAutoFit/>
          </a:bodyPr>
          <a:lstStyle/>
          <a:p>
            <a:r>
              <a:rPr lang="en-US" dirty="0"/>
              <a:t>Now that you have the genome loaded, add your BAM files...</a:t>
            </a:r>
          </a:p>
        </p:txBody>
      </p:sp>
      <p:pic>
        <p:nvPicPr>
          <p:cNvPr id="9" name="Picture 8">
            <a:extLst>
              <a:ext uri="{FF2B5EF4-FFF2-40B4-BE49-F238E27FC236}">
                <a16:creationId xmlns:a16="http://schemas.microsoft.com/office/drawing/2014/main" id="{6B3F718F-C792-BB4B-8155-A22E43D14E28}"/>
              </a:ext>
            </a:extLst>
          </p:cNvPr>
          <p:cNvPicPr>
            <a:picLocks noChangeAspect="1"/>
          </p:cNvPicPr>
          <p:nvPr/>
        </p:nvPicPr>
        <p:blipFill>
          <a:blip r:embed="rId4"/>
          <a:stretch>
            <a:fillRect/>
          </a:stretch>
        </p:blipFill>
        <p:spPr>
          <a:xfrm>
            <a:off x="4957010" y="1585329"/>
            <a:ext cx="4342731" cy="2647163"/>
          </a:xfrm>
          <a:prstGeom prst="rect">
            <a:avLst/>
          </a:prstGeom>
        </p:spPr>
      </p:pic>
      <p:sp>
        <p:nvSpPr>
          <p:cNvPr id="10" name="TextBox 9">
            <a:extLst>
              <a:ext uri="{FF2B5EF4-FFF2-40B4-BE49-F238E27FC236}">
                <a16:creationId xmlns:a16="http://schemas.microsoft.com/office/drawing/2014/main" id="{8C7349A7-F0AA-7549-BA75-C6912A951AC3}"/>
              </a:ext>
            </a:extLst>
          </p:cNvPr>
          <p:cNvSpPr txBox="1"/>
          <p:nvPr/>
        </p:nvSpPr>
        <p:spPr>
          <a:xfrm>
            <a:off x="1010653" y="2423335"/>
            <a:ext cx="3160295" cy="646331"/>
          </a:xfrm>
          <a:prstGeom prst="rect">
            <a:avLst/>
          </a:prstGeom>
          <a:noFill/>
        </p:spPr>
        <p:txBody>
          <a:bodyPr wrap="square" rtlCol="0">
            <a:spAutoFit/>
          </a:bodyPr>
          <a:lstStyle/>
          <a:p>
            <a:r>
              <a:rPr lang="en-US" dirty="0"/>
              <a:t>...Using the “Load from File...” option from the “File” menu.</a:t>
            </a:r>
          </a:p>
        </p:txBody>
      </p:sp>
      <p:pic>
        <p:nvPicPr>
          <p:cNvPr id="11" name="Picture 10">
            <a:extLst>
              <a:ext uri="{FF2B5EF4-FFF2-40B4-BE49-F238E27FC236}">
                <a16:creationId xmlns:a16="http://schemas.microsoft.com/office/drawing/2014/main" id="{07C664F5-B2E6-C64B-9E2A-F93CF16FFAFA}"/>
              </a:ext>
            </a:extLst>
          </p:cNvPr>
          <p:cNvPicPr>
            <a:picLocks noChangeAspect="1"/>
          </p:cNvPicPr>
          <p:nvPr/>
        </p:nvPicPr>
        <p:blipFill>
          <a:blip r:embed="rId5"/>
          <a:stretch>
            <a:fillRect/>
          </a:stretch>
        </p:blipFill>
        <p:spPr>
          <a:xfrm>
            <a:off x="4750369" y="1569287"/>
            <a:ext cx="6775884" cy="4301213"/>
          </a:xfrm>
          <a:prstGeom prst="rect">
            <a:avLst/>
          </a:prstGeom>
        </p:spPr>
      </p:pic>
      <p:sp>
        <p:nvSpPr>
          <p:cNvPr id="12" name="TextBox 11">
            <a:extLst>
              <a:ext uri="{FF2B5EF4-FFF2-40B4-BE49-F238E27FC236}">
                <a16:creationId xmlns:a16="http://schemas.microsoft.com/office/drawing/2014/main" id="{78F0A4DF-4AA2-9D4D-906C-65C662D0A8C0}"/>
              </a:ext>
            </a:extLst>
          </p:cNvPr>
          <p:cNvSpPr txBox="1"/>
          <p:nvPr/>
        </p:nvSpPr>
        <p:spPr>
          <a:xfrm>
            <a:off x="943709" y="3151136"/>
            <a:ext cx="3160295" cy="2862322"/>
          </a:xfrm>
          <a:prstGeom prst="rect">
            <a:avLst/>
          </a:prstGeom>
          <a:noFill/>
        </p:spPr>
        <p:txBody>
          <a:bodyPr wrap="square" rtlCol="0">
            <a:spAutoFit/>
          </a:bodyPr>
          <a:lstStyle/>
          <a:p>
            <a:r>
              <a:rPr lang="en-US" dirty="0"/>
              <a:t>This adds two ”Tracks” to the window; the “Alignments” track shows where the reads align to the genome, and the “Coverage” track illustrates how many reads align to a given region of the genome</a:t>
            </a:r>
          </a:p>
          <a:p>
            <a:endParaRPr lang="en-US" dirty="0"/>
          </a:p>
          <a:p>
            <a:r>
              <a:rPr lang="en-US" dirty="0"/>
              <a:t>Zoom in using the slider in the top right corner.</a:t>
            </a:r>
          </a:p>
        </p:txBody>
      </p:sp>
      <p:pic>
        <p:nvPicPr>
          <p:cNvPr id="13" name="Picture 12">
            <a:extLst>
              <a:ext uri="{FF2B5EF4-FFF2-40B4-BE49-F238E27FC236}">
                <a16:creationId xmlns:a16="http://schemas.microsoft.com/office/drawing/2014/main" id="{A5073127-6690-1B41-8AFA-AA14CBD1A54A}"/>
              </a:ext>
            </a:extLst>
          </p:cNvPr>
          <p:cNvPicPr>
            <a:picLocks noChangeAspect="1"/>
          </p:cNvPicPr>
          <p:nvPr/>
        </p:nvPicPr>
        <p:blipFill>
          <a:blip r:embed="rId6"/>
          <a:stretch>
            <a:fillRect/>
          </a:stretch>
        </p:blipFill>
        <p:spPr>
          <a:xfrm>
            <a:off x="4731466" y="1552910"/>
            <a:ext cx="6794787" cy="4307304"/>
          </a:xfrm>
          <a:prstGeom prst="rect">
            <a:avLst/>
          </a:prstGeom>
        </p:spPr>
      </p:pic>
    </p:spTree>
    <p:extLst>
      <p:ext uri="{BB962C8B-B14F-4D97-AF65-F5344CB8AC3E}">
        <p14:creationId xmlns:p14="http://schemas.microsoft.com/office/powerpoint/2010/main" val="67041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E4CA42C-24E4-1841-A2F0-532B0221CA73}"/>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kern="1200">
                <a:solidFill>
                  <a:srgbClr val="000000"/>
                </a:solidFill>
                <a:latin typeface="+mj-lt"/>
                <a:ea typeface="+mj-ea"/>
                <a:cs typeface="+mj-cs"/>
              </a:rPr>
              <a:t>Step 4: Load Data to IGV</a:t>
            </a:r>
          </a:p>
        </p:txBody>
      </p:sp>
      <p:sp>
        <p:nvSpPr>
          <p:cNvPr id="2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AD99ED60-BB01-3D4B-B31E-EB06161E5970}"/>
              </a:ext>
            </a:extLst>
          </p:cNvPr>
          <p:cNvPicPr>
            <a:picLocks noGrp="1" noChangeAspect="1"/>
          </p:cNvPicPr>
          <p:nvPr>
            <p:ph idx="1"/>
          </p:nvPr>
        </p:nvPicPr>
        <p:blipFill>
          <a:blip r:embed="rId3"/>
          <a:stretch>
            <a:fillRect/>
          </a:stretch>
        </p:blipFill>
        <p:spPr>
          <a:xfrm>
            <a:off x="429349" y="2276468"/>
            <a:ext cx="3661831" cy="2325262"/>
          </a:xfrm>
          <a:prstGeom prst="rect">
            <a:avLst/>
          </a:prstGeom>
        </p:spPr>
      </p:pic>
      <p:sp>
        <p:nvSpPr>
          <p:cNvPr id="5" name="TextBox 4">
            <a:extLst>
              <a:ext uri="{FF2B5EF4-FFF2-40B4-BE49-F238E27FC236}">
                <a16:creationId xmlns:a16="http://schemas.microsoft.com/office/drawing/2014/main" id="{5FC33DCE-14CE-1944-929B-9829A27E4047}"/>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000000"/>
                </a:solidFill>
              </a:rPr>
              <a:t>Loading the GFF file works the same way; however, while all BAM tracks will be grouped with one another, GFF files will be grouped in a separate set of tracks.</a:t>
            </a:r>
          </a:p>
        </p:txBody>
      </p:sp>
    </p:spTree>
    <p:extLst>
      <p:ext uri="{BB962C8B-B14F-4D97-AF65-F5344CB8AC3E}">
        <p14:creationId xmlns:p14="http://schemas.microsoft.com/office/powerpoint/2010/main" val="288841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2C787A4-1E5F-FD48-BDA0-B01B1148E826}"/>
              </a:ext>
            </a:extLst>
          </p:cNvPr>
          <p:cNvSpPr>
            <a:spLocks noGrp="1"/>
          </p:cNvSpPr>
          <p:nvPr>
            <p:ph type="title"/>
          </p:nvPr>
        </p:nvSpPr>
        <p:spPr>
          <a:xfrm>
            <a:off x="2021633" y="3634276"/>
            <a:ext cx="8148734" cy="1069270"/>
          </a:xfrm>
          <a:solidFill>
            <a:srgbClr val="FFFFFF"/>
          </a:solidFill>
          <a:ln w="31750" cap="sq">
            <a:solidFill>
              <a:srgbClr val="5E5E52"/>
            </a:solidFill>
            <a:miter lim="800000"/>
          </a:ln>
        </p:spPr>
        <p:txBody>
          <a:bodyPr>
            <a:normAutofit/>
          </a:bodyPr>
          <a:lstStyle/>
          <a:p>
            <a:pPr algn="ctr"/>
            <a:r>
              <a:rPr lang="en-US" sz="3300">
                <a:solidFill>
                  <a:srgbClr val="262626"/>
                </a:solidFill>
              </a:rPr>
              <a:t>Step 5: Understanding IGV – Coverage Tracks</a:t>
            </a:r>
          </a:p>
        </p:txBody>
      </p:sp>
      <p:pic>
        <p:nvPicPr>
          <p:cNvPr id="4" name="Picture 3">
            <a:extLst>
              <a:ext uri="{FF2B5EF4-FFF2-40B4-BE49-F238E27FC236}">
                <a16:creationId xmlns:a16="http://schemas.microsoft.com/office/drawing/2014/main" id="{625E1EE5-61EF-294A-8437-3A700C847C1D}"/>
              </a:ext>
            </a:extLst>
          </p:cNvPr>
          <p:cNvPicPr>
            <a:picLocks noChangeAspect="1"/>
          </p:cNvPicPr>
          <p:nvPr/>
        </p:nvPicPr>
        <p:blipFill>
          <a:blip r:embed="rId2"/>
          <a:stretch>
            <a:fillRect/>
          </a:stretch>
        </p:blipFill>
        <p:spPr>
          <a:xfrm>
            <a:off x="565149" y="1479822"/>
            <a:ext cx="11042445" cy="414092"/>
          </a:xfrm>
          <a:prstGeom prst="rect">
            <a:avLst/>
          </a:prstGeom>
        </p:spPr>
      </p:pic>
      <p:sp>
        <p:nvSpPr>
          <p:cNvPr id="3" name="Content Placeholder 2">
            <a:extLst>
              <a:ext uri="{FF2B5EF4-FFF2-40B4-BE49-F238E27FC236}">
                <a16:creationId xmlns:a16="http://schemas.microsoft.com/office/drawing/2014/main" id="{89008791-4A25-844C-B64E-2AA0D5CD7F15}"/>
              </a:ext>
            </a:extLst>
          </p:cNvPr>
          <p:cNvSpPr>
            <a:spLocks noGrp="1"/>
          </p:cNvSpPr>
          <p:nvPr>
            <p:ph idx="1"/>
          </p:nvPr>
        </p:nvSpPr>
        <p:spPr>
          <a:xfrm>
            <a:off x="857250" y="4714366"/>
            <a:ext cx="10477500" cy="1351423"/>
          </a:xfrm>
        </p:spPr>
        <p:txBody>
          <a:bodyPr>
            <a:noAutofit/>
          </a:bodyPr>
          <a:lstStyle/>
          <a:p>
            <a:r>
              <a:rPr lang="en-US" sz="1200" dirty="0">
                <a:solidFill>
                  <a:schemeClr val="bg1"/>
                </a:solidFill>
              </a:rPr>
              <a:t>The Coverage Track is a bar graph illustrating how many reads overlap with the reference genome. </a:t>
            </a:r>
          </a:p>
          <a:p>
            <a:pPr lvl="1"/>
            <a:r>
              <a:rPr lang="en-US" sz="1200" dirty="0">
                <a:solidFill>
                  <a:schemeClr val="bg1"/>
                </a:solidFill>
              </a:rPr>
              <a:t>Grey bars indicate that all overlapping reads match with the reference genome.</a:t>
            </a:r>
          </a:p>
          <a:p>
            <a:pPr lvl="1"/>
            <a:r>
              <a:rPr lang="en-US" sz="1200" dirty="0">
                <a:solidFill>
                  <a:schemeClr val="bg1"/>
                </a:solidFill>
              </a:rPr>
              <a:t>Any other color indicates a SNP:</a:t>
            </a:r>
          </a:p>
          <a:p>
            <a:pPr lvl="2"/>
            <a:r>
              <a:rPr lang="en-US" sz="1200" dirty="0">
                <a:solidFill>
                  <a:schemeClr val="bg1"/>
                </a:solidFill>
              </a:rPr>
              <a:t>Blue = C</a:t>
            </a:r>
          </a:p>
          <a:p>
            <a:pPr lvl="2"/>
            <a:r>
              <a:rPr lang="en-US" sz="1200" dirty="0">
                <a:solidFill>
                  <a:schemeClr val="bg1"/>
                </a:solidFill>
              </a:rPr>
              <a:t>Orange = G</a:t>
            </a:r>
          </a:p>
          <a:p>
            <a:pPr lvl="2"/>
            <a:r>
              <a:rPr lang="en-US" sz="1200" dirty="0">
                <a:solidFill>
                  <a:schemeClr val="bg1"/>
                </a:solidFill>
              </a:rPr>
              <a:t>Green = A</a:t>
            </a:r>
          </a:p>
          <a:p>
            <a:pPr lvl="2"/>
            <a:r>
              <a:rPr lang="en-US" sz="1200" dirty="0">
                <a:solidFill>
                  <a:schemeClr val="bg1"/>
                </a:solidFill>
              </a:rPr>
              <a:t>Red = T</a:t>
            </a:r>
          </a:p>
          <a:p>
            <a:pPr lvl="1"/>
            <a:r>
              <a:rPr lang="en-US" sz="1200" dirty="0">
                <a:solidFill>
                  <a:schemeClr val="bg1"/>
                </a:solidFill>
              </a:rPr>
              <a:t>If you see two of the above colors in one bar, it generally indicates heterozygosity; one of the colors corresponds to the reference genome.</a:t>
            </a:r>
          </a:p>
        </p:txBody>
      </p:sp>
    </p:spTree>
    <p:extLst>
      <p:ext uri="{BB962C8B-B14F-4D97-AF65-F5344CB8AC3E}">
        <p14:creationId xmlns:p14="http://schemas.microsoft.com/office/powerpoint/2010/main" val="359787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17F094-7B87-184A-81AB-B074D898957F}"/>
              </a:ext>
            </a:extLst>
          </p:cNvPr>
          <p:cNvSpPr>
            <a:spLocks noGrp="1"/>
          </p:cNvSpPr>
          <p:nvPr>
            <p:ph type="title"/>
          </p:nvPr>
        </p:nvSpPr>
        <p:spPr>
          <a:xfrm>
            <a:off x="640079" y="2053641"/>
            <a:ext cx="3669161" cy="2760098"/>
          </a:xfrm>
        </p:spPr>
        <p:txBody>
          <a:bodyPr>
            <a:normAutofit/>
          </a:bodyPr>
          <a:lstStyle/>
          <a:p>
            <a:r>
              <a:rPr lang="en-US" sz="4100">
                <a:solidFill>
                  <a:srgbClr val="FFFFFF"/>
                </a:solidFill>
              </a:rPr>
              <a:t>Step 5: Understanding IGV – Alignment Tracks</a:t>
            </a:r>
          </a:p>
        </p:txBody>
      </p:sp>
      <p:sp>
        <p:nvSpPr>
          <p:cNvPr id="3" name="Content Placeholder 2">
            <a:extLst>
              <a:ext uri="{FF2B5EF4-FFF2-40B4-BE49-F238E27FC236}">
                <a16:creationId xmlns:a16="http://schemas.microsoft.com/office/drawing/2014/main" id="{096D89A7-CAB8-224F-B575-622827AFA234}"/>
              </a:ext>
            </a:extLst>
          </p:cNvPr>
          <p:cNvSpPr>
            <a:spLocks noGrp="1"/>
          </p:cNvSpPr>
          <p:nvPr>
            <p:ph idx="1"/>
          </p:nvPr>
        </p:nvSpPr>
        <p:spPr>
          <a:xfrm>
            <a:off x="6090574" y="801866"/>
            <a:ext cx="5306084" cy="5230634"/>
          </a:xfrm>
        </p:spPr>
        <p:txBody>
          <a:bodyPr anchor="ctr">
            <a:normAutofit/>
          </a:bodyPr>
          <a:lstStyle/>
          <a:p>
            <a:r>
              <a:rPr lang="en-US" sz="1900" dirty="0">
                <a:solidFill>
                  <a:srgbClr val="000000"/>
                </a:solidFill>
              </a:rPr>
              <a:t>Each read that aligns to the genome is represented by a gray track. </a:t>
            </a:r>
          </a:p>
          <a:p>
            <a:pPr lvl="1"/>
            <a:r>
              <a:rPr lang="en-US" sz="1900" dirty="0">
                <a:solidFill>
                  <a:srgbClr val="000000"/>
                </a:solidFill>
              </a:rPr>
              <a:t>Alignments with a white fill and gray border are considered low quality.</a:t>
            </a:r>
          </a:p>
          <a:p>
            <a:pPr lvl="1"/>
            <a:r>
              <a:rPr lang="en-US" sz="1900" dirty="0">
                <a:solidFill>
                  <a:srgbClr val="000000"/>
                </a:solidFill>
              </a:rPr>
              <a:t>Any SNPs are color coded – using the same criteria as seen in the coverage tracks.</a:t>
            </a:r>
          </a:p>
          <a:p>
            <a:pPr lvl="1"/>
            <a:r>
              <a:rPr lang="en-US" sz="1900" dirty="0">
                <a:solidFill>
                  <a:srgbClr val="000000"/>
                </a:solidFill>
              </a:rPr>
              <a:t>Any Insertions are indicated with a purple ”I”, and any Deletions are indicated with black dash.</a:t>
            </a:r>
          </a:p>
          <a:p>
            <a:pPr lvl="1"/>
            <a:r>
              <a:rPr lang="en-US" sz="1900" dirty="0">
                <a:solidFill>
                  <a:srgbClr val="000000"/>
                </a:solidFill>
              </a:rPr>
              <a:t>Each mismatched base is assigned a transparency value, proportional to its read quality; this de-emphasizes any low quality reads.</a:t>
            </a:r>
          </a:p>
          <a:p>
            <a:pPr lvl="1"/>
            <a:r>
              <a:rPr lang="en-US" sz="1900" dirty="0">
                <a:solidFill>
                  <a:srgbClr val="000000"/>
                </a:solidFill>
              </a:rPr>
              <a:t>If you see a black rectangle just under the coverage track, this indicates </a:t>
            </a:r>
            <a:r>
              <a:rPr lang="en-US" sz="1900" b="1" dirty="0" err="1">
                <a:solidFill>
                  <a:srgbClr val="000000"/>
                </a:solidFill>
              </a:rPr>
              <a:t>Downsampling</a:t>
            </a:r>
            <a:r>
              <a:rPr lang="en-US" sz="1900" dirty="0">
                <a:solidFill>
                  <a:srgbClr val="000000"/>
                </a:solidFill>
              </a:rPr>
              <a:t>, a memory-reducing measure used by IGV that reduces the number of reads represented in the Alignment Track.</a:t>
            </a:r>
          </a:p>
        </p:txBody>
      </p:sp>
    </p:spTree>
    <p:extLst>
      <p:ext uri="{BB962C8B-B14F-4D97-AF65-F5344CB8AC3E}">
        <p14:creationId xmlns:p14="http://schemas.microsoft.com/office/powerpoint/2010/main" val="138080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A33B-2A4D-4C4C-81AF-ECDED99DE08D}"/>
              </a:ext>
            </a:extLst>
          </p:cNvPr>
          <p:cNvSpPr>
            <a:spLocks noGrp="1"/>
          </p:cNvSpPr>
          <p:nvPr>
            <p:ph type="title"/>
          </p:nvPr>
        </p:nvSpPr>
        <p:spPr/>
        <p:txBody>
          <a:bodyPr/>
          <a:lstStyle/>
          <a:p>
            <a:r>
              <a:rPr lang="en-US" dirty="0"/>
              <a:t>Step 5: Understanding IGV – Alignment Tracks</a:t>
            </a:r>
          </a:p>
        </p:txBody>
      </p:sp>
      <p:pic>
        <p:nvPicPr>
          <p:cNvPr id="4" name="Content Placeholder 3">
            <a:extLst>
              <a:ext uri="{FF2B5EF4-FFF2-40B4-BE49-F238E27FC236}">
                <a16:creationId xmlns:a16="http://schemas.microsoft.com/office/drawing/2014/main" id="{C1B48093-1A67-0946-A940-F3739B77F284}"/>
              </a:ext>
            </a:extLst>
          </p:cNvPr>
          <p:cNvPicPr>
            <a:picLocks noGrp="1" noChangeAspect="1"/>
          </p:cNvPicPr>
          <p:nvPr>
            <p:ph idx="1"/>
          </p:nvPr>
        </p:nvPicPr>
        <p:blipFill>
          <a:blip r:embed="rId3"/>
          <a:stretch>
            <a:fillRect/>
          </a:stretch>
        </p:blipFill>
        <p:spPr>
          <a:xfrm>
            <a:off x="1106571" y="1569244"/>
            <a:ext cx="1841333" cy="2248777"/>
          </a:xfrm>
          <a:prstGeom prst="rect">
            <a:avLst/>
          </a:prstGeom>
        </p:spPr>
      </p:pic>
      <p:sp>
        <p:nvSpPr>
          <p:cNvPr id="5" name="TextBox 4">
            <a:extLst>
              <a:ext uri="{FF2B5EF4-FFF2-40B4-BE49-F238E27FC236}">
                <a16:creationId xmlns:a16="http://schemas.microsoft.com/office/drawing/2014/main" id="{C98AF29E-6E8E-D84C-A481-BD3F8A0CAE02}"/>
              </a:ext>
            </a:extLst>
          </p:cNvPr>
          <p:cNvSpPr txBox="1"/>
          <p:nvPr/>
        </p:nvSpPr>
        <p:spPr>
          <a:xfrm>
            <a:off x="994276" y="3818021"/>
            <a:ext cx="2310397" cy="369332"/>
          </a:xfrm>
          <a:prstGeom prst="rect">
            <a:avLst/>
          </a:prstGeom>
          <a:noFill/>
        </p:spPr>
        <p:txBody>
          <a:bodyPr wrap="square" rtlCol="0">
            <a:spAutoFit/>
          </a:bodyPr>
          <a:lstStyle/>
          <a:p>
            <a:r>
              <a:rPr lang="en-US" dirty="0"/>
              <a:t>Low Quality Reads</a:t>
            </a:r>
          </a:p>
        </p:txBody>
      </p:sp>
      <p:sp>
        <p:nvSpPr>
          <p:cNvPr id="7" name="TextBox 6">
            <a:extLst>
              <a:ext uri="{FF2B5EF4-FFF2-40B4-BE49-F238E27FC236}">
                <a16:creationId xmlns:a16="http://schemas.microsoft.com/office/drawing/2014/main" id="{C497733A-FA06-C841-A43F-C369264A5148}"/>
              </a:ext>
            </a:extLst>
          </p:cNvPr>
          <p:cNvSpPr txBox="1"/>
          <p:nvPr/>
        </p:nvSpPr>
        <p:spPr>
          <a:xfrm>
            <a:off x="5454316" y="3321844"/>
            <a:ext cx="1283368" cy="369332"/>
          </a:xfrm>
          <a:prstGeom prst="rect">
            <a:avLst/>
          </a:prstGeom>
          <a:noFill/>
        </p:spPr>
        <p:txBody>
          <a:bodyPr wrap="square" rtlCol="0">
            <a:spAutoFit/>
          </a:bodyPr>
          <a:lstStyle/>
          <a:p>
            <a:r>
              <a:rPr lang="en-US" dirty="0"/>
              <a:t>Insertions</a:t>
            </a:r>
          </a:p>
        </p:txBody>
      </p:sp>
      <p:pic>
        <p:nvPicPr>
          <p:cNvPr id="8" name="Picture 7">
            <a:extLst>
              <a:ext uri="{FF2B5EF4-FFF2-40B4-BE49-F238E27FC236}">
                <a16:creationId xmlns:a16="http://schemas.microsoft.com/office/drawing/2014/main" id="{E130D857-8078-4D4C-9E10-F2B420825F26}"/>
              </a:ext>
            </a:extLst>
          </p:cNvPr>
          <p:cNvPicPr>
            <a:picLocks noChangeAspect="1"/>
          </p:cNvPicPr>
          <p:nvPr/>
        </p:nvPicPr>
        <p:blipFill>
          <a:blip r:embed="rId4"/>
          <a:stretch>
            <a:fillRect/>
          </a:stretch>
        </p:blipFill>
        <p:spPr>
          <a:xfrm>
            <a:off x="1106571" y="4266834"/>
            <a:ext cx="2339529" cy="1678520"/>
          </a:xfrm>
          <a:prstGeom prst="rect">
            <a:avLst/>
          </a:prstGeom>
        </p:spPr>
      </p:pic>
      <p:sp>
        <p:nvSpPr>
          <p:cNvPr id="9" name="TextBox 8">
            <a:extLst>
              <a:ext uri="{FF2B5EF4-FFF2-40B4-BE49-F238E27FC236}">
                <a16:creationId xmlns:a16="http://schemas.microsoft.com/office/drawing/2014/main" id="{69E4C367-3F47-1741-B981-FEF0A0796D6A}"/>
              </a:ext>
            </a:extLst>
          </p:cNvPr>
          <p:cNvSpPr txBox="1"/>
          <p:nvPr/>
        </p:nvSpPr>
        <p:spPr>
          <a:xfrm>
            <a:off x="808315" y="6024835"/>
            <a:ext cx="2936040" cy="646331"/>
          </a:xfrm>
          <a:prstGeom prst="rect">
            <a:avLst/>
          </a:prstGeom>
          <a:noFill/>
        </p:spPr>
        <p:txBody>
          <a:bodyPr wrap="square" rtlCol="0">
            <a:spAutoFit/>
          </a:bodyPr>
          <a:lstStyle/>
          <a:p>
            <a:r>
              <a:rPr lang="en-US" dirty="0" err="1"/>
              <a:t>Downsampling</a:t>
            </a:r>
            <a:r>
              <a:rPr lang="en-US" dirty="0"/>
              <a:t> – 1,846 reads removed in this area.</a:t>
            </a:r>
          </a:p>
        </p:txBody>
      </p:sp>
      <p:sp>
        <p:nvSpPr>
          <p:cNvPr id="11" name="TextBox 10">
            <a:extLst>
              <a:ext uri="{FF2B5EF4-FFF2-40B4-BE49-F238E27FC236}">
                <a16:creationId xmlns:a16="http://schemas.microsoft.com/office/drawing/2014/main" id="{A286C555-290E-1745-AD03-559D5B2147B9}"/>
              </a:ext>
            </a:extLst>
          </p:cNvPr>
          <p:cNvSpPr txBox="1"/>
          <p:nvPr/>
        </p:nvSpPr>
        <p:spPr>
          <a:xfrm>
            <a:off x="7104144" y="5616587"/>
            <a:ext cx="1090863" cy="369332"/>
          </a:xfrm>
          <a:prstGeom prst="rect">
            <a:avLst/>
          </a:prstGeom>
          <a:noFill/>
        </p:spPr>
        <p:txBody>
          <a:bodyPr wrap="square" rtlCol="0">
            <a:spAutoFit/>
          </a:bodyPr>
          <a:lstStyle/>
          <a:p>
            <a:r>
              <a:rPr lang="en-US" dirty="0"/>
              <a:t>Deletions</a:t>
            </a:r>
          </a:p>
        </p:txBody>
      </p:sp>
      <p:pic>
        <p:nvPicPr>
          <p:cNvPr id="12" name="Picture 11">
            <a:extLst>
              <a:ext uri="{FF2B5EF4-FFF2-40B4-BE49-F238E27FC236}">
                <a16:creationId xmlns:a16="http://schemas.microsoft.com/office/drawing/2014/main" id="{98A062BB-4B6E-574C-89DD-27B3317CF2AE}"/>
              </a:ext>
            </a:extLst>
          </p:cNvPr>
          <p:cNvPicPr>
            <a:picLocks noChangeAspect="1"/>
          </p:cNvPicPr>
          <p:nvPr/>
        </p:nvPicPr>
        <p:blipFill>
          <a:blip r:embed="rId5"/>
          <a:stretch>
            <a:fillRect/>
          </a:stretch>
        </p:blipFill>
        <p:spPr>
          <a:xfrm>
            <a:off x="6531975" y="3775242"/>
            <a:ext cx="2235200" cy="1714500"/>
          </a:xfrm>
          <a:prstGeom prst="rect">
            <a:avLst/>
          </a:prstGeom>
        </p:spPr>
      </p:pic>
      <p:pic>
        <p:nvPicPr>
          <p:cNvPr id="13" name="Picture 12">
            <a:extLst>
              <a:ext uri="{FF2B5EF4-FFF2-40B4-BE49-F238E27FC236}">
                <a16:creationId xmlns:a16="http://schemas.microsoft.com/office/drawing/2014/main" id="{E1C8933C-5A26-774C-B154-0EA4B4427409}"/>
              </a:ext>
            </a:extLst>
          </p:cNvPr>
          <p:cNvPicPr>
            <a:picLocks noChangeAspect="1"/>
          </p:cNvPicPr>
          <p:nvPr/>
        </p:nvPicPr>
        <p:blipFill>
          <a:blip r:embed="rId6"/>
          <a:stretch>
            <a:fillRect/>
          </a:stretch>
        </p:blipFill>
        <p:spPr>
          <a:xfrm>
            <a:off x="3446100" y="1493964"/>
            <a:ext cx="5689600" cy="1701800"/>
          </a:xfrm>
          <a:prstGeom prst="rect">
            <a:avLst/>
          </a:prstGeom>
        </p:spPr>
      </p:pic>
      <p:pic>
        <p:nvPicPr>
          <p:cNvPr id="14" name="Picture 13">
            <a:extLst>
              <a:ext uri="{FF2B5EF4-FFF2-40B4-BE49-F238E27FC236}">
                <a16:creationId xmlns:a16="http://schemas.microsoft.com/office/drawing/2014/main" id="{98FBDCEB-B93B-C44D-ABD6-9BF9E58F050A}"/>
              </a:ext>
            </a:extLst>
          </p:cNvPr>
          <p:cNvPicPr>
            <a:picLocks noChangeAspect="1"/>
          </p:cNvPicPr>
          <p:nvPr/>
        </p:nvPicPr>
        <p:blipFill>
          <a:blip r:embed="rId7"/>
          <a:stretch>
            <a:fillRect/>
          </a:stretch>
        </p:blipFill>
        <p:spPr>
          <a:xfrm>
            <a:off x="3755189" y="1747921"/>
            <a:ext cx="5130800" cy="1244600"/>
          </a:xfrm>
          <a:prstGeom prst="rect">
            <a:avLst/>
          </a:prstGeom>
        </p:spPr>
      </p:pic>
      <p:pic>
        <p:nvPicPr>
          <p:cNvPr id="10" name="Picture 9">
            <a:extLst>
              <a:ext uri="{FF2B5EF4-FFF2-40B4-BE49-F238E27FC236}">
                <a16:creationId xmlns:a16="http://schemas.microsoft.com/office/drawing/2014/main" id="{B72A4EC8-69B4-784B-A485-B9BE6BEA5817}"/>
              </a:ext>
            </a:extLst>
          </p:cNvPr>
          <p:cNvPicPr>
            <a:picLocks noChangeAspect="1"/>
          </p:cNvPicPr>
          <p:nvPr/>
        </p:nvPicPr>
        <p:blipFill rotWithShape="1">
          <a:blip r:embed="rId8"/>
          <a:srcRect l="31777" t="27920" r="39100" b="45183"/>
          <a:stretch/>
        </p:blipFill>
        <p:spPr>
          <a:xfrm>
            <a:off x="5703866" y="3979879"/>
            <a:ext cx="3891418" cy="1303160"/>
          </a:xfrm>
          <a:prstGeom prst="rect">
            <a:avLst/>
          </a:prstGeom>
        </p:spPr>
      </p:pic>
    </p:spTree>
    <p:extLst>
      <p:ext uri="{BB962C8B-B14F-4D97-AF65-F5344CB8AC3E}">
        <p14:creationId xmlns:p14="http://schemas.microsoft.com/office/powerpoint/2010/main" val="31756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50EEAD-D5A1-884F-8D99-A352967325C6}"/>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kern="1200">
                <a:solidFill>
                  <a:srgbClr val="000000"/>
                </a:solidFill>
                <a:latin typeface="+mj-lt"/>
                <a:ea typeface="+mj-ea"/>
                <a:cs typeface="+mj-cs"/>
              </a:rPr>
              <a:t>Step 6: Saving and Reloading a Session</a:t>
            </a: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64B8358A-066E-DE47-8DBF-9069C5AD50B6}"/>
              </a:ext>
            </a:extLst>
          </p:cNvPr>
          <p:cNvPicPr>
            <a:picLocks noGrp="1" noChangeAspect="1"/>
          </p:cNvPicPr>
          <p:nvPr>
            <p:ph sz="half" idx="2"/>
          </p:nvPr>
        </p:nvPicPr>
        <p:blipFill>
          <a:blip r:embed="rId3"/>
          <a:stretch>
            <a:fillRect/>
          </a:stretch>
        </p:blipFill>
        <p:spPr>
          <a:xfrm>
            <a:off x="429349" y="2491601"/>
            <a:ext cx="3661831" cy="1894997"/>
          </a:xfrm>
          <a:prstGeom prst="rect">
            <a:avLst/>
          </a:prstGeom>
        </p:spPr>
      </p:pic>
      <p:sp>
        <p:nvSpPr>
          <p:cNvPr id="4" name="Content Placeholder 3">
            <a:extLst>
              <a:ext uri="{FF2B5EF4-FFF2-40B4-BE49-F238E27FC236}">
                <a16:creationId xmlns:a16="http://schemas.microsoft.com/office/drawing/2014/main" id="{58CAD06D-B91A-7446-9DFF-FEC434674CDE}"/>
              </a:ext>
            </a:extLst>
          </p:cNvPr>
          <p:cNvSpPr>
            <a:spLocks noGrp="1"/>
          </p:cNvSpPr>
          <p:nvPr>
            <p:ph sz="half" idx="1"/>
          </p:nvPr>
        </p:nvSpPr>
        <p:spPr>
          <a:xfrm>
            <a:off x="6090574" y="2421682"/>
            <a:ext cx="4977578" cy="3639289"/>
          </a:xfrm>
        </p:spPr>
        <p:txBody>
          <a:bodyPr vert="horz" lIns="91440" tIns="45720" rIns="91440" bIns="45720" rtlCol="0" anchor="ctr">
            <a:normAutofit/>
          </a:bodyPr>
          <a:lstStyle/>
          <a:p>
            <a:r>
              <a:rPr lang="en-US" sz="2000">
                <a:solidFill>
                  <a:srgbClr val="000000"/>
                </a:solidFill>
              </a:rPr>
              <a:t>Rather than loading everything again after restarting IGV, you can save your current session and reopen it at a later date.</a:t>
            </a:r>
          </a:p>
          <a:p>
            <a:r>
              <a:rPr lang="en-US" sz="2000">
                <a:solidFill>
                  <a:srgbClr val="000000"/>
                </a:solidFill>
              </a:rPr>
              <a:t>The session is saved in Extensible Markup Language (XML) format, and will automatically reload every genome, alignment, and feature track that was loaded in the session.</a:t>
            </a:r>
          </a:p>
        </p:txBody>
      </p:sp>
    </p:spTree>
    <p:extLst>
      <p:ext uri="{BB962C8B-B14F-4D97-AF65-F5344CB8AC3E}">
        <p14:creationId xmlns:p14="http://schemas.microsoft.com/office/powerpoint/2010/main" val="428713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99AD7B-99D4-4755-8966-F7BA0426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A06F89A-489D-4383-94C5-42F7FF2E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A7E47F0-BCB0-0641-AC6C-E6EED62E1F62}"/>
              </a:ext>
            </a:extLst>
          </p:cNvPr>
          <p:cNvSpPr>
            <a:spLocks noGrp="1"/>
          </p:cNvSpPr>
          <p:nvPr>
            <p:ph type="title"/>
          </p:nvPr>
        </p:nvSpPr>
        <p:spPr>
          <a:xfrm>
            <a:off x="640079" y="2023236"/>
            <a:ext cx="3659777" cy="2820908"/>
          </a:xfrm>
        </p:spPr>
        <p:txBody>
          <a:bodyPr>
            <a:normAutofit/>
          </a:bodyPr>
          <a:lstStyle/>
          <a:p>
            <a:r>
              <a:rPr lang="en-US" sz="4000">
                <a:solidFill>
                  <a:srgbClr val="FFFFFF"/>
                </a:solidFill>
              </a:rPr>
              <a:t>Summary</a:t>
            </a:r>
          </a:p>
        </p:txBody>
      </p:sp>
      <p:graphicFrame>
        <p:nvGraphicFramePr>
          <p:cNvPr id="5" name="Content Placeholder 2">
            <a:extLst>
              <a:ext uri="{FF2B5EF4-FFF2-40B4-BE49-F238E27FC236}">
                <a16:creationId xmlns:a16="http://schemas.microsoft.com/office/drawing/2014/main" id="{B04A31E6-7DD3-4CD0-8E8D-2D3271361B4E}"/>
              </a:ext>
            </a:extLst>
          </p:cNvPr>
          <p:cNvGraphicFramePr>
            <a:graphicFrameLocks noGrp="1"/>
          </p:cNvGraphicFramePr>
          <p:nvPr>
            <p:ph idx="1"/>
            <p:extLst>
              <p:ext uri="{D42A27DB-BD31-4B8C-83A1-F6EECF244321}">
                <p14:modId xmlns:p14="http://schemas.microsoft.com/office/powerpoint/2010/main" val="3100015635"/>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7543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4F5B9920-5C30-0E42-8885-80C64543B1B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Any Questions?</a:t>
            </a:r>
          </a:p>
        </p:txBody>
      </p:sp>
      <p:sp>
        <p:nvSpPr>
          <p:cNvPr id="5" name="Text Placeholder 4">
            <a:extLst>
              <a:ext uri="{FF2B5EF4-FFF2-40B4-BE49-F238E27FC236}">
                <a16:creationId xmlns:a16="http://schemas.microsoft.com/office/drawing/2014/main" id="{BA166AE2-9B83-4D47-95D7-B52C2CF71565}"/>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Tree>
    <p:extLst>
      <p:ext uri="{BB962C8B-B14F-4D97-AF65-F5344CB8AC3E}">
        <p14:creationId xmlns:p14="http://schemas.microsoft.com/office/powerpoint/2010/main" val="90581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Content Placeholder 5">
            <a:extLst>
              <a:ext uri="{FF2B5EF4-FFF2-40B4-BE49-F238E27FC236}">
                <a16:creationId xmlns:a16="http://schemas.microsoft.com/office/drawing/2014/main" id="{1F99FE3A-A0F9-C644-B8F6-4E8EB5138C23}"/>
              </a:ext>
            </a:extLst>
          </p:cNvPr>
          <p:cNvPicPr>
            <a:picLocks noGrp="1" noChangeAspect="1"/>
          </p:cNvPicPr>
          <p:nvPr>
            <p:ph sz="half" idx="2"/>
          </p:nvPr>
        </p:nvPicPr>
        <p:blipFill rotWithShape="1">
          <a:blip r:embed="rId3"/>
          <a:srcRect r="726" b="-2"/>
          <a:stretch/>
        </p:blipFill>
        <p:spPr>
          <a:xfrm>
            <a:off x="-1" y="10"/>
            <a:ext cx="12192001" cy="4666928"/>
          </a:xfrm>
          <a:prstGeom prst="rect">
            <a:avLst/>
          </a:prstGeom>
        </p:spPr>
      </p:pic>
      <p:sp>
        <p:nvSpPr>
          <p:cNvPr id="13" name="Oval 12">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BC104-3832-7B41-B2F5-48B715A15CFD}"/>
              </a:ext>
            </a:extLst>
          </p:cNvPr>
          <p:cNvSpPr>
            <a:spLocks noGrp="1"/>
          </p:cNvSpPr>
          <p:nvPr>
            <p:ph type="title"/>
          </p:nvPr>
        </p:nvSpPr>
        <p:spPr>
          <a:xfrm>
            <a:off x="804998" y="4551037"/>
            <a:ext cx="5021782" cy="1509931"/>
          </a:xfrm>
        </p:spPr>
        <p:txBody>
          <a:bodyPr vert="horz" lIns="91440" tIns="45720" rIns="91440" bIns="45720" rtlCol="0" anchor="ctr">
            <a:normAutofit/>
          </a:bodyPr>
          <a:lstStyle/>
          <a:p>
            <a:r>
              <a:rPr lang="en-US" sz="3400">
                <a:solidFill>
                  <a:srgbClr val="000000"/>
                </a:solidFill>
              </a:rPr>
              <a:t>Integrative Genomics Viewer (IGV) – Visualizing Read Mapping</a:t>
            </a:r>
          </a:p>
        </p:txBody>
      </p:sp>
      <p:sp>
        <p:nvSpPr>
          <p:cNvPr id="3" name="Content Placeholder 2">
            <a:extLst>
              <a:ext uri="{FF2B5EF4-FFF2-40B4-BE49-F238E27FC236}">
                <a16:creationId xmlns:a16="http://schemas.microsoft.com/office/drawing/2014/main" id="{38580F7C-8A4A-1F4B-9584-3750885DE44B}"/>
              </a:ext>
            </a:extLst>
          </p:cNvPr>
          <p:cNvSpPr>
            <a:spLocks noGrp="1"/>
          </p:cNvSpPr>
          <p:nvPr>
            <p:ph sz="half" idx="1"/>
          </p:nvPr>
        </p:nvSpPr>
        <p:spPr>
          <a:xfrm>
            <a:off x="6470247" y="4551037"/>
            <a:ext cx="4926411" cy="1509935"/>
          </a:xfrm>
        </p:spPr>
        <p:txBody>
          <a:bodyPr vert="horz" lIns="91440" tIns="45720" rIns="91440" bIns="45720" rtlCol="0" anchor="ctr">
            <a:normAutofit/>
          </a:bodyPr>
          <a:lstStyle/>
          <a:p>
            <a:r>
              <a:rPr lang="en-US" sz="1100" dirty="0">
                <a:solidFill>
                  <a:srgbClr val="000000"/>
                </a:solidFill>
              </a:rPr>
              <a:t>After performing read alignment, you may be interested in contextualizing your results with your genome of interest.</a:t>
            </a:r>
          </a:p>
          <a:p>
            <a:r>
              <a:rPr lang="en-US" sz="1100" dirty="0">
                <a:solidFill>
                  <a:srgbClr val="000000"/>
                </a:solidFill>
              </a:rPr>
              <a:t>IGV is a popular tool to visualize alignments.</a:t>
            </a:r>
          </a:p>
          <a:p>
            <a:pPr lvl="1"/>
            <a:r>
              <a:rPr lang="en-US" sz="1100" dirty="0">
                <a:solidFill>
                  <a:srgbClr val="000000"/>
                </a:solidFill>
              </a:rPr>
              <a:t>Available as a Java-based desktop application, a web application, and a JavaScript component to be integrated into web pages.</a:t>
            </a:r>
          </a:p>
          <a:p>
            <a:pPr lvl="1"/>
            <a:r>
              <a:rPr lang="en-US" sz="1100" dirty="0">
                <a:solidFill>
                  <a:srgbClr val="000000"/>
                </a:solidFill>
              </a:rPr>
              <a:t>Made to view large, integrated genomics datasets.</a:t>
            </a:r>
          </a:p>
          <a:p>
            <a:pPr lvl="1"/>
            <a:r>
              <a:rPr lang="en-US" sz="1100" dirty="0">
                <a:solidFill>
                  <a:srgbClr val="000000"/>
                </a:solidFill>
              </a:rPr>
              <a:t>Supports a wide range of data types, including the output of STAR.</a:t>
            </a:r>
          </a:p>
        </p:txBody>
      </p:sp>
    </p:spTree>
    <p:extLst>
      <p:ext uri="{BB962C8B-B14F-4D97-AF65-F5344CB8AC3E}">
        <p14:creationId xmlns:p14="http://schemas.microsoft.com/office/powerpoint/2010/main" val="392717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73A50E-6707-A14A-9773-21C08EBDF596}"/>
              </a:ext>
            </a:extLst>
          </p:cNvPr>
          <p:cNvSpPr>
            <a:spLocks noGrp="1"/>
          </p:cNvSpPr>
          <p:nvPr>
            <p:ph type="title"/>
          </p:nvPr>
        </p:nvSpPr>
        <p:spPr>
          <a:xfrm>
            <a:off x="640079" y="2053641"/>
            <a:ext cx="3669161" cy="2760098"/>
          </a:xfrm>
        </p:spPr>
        <p:txBody>
          <a:bodyPr>
            <a:normAutofit/>
          </a:bodyPr>
          <a:lstStyle/>
          <a:p>
            <a:r>
              <a:rPr lang="en-US">
                <a:solidFill>
                  <a:srgbClr val="FFFFFF"/>
                </a:solidFill>
              </a:rPr>
              <a:t>IGV and STAR Results</a:t>
            </a:r>
          </a:p>
        </p:txBody>
      </p:sp>
      <p:sp>
        <p:nvSpPr>
          <p:cNvPr id="3" name="Content Placeholder 2">
            <a:extLst>
              <a:ext uri="{FF2B5EF4-FFF2-40B4-BE49-F238E27FC236}">
                <a16:creationId xmlns:a16="http://schemas.microsoft.com/office/drawing/2014/main" id="{D4F4E11B-3F3C-E340-91A2-B2E5D6270047}"/>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IGV recommends using the BAM format when uploading Sequence Alignment Maps.</a:t>
            </a:r>
          </a:p>
          <a:p>
            <a:r>
              <a:rPr lang="en-US" sz="2400">
                <a:solidFill>
                  <a:srgbClr val="000000"/>
                </a:solidFill>
              </a:rPr>
              <a:t>Any BAM files uploaded to IGV must meet the following requirements:</a:t>
            </a:r>
          </a:p>
          <a:p>
            <a:pPr lvl="1"/>
            <a:r>
              <a:rPr lang="en-US">
                <a:solidFill>
                  <a:srgbClr val="000000"/>
                </a:solidFill>
              </a:rPr>
              <a:t>The BAM file must be sorted.</a:t>
            </a:r>
          </a:p>
          <a:p>
            <a:pPr lvl="1"/>
            <a:r>
              <a:rPr lang="en-US">
                <a:solidFill>
                  <a:srgbClr val="000000"/>
                </a:solidFill>
              </a:rPr>
              <a:t>The BAM file must be indexed.</a:t>
            </a:r>
          </a:p>
          <a:p>
            <a:r>
              <a:rPr lang="en-US" sz="2400">
                <a:solidFill>
                  <a:srgbClr val="000000"/>
                </a:solidFill>
              </a:rPr>
              <a:t>You have already produced sorted BAM files after running STAR, so your BAM files already meet one of these requirements.</a:t>
            </a:r>
          </a:p>
        </p:txBody>
      </p:sp>
    </p:spTree>
    <p:extLst>
      <p:ext uri="{BB962C8B-B14F-4D97-AF65-F5344CB8AC3E}">
        <p14:creationId xmlns:p14="http://schemas.microsoft.com/office/powerpoint/2010/main" val="199068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05A6-5C59-5840-B352-B6F434AB4BEA}"/>
              </a:ext>
            </a:extLst>
          </p:cNvPr>
          <p:cNvSpPr>
            <a:spLocks noGrp="1"/>
          </p:cNvSpPr>
          <p:nvPr>
            <p:ph type="title"/>
          </p:nvPr>
        </p:nvSpPr>
        <p:spPr/>
        <p:txBody>
          <a:bodyPr/>
          <a:lstStyle/>
          <a:p>
            <a:r>
              <a:rPr lang="en-US" dirty="0"/>
              <a:t>Step 1: Indexing a BAM file</a:t>
            </a:r>
          </a:p>
        </p:txBody>
      </p:sp>
      <p:sp>
        <p:nvSpPr>
          <p:cNvPr id="3" name="Content Placeholder 2">
            <a:extLst>
              <a:ext uri="{FF2B5EF4-FFF2-40B4-BE49-F238E27FC236}">
                <a16:creationId xmlns:a16="http://schemas.microsoft.com/office/drawing/2014/main" id="{62D906D6-914D-3349-96A2-AEEB2C3D9C58}"/>
              </a:ext>
            </a:extLst>
          </p:cNvPr>
          <p:cNvSpPr>
            <a:spLocks noGrp="1"/>
          </p:cNvSpPr>
          <p:nvPr>
            <p:ph idx="1"/>
          </p:nvPr>
        </p:nvSpPr>
        <p:spPr/>
        <p:txBody>
          <a:bodyPr/>
          <a:lstStyle/>
          <a:p>
            <a:r>
              <a:rPr lang="en-US" dirty="0"/>
              <a:t>A BAM Index file is a companion file to the original BAM file.</a:t>
            </a:r>
          </a:p>
          <a:p>
            <a:r>
              <a:rPr lang="en-US" dirty="0"/>
              <a:t>Think of an Index file as an external Table of Contents for the original BAM file.</a:t>
            </a:r>
          </a:p>
          <a:p>
            <a:r>
              <a:rPr lang="en-US" dirty="0"/>
              <a:t>All Index files will share their name with their source file, suffixed with ‘.bai.’</a:t>
            </a:r>
          </a:p>
          <a:p>
            <a:endParaRPr lang="en-US" dirty="0"/>
          </a:p>
        </p:txBody>
      </p:sp>
      <p:sp>
        <p:nvSpPr>
          <p:cNvPr id="4" name="TextBox 3">
            <a:extLst>
              <a:ext uri="{FF2B5EF4-FFF2-40B4-BE49-F238E27FC236}">
                <a16:creationId xmlns:a16="http://schemas.microsoft.com/office/drawing/2014/main" id="{239DF5BB-DC6C-E844-9C98-AF1CEAD3B666}"/>
              </a:ext>
            </a:extLst>
          </p:cNvPr>
          <p:cNvSpPr txBox="1"/>
          <p:nvPr/>
        </p:nvSpPr>
        <p:spPr>
          <a:xfrm>
            <a:off x="1152994" y="4467070"/>
            <a:ext cx="1710127" cy="12142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2400" dirty="0"/>
              <a:t>Sequence Alignment Map (SAM)</a:t>
            </a:r>
          </a:p>
        </p:txBody>
      </p:sp>
      <p:sp>
        <p:nvSpPr>
          <p:cNvPr id="7" name="TextBox 6">
            <a:extLst>
              <a:ext uri="{FF2B5EF4-FFF2-40B4-BE49-F238E27FC236}">
                <a16:creationId xmlns:a16="http://schemas.microsoft.com/office/drawing/2014/main" id="{8E052FE0-C141-674E-9D9E-DF58FFF603C4}"/>
              </a:ext>
            </a:extLst>
          </p:cNvPr>
          <p:cNvSpPr txBox="1"/>
          <p:nvPr/>
        </p:nvSpPr>
        <p:spPr>
          <a:xfrm>
            <a:off x="995596" y="5681272"/>
            <a:ext cx="2024921" cy="646331"/>
          </a:xfrm>
          <a:prstGeom prst="rect">
            <a:avLst/>
          </a:prstGeom>
          <a:noFill/>
        </p:spPr>
        <p:txBody>
          <a:bodyPr wrap="square" rtlCol="0">
            <a:spAutoFit/>
          </a:bodyPr>
          <a:lstStyle/>
          <a:p>
            <a:pPr algn="ctr"/>
            <a:r>
              <a:rPr lang="en-US" dirty="0"/>
              <a:t>Output of STAR, not ready for IGV</a:t>
            </a:r>
          </a:p>
        </p:txBody>
      </p:sp>
      <p:sp>
        <p:nvSpPr>
          <p:cNvPr id="8" name="Right Arrow 7">
            <a:extLst>
              <a:ext uri="{FF2B5EF4-FFF2-40B4-BE49-F238E27FC236}">
                <a16:creationId xmlns:a16="http://schemas.microsoft.com/office/drawing/2014/main" id="{28F8FCA7-6D49-C14C-AAE7-9013E3E41B2E}"/>
              </a:ext>
            </a:extLst>
          </p:cNvPr>
          <p:cNvSpPr/>
          <p:nvPr/>
        </p:nvSpPr>
        <p:spPr>
          <a:xfrm>
            <a:off x="3287842" y="4569329"/>
            <a:ext cx="1588957" cy="1009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samtools</a:t>
            </a:r>
            <a:r>
              <a:rPr lang="en-US" sz="1400" dirty="0"/>
              <a:t> view, </a:t>
            </a:r>
            <a:r>
              <a:rPr lang="en-US" sz="1400" dirty="0" err="1"/>
              <a:t>samtools</a:t>
            </a:r>
            <a:r>
              <a:rPr lang="en-US" sz="1400" dirty="0"/>
              <a:t> sort</a:t>
            </a:r>
          </a:p>
        </p:txBody>
      </p:sp>
      <p:sp>
        <p:nvSpPr>
          <p:cNvPr id="9" name="TextBox 8">
            <a:extLst>
              <a:ext uri="{FF2B5EF4-FFF2-40B4-BE49-F238E27FC236}">
                <a16:creationId xmlns:a16="http://schemas.microsoft.com/office/drawing/2014/main" id="{13541A09-F9A1-AB4A-9BD2-86E556811EE2}"/>
              </a:ext>
            </a:extLst>
          </p:cNvPr>
          <p:cNvSpPr txBox="1"/>
          <p:nvPr/>
        </p:nvSpPr>
        <p:spPr>
          <a:xfrm>
            <a:off x="5301520" y="4467070"/>
            <a:ext cx="1710127"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2400" dirty="0"/>
              <a:t>Sorted Binary SAM (BAM)</a:t>
            </a:r>
          </a:p>
        </p:txBody>
      </p:sp>
      <p:sp>
        <p:nvSpPr>
          <p:cNvPr id="10" name="TextBox 9">
            <a:extLst>
              <a:ext uri="{FF2B5EF4-FFF2-40B4-BE49-F238E27FC236}">
                <a16:creationId xmlns:a16="http://schemas.microsoft.com/office/drawing/2014/main" id="{B75A54B8-C4B9-E946-BDB4-E57AAE3C2EB7}"/>
              </a:ext>
            </a:extLst>
          </p:cNvPr>
          <p:cNvSpPr txBox="1"/>
          <p:nvPr/>
        </p:nvSpPr>
        <p:spPr>
          <a:xfrm>
            <a:off x="5083539" y="5681272"/>
            <a:ext cx="2024921" cy="646331"/>
          </a:xfrm>
          <a:prstGeom prst="rect">
            <a:avLst/>
          </a:prstGeom>
          <a:noFill/>
        </p:spPr>
        <p:txBody>
          <a:bodyPr wrap="square" rtlCol="0">
            <a:spAutoFit/>
          </a:bodyPr>
          <a:lstStyle/>
          <a:p>
            <a:pPr algn="ctr"/>
            <a:r>
              <a:rPr lang="en-US" dirty="0"/>
              <a:t>Sorted by left-most coordinates</a:t>
            </a:r>
          </a:p>
        </p:txBody>
      </p:sp>
      <p:sp>
        <p:nvSpPr>
          <p:cNvPr id="17" name="TextBox 16">
            <a:extLst>
              <a:ext uri="{FF2B5EF4-FFF2-40B4-BE49-F238E27FC236}">
                <a16:creationId xmlns:a16="http://schemas.microsoft.com/office/drawing/2014/main" id="{FBB8B55B-BFC5-114C-94C8-DF91CF81CE7C}"/>
              </a:ext>
            </a:extLst>
          </p:cNvPr>
          <p:cNvSpPr txBox="1"/>
          <p:nvPr/>
        </p:nvSpPr>
        <p:spPr>
          <a:xfrm>
            <a:off x="9450046" y="4467070"/>
            <a:ext cx="1710127"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US" sz="2400" dirty="0"/>
              <a:t>Sorted Binary SAM (BAM)</a:t>
            </a:r>
          </a:p>
        </p:txBody>
      </p:sp>
      <p:sp>
        <p:nvSpPr>
          <p:cNvPr id="21" name="Right Arrow 20">
            <a:extLst>
              <a:ext uri="{FF2B5EF4-FFF2-40B4-BE49-F238E27FC236}">
                <a16:creationId xmlns:a16="http://schemas.microsoft.com/office/drawing/2014/main" id="{B9A9E68C-9728-D842-8DF5-71871C29EC25}"/>
              </a:ext>
            </a:extLst>
          </p:cNvPr>
          <p:cNvSpPr/>
          <p:nvPr/>
        </p:nvSpPr>
        <p:spPr>
          <a:xfrm>
            <a:off x="7436368" y="4569329"/>
            <a:ext cx="1588957" cy="1009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samtools</a:t>
            </a:r>
            <a:r>
              <a:rPr lang="en-US" sz="1400" dirty="0"/>
              <a:t> index</a:t>
            </a:r>
          </a:p>
        </p:txBody>
      </p:sp>
      <p:sp>
        <p:nvSpPr>
          <p:cNvPr id="23" name="TextBox 22">
            <a:extLst>
              <a:ext uri="{FF2B5EF4-FFF2-40B4-BE49-F238E27FC236}">
                <a16:creationId xmlns:a16="http://schemas.microsoft.com/office/drawing/2014/main" id="{9ABEE41F-6F8E-7F4A-BAE8-52A66C6F2EAF}"/>
              </a:ext>
            </a:extLst>
          </p:cNvPr>
          <p:cNvSpPr txBox="1"/>
          <p:nvPr/>
        </p:nvSpPr>
        <p:spPr>
          <a:xfrm>
            <a:off x="9292648" y="5670595"/>
            <a:ext cx="2024921" cy="923330"/>
          </a:xfrm>
          <a:prstGeom prst="rect">
            <a:avLst/>
          </a:prstGeom>
          <a:noFill/>
        </p:spPr>
        <p:txBody>
          <a:bodyPr wrap="square" rtlCol="0">
            <a:spAutoFit/>
          </a:bodyPr>
          <a:lstStyle/>
          <a:p>
            <a:pPr algn="ctr"/>
            <a:r>
              <a:rPr lang="en-US" dirty="0"/>
              <a:t>Complementary file containing genome coordinates</a:t>
            </a:r>
          </a:p>
        </p:txBody>
      </p:sp>
    </p:spTree>
    <p:extLst>
      <p:ext uri="{BB962C8B-B14F-4D97-AF65-F5344CB8AC3E}">
        <p14:creationId xmlns:p14="http://schemas.microsoft.com/office/powerpoint/2010/main" val="392769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0-#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p:bldP spid="17" grpId="0" animBg="1"/>
      <p:bldP spid="21"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5F4B-3A8C-3E4B-8179-D9920E8E61AB}"/>
              </a:ext>
            </a:extLst>
          </p:cNvPr>
          <p:cNvSpPr>
            <a:spLocks noGrp="1"/>
          </p:cNvSpPr>
          <p:nvPr>
            <p:ph type="title"/>
          </p:nvPr>
        </p:nvSpPr>
        <p:spPr/>
        <p:txBody>
          <a:bodyPr/>
          <a:lstStyle/>
          <a:p>
            <a:r>
              <a:rPr lang="en-US" dirty="0"/>
              <a:t>Step 1: Indexing a BAM file</a:t>
            </a:r>
          </a:p>
        </p:txBody>
      </p:sp>
      <p:pic>
        <p:nvPicPr>
          <p:cNvPr id="4" name="Content Placeholder 3">
            <a:extLst>
              <a:ext uri="{FF2B5EF4-FFF2-40B4-BE49-F238E27FC236}">
                <a16:creationId xmlns:a16="http://schemas.microsoft.com/office/drawing/2014/main" id="{1E7D9E1F-8705-214C-8712-46267FEAA820}"/>
              </a:ext>
            </a:extLst>
          </p:cNvPr>
          <p:cNvPicPr>
            <a:picLocks noGrp="1" noChangeAspect="1"/>
          </p:cNvPicPr>
          <p:nvPr>
            <p:ph idx="1"/>
          </p:nvPr>
        </p:nvPicPr>
        <p:blipFill>
          <a:blip r:embed="rId2"/>
          <a:stretch>
            <a:fillRect/>
          </a:stretch>
        </p:blipFill>
        <p:spPr>
          <a:xfrm>
            <a:off x="1428750" y="2896394"/>
            <a:ext cx="9334500" cy="2209800"/>
          </a:xfrm>
          <a:prstGeom prst="rect">
            <a:avLst/>
          </a:prstGeom>
        </p:spPr>
      </p:pic>
      <p:sp>
        <p:nvSpPr>
          <p:cNvPr id="5" name="TextBox 4">
            <a:extLst>
              <a:ext uri="{FF2B5EF4-FFF2-40B4-BE49-F238E27FC236}">
                <a16:creationId xmlns:a16="http://schemas.microsoft.com/office/drawing/2014/main" id="{F3B4854C-6F3A-E744-98E2-3E4C9F43D988}"/>
              </a:ext>
            </a:extLst>
          </p:cNvPr>
          <p:cNvSpPr txBox="1"/>
          <p:nvPr/>
        </p:nvSpPr>
        <p:spPr>
          <a:xfrm>
            <a:off x="838200" y="2527062"/>
            <a:ext cx="10904621" cy="369332"/>
          </a:xfrm>
          <a:prstGeom prst="rect">
            <a:avLst/>
          </a:prstGeom>
          <a:noFill/>
        </p:spPr>
        <p:txBody>
          <a:bodyPr wrap="square" rtlCol="0">
            <a:spAutoFit/>
          </a:bodyPr>
          <a:lstStyle/>
          <a:p>
            <a:r>
              <a:rPr lang="en-US" dirty="0"/>
              <a:t>In the directory where you previously ran STAR, create a shell script containing the following commands:</a:t>
            </a:r>
          </a:p>
        </p:txBody>
      </p:sp>
    </p:spTree>
    <p:extLst>
      <p:ext uri="{BB962C8B-B14F-4D97-AF65-F5344CB8AC3E}">
        <p14:creationId xmlns:p14="http://schemas.microsoft.com/office/powerpoint/2010/main" val="297605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68D202-CC69-754A-B5BA-D74051376A25}"/>
              </a:ext>
            </a:extLst>
          </p:cNvPr>
          <p:cNvSpPr>
            <a:spLocks noGrp="1"/>
          </p:cNvSpPr>
          <p:nvPr>
            <p:ph type="title"/>
          </p:nvPr>
        </p:nvSpPr>
        <p:spPr>
          <a:xfrm>
            <a:off x="6094105" y="802955"/>
            <a:ext cx="4977976" cy="1454051"/>
          </a:xfrm>
        </p:spPr>
        <p:txBody>
          <a:bodyPr>
            <a:normAutofit/>
          </a:bodyPr>
          <a:lstStyle/>
          <a:p>
            <a:r>
              <a:rPr lang="en-US">
                <a:solidFill>
                  <a:srgbClr val="000000"/>
                </a:solidFill>
              </a:rPr>
              <a:t>Step 2: Downloading IGV</a:t>
            </a:r>
          </a:p>
        </p:txBody>
      </p:sp>
      <p:sp>
        <p:nvSpPr>
          <p:cNvPr id="21"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3">
            <a:extLst>
              <a:ext uri="{FF2B5EF4-FFF2-40B4-BE49-F238E27FC236}">
                <a16:creationId xmlns:a16="http://schemas.microsoft.com/office/drawing/2014/main" id="{C58F0B23-02F5-7B43-BDB1-83BABC6D9174}"/>
              </a:ext>
            </a:extLst>
          </p:cNvPr>
          <p:cNvPicPr>
            <a:picLocks noChangeAspect="1"/>
          </p:cNvPicPr>
          <p:nvPr/>
        </p:nvPicPr>
        <p:blipFill>
          <a:blip r:embed="rId3"/>
          <a:stretch>
            <a:fillRect/>
          </a:stretch>
        </p:blipFill>
        <p:spPr>
          <a:xfrm>
            <a:off x="429349" y="2326819"/>
            <a:ext cx="3661831" cy="2224561"/>
          </a:xfrm>
          <a:prstGeom prst="rect">
            <a:avLst/>
          </a:prstGeom>
        </p:spPr>
      </p:pic>
      <p:sp>
        <p:nvSpPr>
          <p:cNvPr id="9" name="Content Placeholder 8">
            <a:extLst>
              <a:ext uri="{FF2B5EF4-FFF2-40B4-BE49-F238E27FC236}">
                <a16:creationId xmlns:a16="http://schemas.microsoft.com/office/drawing/2014/main" id="{1C816FE2-E386-403C-8CE5-22CABF18B201}"/>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Go to </a:t>
            </a:r>
            <a:r>
              <a:rPr lang="en-US" sz="2000">
                <a:solidFill>
                  <a:srgbClr val="000000"/>
                </a:solidFill>
                <a:hlinkClick r:id="rId4"/>
              </a:rPr>
              <a:t>https://software.broadinstitute.org/software/igv/download</a:t>
            </a:r>
            <a:endParaRPr lang="en-US" sz="2000">
              <a:solidFill>
                <a:srgbClr val="000000"/>
              </a:solidFill>
            </a:endParaRPr>
          </a:p>
          <a:p>
            <a:r>
              <a:rPr lang="en-US" sz="2000">
                <a:solidFill>
                  <a:srgbClr val="000000"/>
                </a:solidFill>
              </a:rPr>
              <a:t>Select the app corresponding to your computer’s OS.</a:t>
            </a:r>
          </a:p>
        </p:txBody>
      </p:sp>
    </p:spTree>
    <p:extLst>
      <p:ext uri="{BB962C8B-B14F-4D97-AF65-F5344CB8AC3E}">
        <p14:creationId xmlns:p14="http://schemas.microsoft.com/office/powerpoint/2010/main" val="186771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CFEDD2-31A5-F24A-9462-60A334CEA3BC}"/>
              </a:ext>
            </a:extLst>
          </p:cNvPr>
          <p:cNvSpPr>
            <a:spLocks noGrp="1"/>
          </p:cNvSpPr>
          <p:nvPr>
            <p:ph type="title"/>
          </p:nvPr>
        </p:nvSpPr>
        <p:spPr>
          <a:xfrm>
            <a:off x="640079" y="2053641"/>
            <a:ext cx="3669161" cy="2760098"/>
          </a:xfrm>
        </p:spPr>
        <p:txBody>
          <a:bodyPr>
            <a:normAutofit/>
          </a:bodyPr>
          <a:lstStyle/>
          <a:p>
            <a:r>
              <a:rPr lang="en-US" sz="3700">
                <a:solidFill>
                  <a:srgbClr val="FFFFFF"/>
                </a:solidFill>
              </a:rPr>
              <a:t>Step 3: Downloading files from the ACF to your personal computer</a:t>
            </a:r>
          </a:p>
        </p:txBody>
      </p:sp>
      <p:sp>
        <p:nvSpPr>
          <p:cNvPr id="3" name="Content Placeholder 2">
            <a:extLst>
              <a:ext uri="{FF2B5EF4-FFF2-40B4-BE49-F238E27FC236}">
                <a16:creationId xmlns:a16="http://schemas.microsoft.com/office/drawing/2014/main" id="{3CFDF14A-E76F-0E46-A35F-26A9694BDCB0}"/>
              </a:ext>
            </a:extLst>
          </p:cNvPr>
          <p:cNvSpPr>
            <a:spLocks noGrp="1"/>
          </p:cNvSpPr>
          <p:nvPr>
            <p:ph idx="1"/>
          </p:nvPr>
        </p:nvSpPr>
        <p:spPr>
          <a:xfrm>
            <a:off x="6090574" y="801866"/>
            <a:ext cx="5306084" cy="5230634"/>
          </a:xfrm>
        </p:spPr>
        <p:txBody>
          <a:bodyPr anchor="ctr">
            <a:normAutofit/>
          </a:bodyPr>
          <a:lstStyle/>
          <a:p>
            <a:r>
              <a:rPr lang="en-US" sz="1900">
                <a:solidFill>
                  <a:srgbClr val="000000"/>
                </a:solidFill>
              </a:rPr>
              <a:t>As IGV is a desktop-based program, you will need to download these files from the ACF to your computer.</a:t>
            </a:r>
          </a:p>
          <a:p>
            <a:r>
              <a:rPr lang="en-US" sz="1900">
                <a:solidFill>
                  <a:srgbClr val="000000"/>
                </a:solidFill>
              </a:rPr>
              <a:t>There are several options available to obtain the files:</a:t>
            </a:r>
          </a:p>
          <a:p>
            <a:pPr lvl="1"/>
            <a:r>
              <a:rPr lang="en-US" sz="1900">
                <a:solidFill>
                  <a:srgbClr val="000000"/>
                </a:solidFill>
              </a:rPr>
              <a:t>Secure Copy Protocol (scp) – A version of the “cp” command based on ”ssh” that allows a user to copy from one server to another.</a:t>
            </a:r>
          </a:p>
          <a:p>
            <a:pPr lvl="1"/>
            <a:r>
              <a:rPr lang="en-US" sz="1900">
                <a:solidFill>
                  <a:srgbClr val="000000"/>
                </a:solidFill>
              </a:rPr>
              <a:t>Rsync – utility for transferring and synchronizing files between two servers. It is more advanced than scp, can allow for one-way transfers, and can resume a transfer/synch even if the connection is interrupted.</a:t>
            </a:r>
          </a:p>
          <a:p>
            <a:pPr lvl="1"/>
            <a:r>
              <a:rPr lang="en-US" sz="1900">
                <a:solidFill>
                  <a:srgbClr val="000000"/>
                </a:solidFill>
              </a:rPr>
              <a:t>Globus – An online visual file manager that can connect to NICS’s Data Transfer nodes to both upload data to and download data from the ACF.</a:t>
            </a:r>
          </a:p>
        </p:txBody>
      </p:sp>
    </p:spTree>
    <p:extLst>
      <p:ext uri="{BB962C8B-B14F-4D97-AF65-F5344CB8AC3E}">
        <p14:creationId xmlns:p14="http://schemas.microsoft.com/office/powerpoint/2010/main" val="37660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867EAF-AE1D-4322-9DE8-383AE3F7B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 y="-4691"/>
            <a:ext cx="544692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0676238-7F95-4EEB-836A-7D23927873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AD0D4A-4575-2242-9D4D-D26E3F60CF42}"/>
              </a:ext>
            </a:extLst>
          </p:cNvPr>
          <p:cNvSpPr>
            <a:spLocks noGrp="1"/>
          </p:cNvSpPr>
          <p:nvPr>
            <p:ph type="title"/>
          </p:nvPr>
        </p:nvSpPr>
        <p:spPr>
          <a:xfrm>
            <a:off x="677930" y="2171435"/>
            <a:ext cx="3658053" cy="1786515"/>
          </a:xfrm>
        </p:spPr>
        <p:txBody>
          <a:bodyPr vert="horz" lIns="91440" tIns="45720" rIns="91440" bIns="45720" rtlCol="0" anchor="t">
            <a:normAutofit/>
          </a:bodyPr>
          <a:lstStyle/>
          <a:p>
            <a:r>
              <a:rPr lang="en-US" kern="1200" dirty="0">
                <a:solidFill>
                  <a:srgbClr val="FFFFFF"/>
                </a:solidFill>
                <a:latin typeface="+mj-lt"/>
                <a:ea typeface="+mj-ea"/>
                <a:cs typeface="+mj-cs"/>
              </a:rPr>
              <a:t>Step 3: Secure Copy</a:t>
            </a:r>
          </a:p>
        </p:txBody>
      </p:sp>
      <p:sp>
        <p:nvSpPr>
          <p:cNvPr id="3" name="Content Placeholder 2">
            <a:extLst>
              <a:ext uri="{FF2B5EF4-FFF2-40B4-BE49-F238E27FC236}">
                <a16:creationId xmlns:a16="http://schemas.microsoft.com/office/drawing/2014/main" id="{06E19BE1-15C6-9A4D-8F69-382DA43E2D82}"/>
              </a:ext>
            </a:extLst>
          </p:cNvPr>
          <p:cNvSpPr>
            <a:spLocks noGrp="1"/>
          </p:cNvSpPr>
          <p:nvPr>
            <p:ph idx="1"/>
          </p:nvPr>
        </p:nvSpPr>
        <p:spPr>
          <a:xfrm>
            <a:off x="677930" y="3680497"/>
            <a:ext cx="3658053" cy="955111"/>
          </a:xfrm>
        </p:spPr>
        <p:txBody>
          <a:bodyPr vert="horz" lIns="91440" tIns="45720" rIns="91440" bIns="45720" rtlCol="0" anchor="b">
            <a:normAutofit/>
          </a:bodyPr>
          <a:lstStyle/>
          <a:p>
            <a:pPr marL="0" indent="0">
              <a:buNone/>
            </a:pPr>
            <a:r>
              <a:rPr lang="en-US" sz="1800" kern="1200" dirty="0">
                <a:solidFill>
                  <a:srgbClr val="FFFFFF"/>
                </a:solidFill>
                <a:latin typeface="+mn-lt"/>
                <a:ea typeface="+mn-ea"/>
                <a:cs typeface="+mn-cs"/>
              </a:rPr>
              <a:t>Open a new terminal window, but do not log into the ACF. </a:t>
            </a:r>
            <a:r>
              <a:rPr lang="en-US" sz="1800" dirty="0">
                <a:solidFill>
                  <a:srgbClr val="FFFFFF"/>
                </a:solidFill>
              </a:rPr>
              <a:t>Instead, you will run the </a:t>
            </a:r>
            <a:r>
              <a:rPr lang="en-US" sz="1800" dirty="0" err="1">
                <a:solidFill>
                  <a:srgbClr val="FFFFFF"/>
                </a:solidFill>
              </a:rPr>
              <a:t>scp</a:t>
            </a:r>
            <a:r>
              <a:rPr lang="en-US" sz="1800" dirty="0">
                <a:solidFill>
                  <a:srgbClr val="FFFFFF"/>
                </a:solidFill>
              </a:rPr>
              <a:t> command:</a:t>
            </a:r>
            <a:endParaRPr lang="en-US" sz="1800" kern="1200" dirty="0">
              <a:solidFill>
                <a:srgbClr val="FFFFFF"/>
              </a:solidFill>
              <a:latin typeface="+mn-lt"/>
              <a:ea typeface="+mn-ea"/>
              <a:cs typeface="+mn-cs"/>
            </a:endParaRPr>
          </a:p>
        </p:txBody>
      </p:sp>
      <p:sp>
        <p:nvSpPr>
          <p:cNvPr id="5" name="TextBox 4">
            <a:extLst>
              <a:ext uri="{FF2B5EF4-FFF2-40B4-BE49-F238E27FC236}">
                <a16:creationId xmlns:a16="http://schemas.microsoft.com/office/drawing/2014/main" id="{ADA316C9-C0F4-8642-B826-BC0311DDE68B}"/>
              </a:ext>
            </a:extLst>
          </p:cNvPr>
          <p:cNvSpPr txBox="1"/>
          <p:nvPr/>
        </p:nvSpPr>
        <p:spPr>
          <a:xfrm>
            <a:off x="6095636" y="1334252"/>
            <a:ext cx="5453743" cy="2308324"/>
          </a:xfrm>
          <a:prstGeom prst="rect">
            <a:avLst/>
          </a:prstGeom>
          <a:noFill/>
        </p:spPr>
        <p:txBody>
          <a:bodyPr wrap="square" rtlCol="0">
            <a:spAutoFit/>
          </a:bodyPr>
          <a:lstStyle/>
          <a:p>
            <a:r>
              <a:rPr lang="en-US" sz="2400" dirty="0" err="1">
                <a:latin typeface="Courier" pitchFamily="2" charset="0"/>
              </a:rPr>
              <a:t>scp</a:t>
            </a:r>
            <a:r>
              <a:rPr lang="en-US" sz="2400" dirty="0">
                <a:latin typeface="Courier" pitchFamily="2" charset="0"/>
              </a:rPr>
              <a:t> </a:t>
            </a:r>
            <a:r>
              <a:rPr lang="en-US" sz="2400" dirty="0">
                <a:highlight>
                  <a:srgbClr val="00FFFF"/>
                </a:highlight>
                <a:latin typeface="Courier" pitchFamily="2" charset="0"/>
              </a:rPr>
              <a:t>username</a:t>
            </a:r>
            <a:r>
              <a:rPr lang="en-US" sz="2400" dirty="0">
                <a:highlight>
                  <a:srgbClr val="FFFF00"/>
                </a:highlight>
                <a:latin typeface="Courier" pitchFamily="2" charset="0"/>
              </a:rPr>
              <a:t>@</a:t>
            </a:r>
            <a:r>
              <a:rPr lang="en-US" sz="2400" dirty="0">
                <a:highlight>
                  <a:srgbClr val="00FFFF"/>
                </a:highlight>
                <a:latin typeface="Courier" pitchFamily="2" charset="0"/>
              </a:rPr>
              <a:t>acf-login.nics.utk.edu</a:t>
            </a:r>
            <a:r>
              <a:rPr lang="en-US" sz="2400" dirty="0">
                <a:highlight>
                  <a:srgbClr val="FFFF00"/>
                </a:highlight>
                <a:latin typeface="Courier" pitchFamily="2" charset="0"/>
              </a:rPr>
              <a:t>:</a:t>
            </a:r>
            <a:r>
              <a:rPr lang="en-US" sz="2400" dirty="0">
                <a:highlight>
                  <a:srgbClr val="00FFFF"/>
                </a:highlight>
                <a:latin typeface="Courier" pitchFamily="2" charset="0"/>
              </a:rPr>
              <a:t>/</a:t>
            </a:r>
            <a:r>
              <a:rPr lang="en-US" sz="2400" dirty="0" err="1">
                <a:highlight>
                  <a:srgbClr val="00FFFF"/>
                </a:highlight>
                <a:latin typeface="Courier" pitchFamily="2" charset="0"/>
              </a:rPr>
              <a:t>lustre</a:t>
            </a:r>
            <a:r>
              <a:rPr lang="en-US" sz="2400" dirty="0">
                <a:highlight>
                  <a:srgbClr val="00FFFF"/>
                </a:highlight>
                <a:latin typeface="Courier" pitchFamily="2" charset="0"/>
              </a:rPr>
              <a:t>/haven/courses/EPP531-2019Su/analysis/3_star/Ppersica_v2.0_chr1.fa</a:t>
            </a:r>
            <a:r>
              <a:rPr lang="en-US" sz="2400" dirty="0">
                <a:latin typeface="Courier" pitchFamily="2" charset="0"/>
              </a:rPr>
              <a:t> ~/Downloads/</a:t>
            </a:r>
            <a:r>
              <a:rPr lang="en-US" sz="2400" dirty="0" err="1">
                <a:latin typeface="Courier" pitchFamily="2" charset="0"/>
              </a:rPr>
              <a:t>IGV_files</a:t>
            </a:r>
            <a:r>
              <a:rPr lang="en-US" sz="2400" dirty="0">
                <a:latin typeface="Courier" pitchFamily="2" charset="0"/>
              </a:rPr>
              <a:t> </a:t>
            </a:r>
          </a:p>
        </p:txBody>
      </p:sp>
    </p:spTree>
    <p:extLst>
      <p:ext uri="{BB962C8B-B14F-4D97-AF65-F5344CB8AC3E}">
        <p14:creationId xmlns:p14="http://schemas.microsoft.com/office/powerpoint/2010/main" val="74043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586F3-1132-1749-B8A7-2197CDAA5396}"/>
              </a:ext>
            </a:extLst>
          </p:cNvPr>
          <p:cNvSpPr>
            <a:spLocks noGrp="1"/>
          </p:cNvSpPr>
          <p:nvPr>
            <p:ph type="title"/>
          </p:nvPr>
        </p:nvSpPr>
        <p:spPr>
          <a:xfrm>
            <a:off x="674237" y="914400"/>
            <a:ext cx="3657600" cy="2887579"/>
          </a:xfrm>
          <a:solidFill>
            <a:schemeClr val="accent1"/>
          </a:solidFill>
          <a:ln>
            <a:solidFill>
              <a:schemeClr val="accent1"/>
            </a:solidFill>
          </a:ln>
        </p:spPr>
        <p:txBody>
          <a:bodyPr vert="horz" lIns="91440" tIns="45720" rIns="91440" bIns="45720" rtlCol="0" anchor="b">
            <a:normAutofit/>
          </a:bodyPr>
          <a:lstStyle/>
          <a:p>
            <a:pPr algn="ctr"/>
            <a:r>
              <a:rPr lang="en-US" sz="4800" kern="1200" dirty="0">
                <a:solidFill>
                  <a:srgbClr val="FFFFFF"/>
                </a:solidFill>
                <a:latin typeface="+mj-lt"/>
                <a:ea typeface="+mj-ea"/>
                <a:cs typeface="+mj-cs"/>
              </a:rPr>
              <a:t>Step 4: Load Data to IGV</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5D9BEB69-18CE-4F40-9200-3A3CF3DC0DEE}"/>
              </a:ext>
            </a:extLst>
          </p:cNvPr>
          <p:cNvPicPr>
            <a:picLocks noGrp="1" noChangeAspect="1"/>
          </p:cNvPicPr>
          <p:nvPr>
            <p:ph idx="1"/>
          </p:nvPr>
        </p:nvPicPr>
        <p:blipFill>
          <a:blip r:embed="rId3"/>
          <a:stretch>
            <a:fillRect/>
          </a:stretch>
        </p:blipFill>
        <p:spPr>
          <a:xfrm>
            <a:off x="5153822" y="1360412"/>
            <a:ext cx="6553545" cy="4145117"/>
          </a:xfrm>
          <a:prstGeom prst="rect">
            <a:avLst/>
          </a:prstGeom>
        </p:spPr>
      </p:pic>
      <p:sp>
        <p:nvSpPr>
          <p:cNvPr id="7" name="TextBox 6">
            <a:extLst>
              <a:ext uri="{FF2B5EF4-FFF2-40B4-BE49-F238E27FC236}">
                <a16:creationId xmlns:a16="http://schemas.microsoft.com/office/drawing/2014/main" id="{D3E0E6BE-F3D9-AB4E-A474-B95CBDE80B7A}"/>
              </a:ext>
            </a:extLst>
          </p:cNvPr>
          <p:cNvSpPr txBox="1"/>
          <p:nvPr/>
        </p:nvSpPr>
        <p:spPr>
          <a:xfrm>
            <a:off x="5153821" y="663162"/>
            <a:ext cx="6553545" cy="646331"/>
          </a:xfrm>
          <a:prstGeom prst="rect">
            <a:avLst/>
          </a:prstGeom>
          <a:noFill/>
        </p:spPr>
        <p:txBody>
          <a:bodyPr wrap="square" rtlCol="0">
            <a:spAutoFit/>
          </a:bodyPr>
          <a:lstStyle/>
          <a:p>
            <a:r>
              <a:rPr lang="en-US" dirty="0"/>
              <a:t>By default, IGV has the human genome preloaded. To load the peach genome...</a:t>
            </a:r>
          </a:p>
        </p:txBody>
      </p:sp>
      <p:pic>
        <p:nvPicPr>
          <p:cNvPr id="17" name="Picture 16">
            <a:extLst>
              <a:ext uri="{FF2B5EF4-FFF2-40B4-BE49-F238E27FC236}">
                <a16:creationId xmlns:a16="http://schemas.microsoft.com/office/drawing/2014/main" id="{45F54ECA-CF76-1245-9FCF-EAB1E0D69837}"/>
              </a:ext>
            </a:extLst>
          </p:cNvPr>
          <p:cNvPicPr>
            <a:picLocks noChangeAspect="1"/>
          </p:cNvPicPr>
          <p:nvPr/>
        </p:nvPicPr>
        <p:blipFill>
          <a:blip r:embed="rId4"/>
          <a:stretch>
            <a:fillRect/>
          </a:stretch>
        </p:blipFill>
        <p:spPr>
          <a:xfrm>
            <a:off x="6569911" y="1909679"/>
            <a:ext cx="2870200" cy="1892300"/>
          </a:xfrm>
          <a:prstGeom prst="rect">
            <a:avLst/>
          </a:prstGeom>
        </p:spPr>
      </p:pic>
      <p:sp>
        <p:nvSpPr>
          <p:cNvPr id="19" name="TextBox 18">
            <a:extLst>
              <a:ext uri="{FF2B5EF4-FFF2-40B4-BE49-F238E27FC236}">
                <a16:creationId xmlns:a16="http://schemas.microsoft.com/office/drawing/2014/main" id="{E1EE8E38-2642-7F4B-AC91-A0E1F93E220D}"/>
              </a:ext>
            </a:extLst>
          </p:cNvPr>
          <p:cNvSpPr txBox="1"/>
          <p:nvPr/>
        </p:nvSpPr>
        <p:spPr>
          <a:xfrm>
            <a:off x="5153822" y="801662"/>
            <a:ext cx="6553545" cy="369332"/>
          </a:xfrm>
          <a:prstGeom prst="rect">
            <a:avLst/>
          </a:prstGeom>
          <a:noFill/>
        </p:spPr>
        <p:txBody>
          <a:bodyPr wrap="square" rtlCol="0">
            <a:spAutoFit/>
          </a:bodyPr>
          <a:lstStyle/>
          <a:p>
            <a:r>
              <a:rPr lang="en-US" dirty="0"/>
              <a:t>Go to the Genomes Menu Bar and select “Load Genome from File...”</a:t>
            </a:r>
          </a:p>
        </p:txBody>
      </p:sp>
      <p:pic>
        <p:nvPicPr>
          <p:cNvPr id="20" name="Picture 19">
            <a:extLst>
              <a:ext uri="{FF2B5EF4-FFF2-40B4-BE49-F238E27FC236}">
                <a16:creationId xmlns:a16="http://schemas.microsoft.com/office/drawing/2014/main" id="{E1491948-CC0E-C742-BBE9-536C9D05E8C0}"/>
              </a:ext>
            </a:extLst>
          </p:cNvPr>
          <p:cNvPicPr>
            <a:picLocks noChangeAspect="1"/>
          </p:cNvPicPr>
          <p:nvPr/>
        </p:nvPicPr>
        <p:blipFill>
          <a:blip r:embed="rId5"/>
          <a:stretch>
            <a:fillRect/>
          </a:stretch>
        </p:blipFill>
        <p:spPr>
          <a:xfrm>
            <a:off x="5785682" y="1498911"/>
            <a:ext cx="5289822" cy="3108605"/>
          </a:xfrm>
          <a:prstGeom prst="rect">
            <a:avLst/>
          </a:prstGeom>
        </p:spPr>
      </p:pic>
      <p:sp>
        <p:nvSpPr>
          <p:cNvPr id="22" name="TextBox 21">
            <a:extLst>
              <a:ext uri="{FF2B5EF4-FFF2-40B4-BE49-F238E27FC236}">
                <a16:creationId xmlns:a16="http://schemas.microsoft.com/office/drawing/2014/main" id="{714BB977-1D80-F64B-A71A-2219E62EB48B}"/>
              </a:ext>
            </a:extLst>
          </p:cNvPr>
          <p:cNvSpPr txBox="1"/>
          <p:nvPr/>
        </p:nvSpPr>
        <p:spPr>
          <a:xfrm>
            <a:off x="5153821" y="5515611"/>
            <a:ext cx="6553545" cy="369332"/>
          </a:xfrm>
          <a:prstGeom prst="rect">
            <a:avLst/>
          </a:prstGeom>
          <a:noFill/>
        </p:spPr>
        <p:txBody>
          <a:bodyPr wrap="square" rtlCol="0">
            <a:spAutoFit/>
          </a:bodyPr>
          <a:lstStyle/>
          <a:p>
            <a:r>
              <a:rPr lang="en-US" dirty="0"/>
              <a:t>Select the Peach genome </a:t>
            </a:r>
            <a:r>
              <a:rPr lang="en-US" dirty="0" err="1"/>
              <a:t>fasta</a:t>
            </a:r>
            <a:r>
              <a:rPr lang="en-US" dirty="0"/>
              <a:t> file...</a:t>
            </a:r>
          </a:p>
        </p:txBody>
      </p:sp>
      <p:pic>
        <p:nvPicPr>
          <p:cNvPr id="23" name="Picture 22">
            <a:extLst>
              <a:ext uri="{FF2B5EF4-FFF2-40B4-BE49-F238E27FC236}">
                <a16:creationId xmlns:a16="http://schemas.microsoft.com/office/drawing/2014/main" id="{30C428D2-A388-BD40-B8C8-508F1E2933D1}"/>
              </a:ext>
            </a:extLst>
          </p:cNvPr>
          <p:cNvPicPr>
            <a:picLocks noChangeAspect="1"/>
          </p:cNvPicPr>
          <p:nvPr/>
        </p:nvPicPr>
        <p:blipFill>
          <a:blip r:embed="rId6"/>
          <a:stretch>
            <a:fillRect/>
          </a:stretch>
        </p:blipFill>
        <p:spPr>
          <a:xfrm>
            <a:off x="5169949" y="1363170"/>
            <a:ext cx="6521287" cy="4139600"/>
          </a:xfrm>
          <a:prstGeom prst="rect">
            <a:avLst/>
          </a:prstGeom>
        </p:spPr>
      </p:pic>
      <p:sp>
        <p:nvSpPr>
          <p:cNvPr id="24" name="TextBox 23">
            <a:extLst>
              <a:ext uri="{FF2B5EF4-FFF2-40B4-BE49-F238E27FC236}">
                <a16:creationId xmlns:a16="http://schemas.microsoft.com/office/drawing/2014/main" id="{54BE1C52-726E-6B49-9AD7-E153E854DAD6}"/>
              </a:ext>
            </a:extLst>
          </p:cNvPr>
          <p:cNvSpPr txBox="1"/>
          <p:nvPr/>
        </p:nvSpPr>
        <p:spPr>
          <a:xfrm>
            <a:off x="6163338" y="5913538"/>
            <a:ext cx="6553545" cy="369332"/>
          </a:xfrm>
          <a:prstGeom prst="rect">
            <a:avLst/>
          </a:prstGeom>
          <a:noFill/>
        </p:spPr>
        <p:txBody>
          <a:bodyPr wrap="square" rtlCol="0">
            <a:spAutoFit/>
          </a:bodyPr>
          <a:lstStyle/>
          <a:p>
            <a:r>
              <a:rPr lang="en-US" dirty="0"/>
              <a:t>And IGV will now use the Peach Genome!</a:t>
            </a:r>
          </a:p>
        </p:txBody>
      </p:sp>
    </p:spTree>
    <p:extLst>
      <p:ext uri="{BB962C8B-B14F-4D97-AF65-F5344CB8AC3E}">
        <p14:creationId xmlns:p14="http://schemas.microsoft.com/office/powerpoint/2010/main" val="371010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1"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0" nodeType="clickEffect">
                                  <p:stCondLst>
                                    <p:cond delay="0"/>
                                  </p:stCondLst>
                                  <p:childTnLst>
                                    <p:anim calcmode="lin" valueType="num">
                                      <p:cBhvr additive="base">
                                        <p:cTn id="23" dur="500"/>
                                        <p:tgtEl>
                                          <p:spTgt spid="19"/>
                                        </p:tgtEl>
                                        <p:attrNameLst>
                                          <p:attrName>ppt_x</p:attrName>
                                        </p:attrNameLst>
                                      </p:cBhvr>
                                      <p:tavLst>
                                        <p:tav tm="0">
                                          <p:val>
                                            <p:strVal val="ppt_x"/>
                                          </p:val>
                                        </p:tav>
                                        <p:tav tm="100000">
                                          <p:val>
                                            <p:strVal val="ppt_x"/>
                                          </p:val>
                                        </p:tav>
                                      </p:tavLst>
                                    </p:anim>
                                    <p:anim calcmode="lin" valueType="num">
                                      <p:cBhvr additive="base">
                                        <p:cTn id="24" dur="500"/>
                                        <p:tgtEl>
                                          <p:spTgt spid="19"/>
                                        </p:tgtEl>
                                        <p:attrNameLst>
                                          <p:attrName>ppt_y</p:attrName>
                                        </p:attrNameLst>
                                      </p:cBhvr>
                                      <p:tavLst>
                                        <p:tav tm="0">
                                          <p:val>
                                            <p:strVal val="ppt_y"/>
                                          </p:val>
                                        </p:tav>
                                        <p:tav tm="100000">
                                          <p:val>
                                            <p:strVal val="1+ppt_h/2"/>
                                          </p:val>
                                        </p:tav>
                                      </p:tavLst>
                                    </p:anim>
                                    <p:set>
                                      <p:cBhvr>
                                        <p:cTn id="25" dur="1" fill="hold">
                                          <p:stCondLst>
                                            <p:cond delay="499"/>
                                          </p:stCondLst>
                                        </p:cTn>
                                        <p:tgtEl>
                                          <p:spTgt spid="1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1"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0" nodeType="clickEffect">
                                  <p:stCondLst>
                                    <p:cond delay="0"/>
                                  </p:stCondLst>
                                  <p:childTnLst>
                                    <p:anim calcmode="lin" valueType="num">
                                      <p:cBhvr additive="base">
                                        <p:cTn id="40" dur="500"/>
                                        <p:tgtEl>
                                          <p:spTgt spid="22"/>
                                        </p:tgtEl>
                                        <p:attrNameLst>
                                          <p:attrName>ppt_x</p:attrName>
                                        </p:attrNameLst>
                                      </p:cBhvr>
                                      <p:tavLst>
                                        <p:tav tm="0">
                                          <p:val>
                                            <p:strVal val="ppt_x"/>
                                          </p:val>
                                        </p:tav>
                                        <p:tav tm="100000">
                                          <p:val>
                                            <p:strVal val="ppt_x"/>
                                          </p:val>
                                        </p:tav>
                                      </p:tavLst>
                                    </p:anim>
                                    <p:anim calcmode="lin" valueType="num">
                                      <p:cBhvr additive="base">
                                        <p:cTn id="41" dur="500"/>
                                        <p:tgtEl>
                                          <p:spTgt spid="22"/>
                                        </p:tgtEl>
                                        <p:attrNameLst>
                                          <p:attrName>ppt_y</p:attrName>
                                        </p:attrNameLst>
                                      </p:cBhvr>
                                      <p:tavLst>
                                        <p:tav tm="0">
                                          <p:val>
                                            <p:strVal val="ppt_y"/>
                                          </p:val>
                                        </p:tav>
                                        <p:tav tm="100000">
                                          <p:val>
                                            <p:strVal val="1+ppt_h/2"/>
                                          </p:val>
                                        </p:tav>
                                      </p:tavLst>
                                    </p:anim>
                                    <p:set>
                                      <p:cBhvr>
                                        <p:cTn id="42" dur="1" fill="hold">
                                          <p:stCondLst>
                                            <p:cond delay="499"/>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dissolv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1" nodeType="click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ppt_x"/>
                                          </p:val>
                                        </p:tav>
                                        <p:tav tm="100000">
                                          <p:val>
                                            <p:strVal val="#ppt_x"/>
                                          </p:val>
                                        </p:tav>
                                      </p:tavLst>
                                    </p:anim>
                                    <p:anim calcmode="lin" valueType="num">
                                      <p:cBhvr additive="base">
                                        <p:cTn id="5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xit" presetSubtype="4" fill="hold" grpId="0" nodeType="clickEffect">
                                  <p:stCondLst>
                                    <p:cond delay="0"/>
                                  </p:stCondLst>
                                  <p:childTnLst>
                                    <p:anim calcmode="lin" valueType="num">
                                      <p:cBhvr additive="base">
                                        <p:cTn id="57" dur="500"/>
                                        <p:tgtEl>
                                          <p:spTgt spid="24"/>
                                        </p:tgtEl>
                                        <p:attrNameLst>
                                          <p:attrName>ppt_x</p:attrName>
                                        </p:attrNameLst>
                                      </p:cBhvr>
                                      <p:tavLst>
                                        <p:tav tm="0">
                                          <p:val>
                                            <p:strVal val="ppt_x"/>
                                          </p:val>
                                        </p:tav>
                                        <p:tav tm="100000">
                                          <p:val>
                                            <p:strVal val="ppt_x"/>
                                          </p:val>
                                        </p:tav>
                                      </p:tavLst>
                                    </p:anim>
                                    <p:anim calcmode="lin" valueType="num">
                                      <p:cBhvr additive="base">
                                        <p:cTn id="58" dur="500"/>
                                        <p:tgtEl>
                                          <p:spTgt spid="24"/>
                                        </p:tgtEl>
                                        <p:attrNameLst>
                                          <p:attrName>ppt_y</p:attrName>
                                        </p:attrNameLst>
                                      </p:cBhvr>
                                      <p:tavLst>
                                        <p:tav tm="0">
                                          <p:val>
                                            <p:strVal val="ppt_y"/>
                                          </p:val>
                                        </p:tav>
                                        <p:tav tm="100000">
                                          <p:val>
                                            <p:strVal val="1+ppt_h/2"/>
                                          </p:val>
                                        </p:tav>
                                      </p:tavLst>
                                    </p:anim>
                                    <p:set>
                                      <p:cBhvr>
                                        <p:cTn id="5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P spid="19" grpId="1"/>
      <p:bldP spid="22" grpId="0"/>
      <p:bldP spid="22" grpId="1"/>
      <p:bldP spid="24" grpId="0"/>
      <p:bldP spid="24"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1576</Words>
  <Application>Microsoft Macintosh PowerPoint</Application>
  <PresentationFormat>Widescreen</PresentationFormat>
  <Paragraphs>108</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vt:lpstr>
      <vt:lpstr>Gill Sans MT</vt:lpstr>
      <vt:lpstr>Office Theme</vt:lpstr>
      <vt:lpstr>Lab 4: Visualizing Read Mapping</vt:lpstr>
      <vt:lpstr>Integrative Genomics Viewer (IGV) – Visualizing Read Mapping</vt:lpstr>
      <vt:lpstr>IGV and STAR Results</vt:lpstr>
      <vt:lpstr>Step 1: Indexing a BAM file</vt:lpstr>
      <vt:lpstr>Step 1: Indexing a BAM file</vt:lpstr>
      <vt:lpstr>Step 2: Downloading IGV</vt:lpstr>
      <vt:lpstr>Step 3: Downloading files from the ACF to your personal computer</vt:lpstr>
      <vt:lpstr>Step 3: Secure Copy</vt:lpstr>
      <vt:lpstr>Step 4: Load Data to IGV</vt:lpstr>
      <vt:lpstr>Step 4: Load Data to IGV</vt:lpstr>
      <vt:lpstr>Step 4: Load Data to IGV</vt:lpstr>
      <vt:lpstr>Step 5: Understanding IGV – Coverage Tracks</vt:lpstr>
      <vt:lpstr>Step 5: Understanding IGV – Alignment Tracks</vt:lpstr>
      <vt:lpstr>Step 5: Understanding IGV – Alignment Tracks</vt:lpstr>
      <vt:lpstr>Step 6: Saving and Reloading a Session</vt:lpstr>
      <vt:lpstr>Summary</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4: Visualizing Read Mapping</dc:title>
  <dc:creator>Huff, Matthew Leonard</dc:creator>
  <cp:lastModifiedBy>Huff, Matthew Leonard</cp:lastModifiedBy>
  <cp:revision>55</cp:revision>
  <dcterms:created xsi:type="dcterms:W3CDTF">2019-07-10T16:16:25Z</dcterms:created>
  <dcterms:modified xsi:type="dcterms:W3CDTF">2019-07-25T19:31:30Z</dcterms:modified>
</cp:coreProperties>
</file>