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60"/>
  </p:notesMasterIdLst>
  <p:sldIdLst>
    <p:sldId id="256" r:id="rId2"/>
    <p:sldId id="261" r:id="rId3"/>
    <p:sldId id="262" r:id="rId4"/>
    <p:sldId id="266" r:id="rId5"/>
    <p:sldId id="263" r:id="rId6"/>
    <p:sldId id="268" r:id="rId7"/>
    <p:sldId id="270" r:id="rId8"/>
    <p:sldId id="271" r:id="rId9"/>
    <p:sldId id="264" r:id="rId10"/>
    <p:sldId id="289" r:id="rId11"/>
    <p:sldId id="257" r:id="rId12"/>
    <p:sldId id="290" r:id="rId13"/>
    <p:sldId id="291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01" r:id="rId30"/>
    <p:sldId id="302" r:id="rId31"/>
    <p:sldId id="303" r:id="rId32"/>
    <p:sldId id="276" r:id="rId33"/>
    <p:sldId id="282" r:id="rId34"/>
    <p:sldId id="279" r:id="rId35"/>
    <p:sldId id="304" r:id="rId36"/>
    <p:sldId id="284" r:id="rId37"/>
    <p:sldId id="286" r:id="rId38"/>
    <p:sldId id="272" r:id="rId39"/>
    <p:sldId id="287" r:id="rId40"/>
    <p:sldId id="288" r:id="rId41"/>
    <p:sldId id="278" r:id="rId42"/>
    <p:sldId id="283" r:id="rId43"/>
    <p:sldId id="277" r:id="rId44"/>
    <p:sldId id="281" r:id="rId45"/>
    <p:sldId id="305" r:id="rId46"/>
    <p:sldId id="317" r:id="rId47"/>
    <p:sldId id="306" r:id="rId48"/>
    <p:sldId id="308" r:id="rId49"/>
    <p:sldId id="292" r:id="rId50"/>
    <p:sldId id="312" r:id="rId51"/>
    <p:sldId id="311" r:id="rId52"/>
    <p:sldId id="315" r:id="rId53"/>
    <p:sldId id="316" r:id="rId54"/>
    <p:sldId id="319" r:id="rId55"/>
    <p:sldId id="320" r:id="rId56"/>
    <p:sldId id="314" r:id="rId57"/>
    <p:sldId id="265" r:id="rId58"/>
    <p:sldId id="318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Introduction" id="{8D8C5ED8-9085-4197-957F-EAC8B6FC983D}">
          <p14:sldIdLst>
            <p14:sldId id="256"/>
            <p14:sldId id="261"/>
            <p14:sldId id="262"/>
            <p14:sldId id="266"/>
            <p14:sldId id="263"/>
            <p14:sldId id="268"/>
            <p14:sldId id="270"/>
            <p14:sldId id="271"/>
            <p14:sldId id="264"/>
          </p14:sldIdLst>
        </p14:section>
        <p14:section name="James" id="{9AF0F5BC-3502-4499-BA8B-EA5E54449958}">
          <p14:sldIdLst>
            <p14:sldId id="289"/>
            <p14:sldId id="257"/>
            <p14:sldId id="290"/>
            <p14:sldId id="291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21"/>
            <p14:sldId id="322"/>
            <p14:sldId id="323"/>
            <p14:sldId id="324"/>
            <p14:sldId id="325"/>
            <p14:sldId id="326"/>
            <p14:sldId id="327"/>
          </p14:sldIdLst>
        </p14:section>
        <p14:section name="Sean" id="{1C3D8192-CB26-499D-A6D8-E7F692D2D51F}">
          <p14:sldIdLst>
            <p14:sldId id="301"/>
            <p14:sldId id="302"/>
            <p14:sldId id="303"/>
            <p14:sldId id="276"/>
            <p14:sldId id="282"/>
            <p14:sldId id="279"/>
            <p14:sldId id="304"/>
            <p14:sldId id="284"/>
            <p14:sldId id="286"/>
            <p14:sldId id="272"/>
            <p14:sldId id="287"/>
            <p14:sldId id="288"/>
            <p14:sldId id="278"/>
            <p14:sldId id="283"/>
            <p14:sldId id="277"/>
            <p14:sldId id="281"/>
            <p14:sldId id="305"/>
            <p14:sldId id="317"/>
            <p14:sldId id="306"/>
            <p14:sldId id="308"/>
            <p14:sldId id="292"/>
            <p14:sldId id="312"/>
            <p14:sldId id="311"/>
            <p14:sldId id="315"/>
            <p14:sldId id="316"/>
            <p14:sldId id="319"/>
            <p14:sldId id="320"/>
            <p14:sldId id="314"/>
          </p14:sldIdLst>
        </p14:section>
        <p14:section name="Summary and Conclusion" id="{A2B1DDA9-9FDD-4663-A154-79354B6BCDF3}">
          <p14:sldIdLst>
            <p14:sldId id="265"/>
          </p14:sldIdLst>
        </p14:section>
        <p14:section name="Appendix" id="{0A102EE0-E67E-445A-82A6-202CD6BEF7CB}">
          <p14:sldIdLst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0464" autoAdjust="0"/>
  </p:normalViewPr>
  <p:slideViewPr>
    <p:cSldViewPr>
      <p:cViewPr varScale="1">
        <p:scale>
          <a:sx n="104" d="100"/>
          <a:sy n="104" d="100"/>
        </p:scale>
        <p:origin x="181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FC3A9-8065-47C2-8225-E4C63BB2D22D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5E0F1-AB47-4A7A-BA35-9463FCF91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6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Densities based on random plot of 20,000 incidents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62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83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TPRs: </a:t>
            </a:r>
            <a:r>
              <a:rPr lang="en-US" dirty="0">
                <a:effectLst/>
              </a:rPr>
              <a:t>0.27 (LDA) 0.12  0.37 0.28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78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Al-Qaida in Iraq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Al-Qaida in the Arabian Peninsula (AQAP)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Al-Qaida in the Islamic Maghreb (AQIM)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Hamas (Islamic Resistance Movement)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Hezbollah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Islamic State of Iraq and the Levant (ISIL)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Kurdistan Workers' Party (PKK)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Liberation Tigers of Tamil Eelam (LTTE)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New People's Army (NPA)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Revolutionary Armed Forces of Colombia (FARC)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Salafist Group for Preaching and Fighting (GSPC)</a:t>
            </a:r>
            <a:r>
              <a:rPr lang="en-US" dirty="0"/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</a:t>
            </a:r>
            <a:r>
              <a:rPr lang="en-US" dirty="0"/>
              <a:t>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Taliban</a:t>
            </a:r>
            <a:r>
              <a:rPr lang="en-US" dirty="0"/>
              <a:t>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</a:t>
            </a:r>
            <a:r>
              <a:rPr lang="en-US" dirty="0"/>
              <a:t> </a:t>
            </a:r>
            <a:r>
              <a:rPr lang="en-US" sz="12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Tehrik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r>
              <a:rPr lang="en-US" sz="12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-Taliban Pakistan (TTP)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21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6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defTabSz="914400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Iraq</a:t>
            </a:r>
          </a:p>
          <a:p>
            <a:pPr marL="0" algn="l" defTabSz="914400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  <a:ea typeface="+mn-ea"/>
                <a:cs typeface="+mn-cs"/>
              </a:rPr>
              <a:t>24636</a:t>
            </a: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2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Pakistan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14368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3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Afghanistan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12731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4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India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11960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5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Colombia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8306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6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Philippines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6908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7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Peru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6096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8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El Salvador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5320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9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United Kingdom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5235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1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10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Turkey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4292</a:t>
            </a: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71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13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58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93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6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17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40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5E0F1-AB47-4A7A-BA35-9463FCF9133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78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362845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7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8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0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00977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9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9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2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386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495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897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7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.xls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Excel_Worksheet3.xlsx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START-UMD/gt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6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2121-DF30-4DC9-9D60-B988849B9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Global Terrorism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3EC52-B74A-49F7-82C4-5692CA022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834920"/>
          </a:xfrm>
        </p:spPr>
        <p:txBody>
          <a:bodyPr>
            <a:normAutofit/>
          </a:bodyPr>
          <a:lstStyle/>
          <a:p>
            <a:r>
              <a:rPr lang="en-US" sz="2800" b="1" dirty="0"/>
              <a:t>Group Members</a:t>
            </a:r>
          </a:p>
          <a:p>
            <a:r>
              <a:rPr lang="en-US" sz="2400" dirty="0"/>
              <a:t>James </a:t>
            </a:r>
            <a:r>
              <a:rPr lang="en-US" sz="2400" dirty="0" err="1"/>
              <a:t>Willson</a:t>
            </a:r>
            <a:endParaRPr lang="en-US" sz="2400" dirty="0"/>
          </a:p>
          <a:p>
            <a:r>
              <a:rPr lang="en-US" sz="2400" dirty="0"/>
              <a:t>Sean Kugele (Team Lead)</a:t>
            </a:r>
          </a:p>
        </p:txBody>
      </p:sp>
    </p:spTree>
    <p:extLst>
      <p:ext uri="{BB962C8B-B14F-4D97-AF65-F5344CB8AC3E}">
        <p14:creationId xmlns:p14="http://schemas.microsoft.com/office/powerpoint/2010/main" val="3072758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F060-9C3E-40DA-AD53-DFA2CC09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successful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Terrorist 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A1DC2-E75D-4E1F-9F7F-9E7747C930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Scientist: James Willson</a:t>
            </a:r>
          </a:p>
        </p:txBody>
      </p:sp>
    </p:spTree>
    <p:extLst>
      <p:ext uri="{BB962C8B-B14F-4D97-AF65-F5344CB8AC3E}">
        <p14:creationId xmlns:p14="http://schemas.microsoft.com/office/powerpoint/2010/main" val="2678062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0C61-EB17-457A-9B6C-10566010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0"/>
            <a:ext cx="7200900" cy="1485900"/>
          </a:xfrm>
        </p:spPr>
        <p:txBody>
          <a:bodyPr/>
          <a:lstStyle/>
          <a:p>
            <a:r>
              <a:rPr lang="en-US" dirty="0"/>
              <a:t>Data Cleansing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3A7BF-D4DF-4F30-8B41-EB08C3AC2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990600"/>
            <a:ext cx="7200900" cy="3695700"/>
          </a:xfrm>
        </p:spPr>
        <p:txBody>
          <a:bodyPr/>
          <a:lstStyle/>
          <a:p>
            <a:r>
              <a:rPr lang="en-US" dirty="0"/>
              <a:t>Large amount of NAs; All columns removed with &gt; 1000 missing values.</a:t>
            </a:r>
          </a:p>
          <a:p>
            <a:pPr lvl="1"/>
            <a:r>
              <a:rPr lang="en-US" dirty="0"/>
              <a:t>Most of these values were either redundant (e.g. “targtype2”, “natlty2”, etc.)</a:t>
            </a:r>
          </a:p>
          <a:p>
            <a:pPr lvl="1"/>
            <a:r>
              <a:rPr lang="en-US" dirty="0"/>
              <a:t>Or didn’t match the goals for the model (e.g. “</a:t>
            </a:r>
            <a:r>
              <a:rPr lang="en-US" dirty="0" err="1"/>
              <a:t>nkill</a:t>
            </a:r>
            <a:r>
              <a:rPr lang="en-US" dirty="0"/>
              <a:t>”, “</a:t>
            </a:r>
            <a:r>
              <a:rPr lang="en-US" dirty="0" err="1"/>
              <a:t>nwound</a:t>
            </a:r>
            <a:r>
              <a:rPr lang="en-US" dirty="0"/>
              <a:t>”, etc.)</a:t>
            </a:r>
          </a:p>
          <a:p>
            <a:r>
              <a:rPr lang="en-US" dirty="0"/>
              <a:t>One Hot Encoding</a:t>
            </a:r>
          </a:p>
          <a:p>
            <a:pPr lvl="1"/>
            <a:r>
              <a:rPr lang="en-US" dirty="0"/>
              <a:t>After encoding final data had 85 variables</a:t>
            </a:r>
          </a:p>
        </p:txBody>
      </p:sp>
    </p:spTree>
    <p:extLst>
      <p:ext uri="{BB962C8B-B14F-4D97-AF65-F5344CB8AC3E}">
        <p14:creationId xmlns:p14="http://schemas.microsoft.com/office/powerpoint/2010/main" val="2044090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-13855"/>
            <a:ext cx="7200900" cy="1485900"/>
          </a:xfrm>
        </p:spPr>
        <p:txBody>
          <a:bodyPr/>
          <a:lstStyle/>
          <a:p>
            <a:r>
              <a:rPr lang="en-US" dirty="0"/>
              <a:t>The First Attempt (Trees)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A1EE5-3F39-4FD7-940E-98675C2A3F21}"/>
              </a:ext>
            </a:extLst>
          </p:cNvPr>
          <p:cNvSpPr txBox="1">
            <a:spLocks/>
          </p:cNvSpPr>
          <p:nvPr/>
        </p:nvSpPr>
        <p:spPr>
          <a:xfrm>
            <a:off x="1219200" y="6145069"/>
            <a:ext cx="72009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Problem! Almost everything is predicted “success”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EF955D-7003-4A2C-AA45-35123AAAF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5800"/>
            <a:ext cx="5353050" cy="53530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5135E6D-3410-49AD-A324-84658A5DBE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423129"/>
              </p:ext>
            </p:extLst>
          </p:nvPr>
        </p:nvGraphicFramePr>
        <p:xfrm>
          <a:off x="6324600" y="849456"/>
          <a:ext cx="2566592" cy="1245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" name="Worksheet" r:id="rId4" imgW="1923884" imgH="933476" progId="Excel.Sheet.12">
                  <p:embed/>
                </p:oleObj>
              </mc:Choice>
              <mc:Fallback>
                <p:oleObj name="Worksheet" r:id="rId4" imgW="1923884" imgH="93347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24600" y="849456"/>
                        <a:ext cx="2566592" cy="1245178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D7F8AB1-F703-4F17-A78D-D61B4B9C02CA}"/>
              </a:ext>
            </a:extLst>
          </p:cNvPr>
          <p:cNvSpPr txBox="1">
            <a:spLocks/>
          </p:cNvSpPr>
          <p:nvPr/>
        </p:nvSpPr>
        <p:spPr>
          <a:xfrm>
            <a:off x="6476999" y="2438400"/>
            <a:ext cx="2391101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Recall: </a:t>
            </a:r>
            <a:r>
              <a:rPr lang="en-US" dirty="0">
                <a:solidFill>
                  <a:srgbClr val="FF0000"/>
                </a:solidFill>
              </a:rPr>
              <a:t>0.3369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Precision: 0.6855</a:t>
            </a:r>
          </a:p>
        </p:txBody>
      </p:sp>
    </p:spTree>
    <p:extLst>
      <p:ext uri="{BB962C8B-B14F-4D97-AF65-F5344CB8AC3E}">
        <p14:creationId xmlns:p14="http://schemas.microsoft.com/office/powerpoint/2010/main" val="2691049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0C61-EB17-457A-9B6C-10566010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0"/>
            <a:ext cx="7200900" cy="1485900"/>
          </a:xfrm>
        </p:spPr>
        <p:txBody>
          <a:bodyPr/>
          <a:lstStyle/>
          <a:p>
            <a:r>
              <a:rPr lang="en-US" dirty="0"/>
              <a:t>Highly Unbalanced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3A7BF-D4DF-4F30-8B41-EB08C3AC2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2933700"/>
            <a:ext cx="7200900" cy="990600"/>
          </a:xfrm>
        </p:spPr>
        <p:txBody>
          <a:bodyPr/>
          <a:lstStyle/>
          <a:p>
            <a:r>
              <a:rPr lang="en-US" dirty="0"/>
              <a:t>20059 / 181691 = 11% of data is not a success</a:t>
            </a:r>
          </a:p>
          <a:p>
            <a:r>
              <a:rPr lang="en-US" dirty="0"/>
              <a:t>Solution: Oversampling 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4D08CA0-DC11-47E5-994B-2ADF1E5F0D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317738"/>
              </p:ext>
            </p:extLst>
          </p:nvPr>
        </p:nvGraphicFramePr>
        <p:xfrm>
          <a:off x="1143000" y="1100137"/>
          <a:ext cx="2978974" cy="156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" name="Worksheet" r:id="rId3" imgW="1466857" imgH="771525" progId="Excel.Sheet.12">
                  <p:embed/>
                </p:oleObj>
              </mc:Choice>
              <mc:Fallback>
                <p:oleObj name="Worksheet" r:id="rId3" imgW="1466857" imgH="771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1100137"/>
                        <a:ext cx="2978974" cy="1566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44E4E5C-8AE0-4DF2-B72F-0D309D35C3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910618"/>
              </p:ext>
            </p:extLst>
          </p:nvPr>
        </p:nvGraphicFramePr>
        <p:xfrm>
          <a:off x="1142999" y="4146118"/>
          <a:ext cx="2982813" cy="1568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" name="Worksheet" r:id="rId5" imgW="1466857" imgH="771525" progId="Excel.Sheet.12">
                  <p:embed/>
                </p:oleObj>
              </mc:Choice>
              <mc:Fallback>
                <p:oleObj name="Worksheet" r:id="rId5" imgW="1466857" imgH="771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2999" y="4146118"/>
                        <a:ext cx="2982813" cy="15688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2264C2F5-C2EB-4261-A4EF-D08D78F85F94}"/>
              </a:ext>
            </a:extLst>
          </p:cNvPr>
          <p:cNvSpPr/>
          <p:nvPr/>
        </p:nvSpPr>
        <p:spPr>
          <a:xfrm>
            <a:off x="1140690" y="5936818"/>
            <a:ext cx="48746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/>
              <a:t>“Perfectly balanced as all things should be”</a:t>
            </a:r>
          </a:p>
        </p:txBody>
      </p:sp>
    </p:spTree>
    <p:extLst>
      <p:ext uri="{BB962C8B-B14F-4D97-AF65-F5344CB8AC3E}">
        <p14:creationId xmlns:p14="http://schemas.microsoft.com/office/powerpoint/2010/main" val="3704266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-13855"/>
            <a:ext cx="7200900" cy="1485900"/>
          </a:xfrm>
        </p:spPr>
        <p:txBody>
          <a:bodyPr/>
          <a:lstStyle/>
          <a:p>
            <a:r>
              <a:rPr lang="en-US" dirty="0"/>
              <a:t>Oversampled Tree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A1EE5-3F39-4FD7-940E-98675C2A3F21}"/>
              </a:ext>
            </a:extLst>
          </p:cNvPr>
          <p:cNvSpPr txBox="1">
            <a:spLocks/>
          </p:cNvSpPr>
          <p:nvPr/>
        </p:nvSpPr>
        <p:spPr>
          <a:xfrm>
            <a:off x="1219200" y="6145069"/>
            <a:ext cx="72009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The problem persists!</a:t>
            </a:r>
          </a:p>
          <a:p>
            <a:pPr marL="0" indent="0" algn="ctr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D7F8AB1-F703-4F17-A78D-D61B4B9C02CA}"/>
              </a:ext>
            </a:extLst>
          </p:cNvPr>
          <p:cNvSpPr txBox="1">
            <a:spLocks/>
          </p:cNvSpPr>
          <p:nvPr/>
        </p:nvSpPr>
        <p:spPr>
          <a:xfrm>
            <a:off x="6476999" y="2438400"/>
            <a:ext cx="2391101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Recall: 0.8641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Precision: </a:t>
            </a:r>
            <a:r>
              <a:rPr lang="en-US" dirty="0">
                <a:solidFill>
                  <a:srgbClr val="FF0000"/>
                </a:solidFill>
              </a:rPr>
              <a:t>0.2130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ED844E2-96B2-4C25-8C30-308316F95A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23" y="702261"/>
            <a:ext cx="5353050" cy="53530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B28E84C-47A7-49FF-BB82-F375A36B42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90449"/>
              </p:ext>
            </p:extLst>
          </p:nvPr>
        </p:nvGraphicFramePr>
        <p:xfrm>
          <a:off x="6202655" y="862445"/>
          <a:ext cx="251304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Worksheet" r:id="rId5" imgW="1923884" imgH="933476" progId="Excel.Sheet.12">
                  <p:embed/>
                </p:oleObj>
              </mc:Choice>
              <mc:Fallback>
                <p:oleObj name="Worksheet" r:id="rId5" imgW="1923884" imgH="93347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02655" y="862445"/>
                        <a:ext cx="2513045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5738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-13855"/>
            <a:ext cx="7200900" cy="1485900"/>
          </a:xfrm>
        </p:spPr>
        <p:txBody>
          <a:bodyPr/>
          <a:lstStyle/>
          <a:p>
            <a:r>
              <a:rPr lang="en-US" dirty="0"/>
              <a:t>Model Comparison </a:t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D7F8AB1-F703-4F17-A78D-D61B4B9C02CA}"/>
              </a:ext>
            </a:extLst>
          </p:cNvPr>
          <p:cNvSpPr txBox="1">
            <a:spLocks/>
          </p:cNvSpPr>
          <p:nvPr/>
        </p:nvSpPr>
        <p:spPr>
          <a:xfrm>
            <a:off x="6248400" y="947304"/>
            <a:ext cx="2543501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AUC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: 0.667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Second</a:t>
            </a:r>
            <a:r>
              <a:rPr lang="en-US" dirty="0">
                <a:solidFill>
                  <a:schemeClr val="tx1"/>
                </a:solidFill>
              </a:rPr>
              <a:t>: 0.7367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chemeClr val="tx1"/>
                </a:solidFill>
              </a:rPr>
              <a:t>The second model seems a bit better.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B60E65A-B2AD-4864-AFF0-0C32635D5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08313"/>
            <a:ext cx="5353051" cy="53530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7201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0C61-EB17-457A-9B6C-10566010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0"/>
            <a:ext cx="7200900" cy="1485900"/>
          </a:xfrm>
        </p:spPr>
        <p:txBody>
          <a:bodyPr/>
          <a:lstStyle/>
          <a:p>
            <a:r>
              <a:rPr lang="en-US" dirty="0"/>
              <a:t>The Failed Experiment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CEF795F9-2AA6-4562-9D56-905A1BBAC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742950"/>
            <a:ext cx="5715000" cy="5715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2158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-13855"/>
            <a:ext cx="7200900" cy="1485900"/>
          </a:xfrm>
        </p:spPr>
        <p:txBody>
          <a:bodyPr/>
          <a:lstStyle/>
          <a:p>
            <a:r>
              <a:rPr lang="en-US" dirty="0"/>
              <a:t>Back to Trees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A1EE5-3F39-4FD7-940E-98675C2A3F21}"/>
              </a:ext>
            </a:extLst>
          </p:cNvPr>
          <p:cNvSpPr txBox="1">
            <a:spLocks/>
          </p:cNvSpPr>
          <p:nvPr/>
        </p:nvSpPr>
        <p:spPr>
          <a:xfrm>
            <a:off x="685800" y="5942215"/>
            <a:ext cx="72009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Feature importance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D7F8AB1-F703-4F17-A78D-D61B4B9C02CA}"/>
              </a:ext>
            </a:extLst>
          </p:cNvPr>
          <p:cNvSpPr txBox="1">
            <a:spLocks/>
          </p:cNvSpPr>
          <p:nvPr/>
        </p:nvSpPr>
        <p:spPr>
          <a:xfrm>
            <a:off x="6334125" y="887730"/>
            <a:ext cx="2657475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chemeClr val="tx1"/>
                </a:solidFill>
              </a:rPr>
              <a:t>“property” is the most important, but how helpful is it actually?</a:t>
            </a:r>
          </a:p>
          <a:p>
            <a:r>
              <a:rPr lang="en-US" i="1" dirty="0">
                <a:solidFill>
                  <a:schemeClr val="tx1"/>
                </a:solidFill>
              </a:rPr>
              <a:t>Similar problem for “</a:t>
            </a:r>
            <a:r>
              <a:rPr lang="en-US" i="1" dirty="0" err="1">
                <a:solidFill>
                  <a:schemeClr val="tx1"/>
                </a:solidFill>
              </a:rPr>
              <a:t>ishostkid</a:t>
            </a:r>
            <a:r>
              <a:rPr lang="en-US" i="1" dirty="0">
                <a:solidFill>
                  <a:schemeClr val="tx1"/>
                </a:solidFill>
              </a:rPr>
              <a:t>”</a:t>
            </a:r>
          </a:p>
        </p:txBody>
      </p:sp>
      <p:pic>
        <p:nvPicPr>
          <p:cNvPr id="7" name="Content Placeholder 6" descr="A picture containing comb&#10;&#10;Description automatically generated">
            <a:extLst>
              <a:ext uri="{FF2B5EF4-FFF2-40B4-BE49-F238E27FC236}">
                <a16:creationId xmlns:a16="http://schemas.microsoft.com/office/drawing/2014/main" id="{00C5DF5A-8C20-4530-A1A2-8E3009498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86"/>
          <a:stretch/>
        </p:blipFill>
        <p:spPr>
          <a:xfrm>
            <a:off x="762000" y="685800"/>
            <a:ext cx="5334000" cy="50520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1174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7200900" cy="1485900"/>
          </a:xfrm>
        </p:spPr>
        <p:txBody>
          <a:bodyPr/>
          <a:lstStyle/>
          <a:p>
            <a:r>
              <a:rPr lang="en-US" dirty="0"/>
              <a:t>Back to Trees</a:t>
            </a:r>
          </a:p>
        </p:txBody>
      </p:sp>
      <p:pic>
        <p:nvPicPr>
          <p:cNvPr id="11" name="Content Placeholder 10" descr="A close up of a map&#10;&#10;Description automatically generated">
            <a:extLst>
              <a:ext uri="{FF2B5EF4-FFF2-40B4-BE49-F238E27FC236}">
                <a16:creationId xmlns:a16="http://schemas.microsoft.com/office/drawing/2014/main" id="{6327080A-31EB-42B9-A863-B6579709B6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742949"/>
            <a:ext cx="3915569" cy="39155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A1EE5-3F39-4FD7-940E-98675C2A3F21}"/>
              </a:ext>
            </a:extLst>
          </p:cNvPr>
          <p:cNvSpPr txBox="1">
            <a:spLocks/>
          </p:cNvSpPr>
          <p:nvPr/>
        </p:nvSpPr>
        <p:spPr>
          <a:xfrm>
            <a:off x="752475" y="4944264"/>
            <a:ext cx="7200900" cy="1485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Is using </a:t>
            </a:r>
            <a:r>
              <a:rPr lang="en-US" sz="2200" i="1" dirty="0">
                <a:solidFill>
                  <a:schemeClr val="tx1"/>
                </a:solidFill>
              </a:rPr>
              <a:t>“</a:t>
            </a:r>
            <a:r>
              <a:rPr lang="en-US" sz="2200" i="1" dirty="0" err="1">
                <a:solidFill>
                  <a:schemeClr val="tx1"/>
                </a:solidFill>
              </a:rPr>
              <a:t>iyear</a:t>
            </a:r>
            <a:r>
              <a:rPr lang="en-US" sz="2200" i="1" dirty="0">
                <a:solidFill>
                  <a:schemeClr val="tx1"/>
                </a:solidFill>
              </a:rPr>
              <a:t>”</a:t>
            </a:r>
            <a:r>
              <a:rPr lang="en-US" sz="2200" dirty="0">
                <a:solidFill>
                  <a:schemeClr val="tx1"/>
                </a:solidFill>
              </a:rPr>
              <a:t> valid?</a:t>
            </a:r>
          </a:p>
          <a:p>
            <a:r>
              <a:rPr lang="en-US" sz="2200" dirty="0">
                <a:solidFill>
                  <a:schemeClr val="tx1"/>
                </a:solidFill>
              </a:rPr>
              <a:t>How helpful is the longitude and latitude?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8107C7-B3CF-49C2-AAC8-28FBA5E30E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742948"/>
            <a:ext cx="3915569" cy="39155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4655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7200900" cy="1485900"/>
          </a:xfrm>
        </p:spPr>
        <p:txBody>
          <a:bodyPr/>
          <a:lstStyle/>
          <a:p>
            <a:r>
              <a:rPr lang="en-US" dirty="0"/>
              <a:t>Pruning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A1EE5-3F39-4FD7-940E-98675C2A3F21}"/>
              </a:ext>
            </a:extLst>
          </p:cNvPr>
          <p:cNvSpPr txBox="1">
            <a:spLocks/>
          </p:cNvSpPr>
          <p:nvPr/>
        </p:nvSpPr>
        <p:spPr>
          <a:xfrm>
            <a:off x="752475" y="4944264"/>
            <a:ext cx="7200900" cy="1485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2 – 3 splits seems best</a:t>
            </a:r>
          </a:p>
          <a:p>
            <a:r>
              <a:rPr lang="en-US" sz="2200" dirty="0">
                <a:solidFill>
                  <a:schemeClr val="tx1"/>
                </a:solidFill>
              </a:rPr>
              <a:t>Similar results to unpruned model.</a:t>
            </a:r>
          </a:p>
        </p:txBody>
      </p:sp>
      <p:pic>
        <p:nvPicPr>
          <p:cNvPr id="10" name="Content Placeholder 9" descr="A close up of a map&#10;&#10;Description automatically generated">
            <a:extLst>
              <a:ext uri="{FF2B5EF4-FFF2-40B4-BE49-F238E27FC236}">
                <a16:creationId xmlns:a16="http://schemas.microsoft.com/office/drawing/2014/main" id="{B6B41149-4115-41DF-81A0-DBAA8C7F60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771524"/>
            <a:ext cx="3876675" cy="3876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Content Placeholder 12" descr="A picture containing clock&#10;&#10;Description automatically generated">
            <a:extLst>
              <a:ext uri="{FF2B5EF4-FFF2-40B4-BE49-F238E27FC236}">
                <a16:creationId xmlns:a16="http://schemas.microsoft.com/office/drawing/2014/main" id="{A350C1A9-6915-4DCE-A167-E1EFC104A9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264" y="771525"/>
            <a:ext cx="3876675" cy="3876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806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6C98-BAB0-462A-B287-7A56EABD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>
            <a:normAutofit/>
          </a:bodyPr>
          <a:lstStyle/>
          <a:p>
            <a:r>
              <a:rPr lang="en-US" dirty="0"/>
              <a:t>Data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2F08F-C4D7-4965-A0C6-4638BB86B9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00124" y="1600200"/>
                <a:ext cx="7610475" cy="27432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3100" dirty="0">
                    <a:hlinkClick r:id="rId2"/>
                  </a:rPr>
                  <a:t>Global Terrorism Database </a:t>
                </a:r>
                <a:r>
                  <a:rPr lang="en-US" sz="3100" dirty="0"/>
                  <a:t>(Kaggle)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Scope</a:t>
                </a:r>
                <a:r>
                  <a:rPr lang="en-US" sz="2400" dirty="0"/>
                  <a:t>: incidents of terrorism from 1970 – 2017 (except 1993)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Sources</a:t>
                </a:r>
                <a:r>
                  <a:rPr lang="en-US" sz="2400" dirty="0"/>
                  <a:t>: unclassified media articles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endParaRPr lang="en-US" sz="2400" dirty="0"/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Observations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181, 691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120000"/>
                  </a:lnSpc>
                  <a:spcBef>
                    <a:spcPts val="200"/>
                  </a:spcBef>
                  <a:buNone/>
                </a:pPr>
                <a:r>
                  <a:rPr lang="en-US" sz="2400" b="1" dirty="0"/>
                  <a:t>Variables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135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2F08F-C4D7-4965-A0C6-4638BB86B9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0124" y="1600200"/>
                <a:ext cx="7610475" cy="2743200"/>
              </a:xfrm>
              <a:blipFill>
                <a:blip r:embed="rId3"/>
                <a:stretch>
                  <a:fillRect l="-1683" t="-4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9BE6065-E54D-41E1-A9FA-DBEC64D7FF32}"/>
              </a:ext>
            </a:extLst>
          </p:cNvPr>
          <p:cNvSpPr txBox="1">
            <a:spLocks/>
          </p:cNvSpPr>
          <p:nvPr/>
        </p:nvSpPr>
        <p:spPr>
          <a:xfrm>
            <a:off x="1000125" y="4495800"/>
            <a:ext cx="7200900" cy="167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000" b="1" dirty="0"/>
              <a:t>Terrorism (definition)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"</a:t>
            </a:r>
            <a:r>
              <a:rPr lang="en-US" sz="2000" i="1" dirty="0"/>
              <a:t>The threatened or actual use of illegal force and violence by a non-state actor to attain a political, economic, religious, or social goal through fear, coercion, or intimidation</a:t>
            </a:r>
            <a:r>
              <a:rPr lang="en-US" sz="2000" dirty="0"/>
              <a:t>."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B531472A-7D3D-411F-8A4C-33E2D7248137}"/>
              </a:ext>
            </a:extLst>
          </p:cNvPr>
          <p:cNvSpPr/>
          <p:nvPr/>
        </p:nvSpPr>
        <p:spPr>
          <a:xfrm>
            <a:off x="4572000" y="3343870"/>
            <a:ext cx="304800" cy="914400"/>
          </a:xfrm>
          <a:prstGeom prst="rightBrace">
            <a:avLst>
              <a:gd name="adj1" fmla="val 36608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EA77F1-DEF0-4D91-B556-601D92FAE8C0}"/>
              </a:ext>
            </a:extLst>
          </p:cNvPr>
          <p:cNvSpPr txBox="1"/>
          <p:nvPr/>
        </p:nvSpPr>
        <p:spPr>
          <a:xfrm>
            <a:off x="4876800" y="334387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prior to data cleansing!</a:t>
            </a:r>
          </a:p>
        </p:txBody>
      </p:sp>
    </p:spTree>
    <p:extLst>
      <p:ext uri="{BB962C8B-B14F-4D97-AF65-F5344CB8AC3E}">
        <p14:creationId xmlns:p14="http://schemas.microsoft.com/office/powerpoint/2010/main" val="1442261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0C61-EB17-457A-9B6C-10566010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0"/>
            <a:ext cx="7200900" cy="1485900"/>
          </a:xfrm>
        </p:spPr>
        <p:txBody>
          <a:bodyPr/>
          <a:lstStyle/>
          <a:p>
            <a:r>
              <a:rPr lang="en-US" dirty="0"/>
              <a:t>The Final Comparison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C064C68-8F17-4AED-830C-23D913546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23912"/>
            <a:ext cx="5334000" cy="5334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C7ED61D-04C1-410D-BB4C-10C43120D504}"/>
              </a:ext>
            </a:extLst>
          </p:cNvPr>
          <p:cNvSpPr txBox="1">
            <a:spLocks/>
          </p:cNvSpPr>
          <p:nvPr/>
        </p:nvSpPr>
        <p:spPr>
          <a:xfrm>
            <a:off x="6248400" y="947304"/>
            <a:ext cx="2543501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AUC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First</a:t>
            </a:r>
            <a:r>
              <a:rPr lang="en-US" dirty="0">
                <a:solidFill>
                  <a:schemeClr val="tx1"/>
                </a:solidFill>
              </a:rPr>
              <a:t>: 0.667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Second</a:t>
            </a:r>
            <a:r>
              <a:rPr lang="en-US" dirty="0">
                <a:solidFill>
                  <a:schemeClr val="tx1"/>
                </a:solidFill>
              </a:rPr>
              <a:t>: 0.7367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Third</a:t>
            </a:r>
            <a:r>
              <a:rPr lang="en-US" dirty="0">
                <a:solidFill>
                  <a:schemeClr val="tx1"/>
                </a:solidFill>
              </a:rPr>
              <a:t>: 0.6443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61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-13855"/>
            <a:ext cx="7200900" cy="1485900"/>
          </a:xfrm>
        </p:spPr>
        <p:txBody>
          <a:bodyPr/>
          <a:lstStyle/>
          <a:p>
            <a:r>
              <a:rPr lang="en-US" dirty="0"/>
              <a:t>So What Did We Learn?</a:t>
            </a:r>
          </a:p>
        </p:txBody>
      </p:sp>
      <p:pic>
        <p:nvPicPr>
          <p:cNvPr id="7" name="Content Placeholder 6" descr="A picture containing comb&#10;&#10;Description automatically generated">
            <a:extLst>
              <a:ext uri="{FF2B5EF4-FFF2-40B4-BE49-F238E27FC236}">
                <a16:creationId xmlns:a16="http://schemas.microsoft.com/office/drawing/2014/main" id="{00C5DF5A-8C20-4530-A1A2-8E3009498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8" b="5286"/>
          <a:stretch/>
        </p:blipFill>
        <p:spPr>
          <a:xfrm>
            <a:off x="971550" y="719570"/>
            <a:ext cx="6248400" cy="568952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9111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F060-9C3E-40DA-AD53-DFA2CC09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Casualties </a:t>
            </a:r>
            <a:r>
              <a:rPr lang="en-US" dirty="0"/>
              <a:t>from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Terrorist 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A1DC2-E75D-4E1F-9F7F-9E7747C930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Scientist: James Willson</a:t>
            </a:r>
          </a:p>
        </p:txBody>
      </p:sp>
    </p:spTree>
    <p:extLst>
      <p:ext uri="{BB962C8B-B14F-4D97-AF65-F5344CB8AC3E}">
        <p14:creationId xmlns:p14="http://schemas.microsoft.com/office/powerpoint/2010/main" val="3005797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A732-89C9-4869-AC8C-35709D845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671" y="685800"/>
            <a:ext cx="7870143" cy="1485900"/>
          </a:xfrm>
        </p:spPr>
        <p:txBody>
          <a:bodyPr>
            <a:norm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9A301-F7DA-4216-B022-687B51E37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94" y="1499585"/>
            <a:ext cx="3804328" cy="3581400"/>
          </a:xfrm>
        </p:spPr>
        <p:txBody>
          <a:bodyPr>
            <a:normAutofit/>
          </a:bodyPr>
          <a:lstStyle/>
          <a:p>
            <a:r>
              <a:rPr lang="en-US" sz="1600" dirty="0"/>
              <a:t>Build statistical models that predict the likely number of casualties based the variables available.</a:t>
            </a:r>
          </a:p>
          <a:p>
            <a:pPr lvl="1"/>
            <a:r>
              <a:rPr lang="en-US" sz="1600" dirty="0"/>
              <a:t>Casualties are defined as the sum of the fatalities and injuries (i.e. “</a:t>
            </a:r>
            <a:r>
              <a:rPr lang="en-US" sz="1600" dirty="0" err="1"/>
              <a:t>nkill</a:t>
            </a:r>
            <a:r>
              <a:rPr lang="en-US" sz="1600" dirty="0"/>
              <a:t>” + “</a:t>
            </a:r>
            <a:r>
              <a:rPr lang="en-US" sz="1600" dirty="0" err="1"/>
              <a:t>nwound</a:t>
            </a:r>
            <a:r>
              <a:rPr lang="en-US" sz="1600" dirty="0"/>
              <a:t>”)</a:t>
            </a:r>
          </a:p>
          <a:p>
            <a:pPr lvl="1"/>
            <a:r>
              <a:rPr lang="en-US" sz="1600" dirty="0"/>
              <a:t>All entries without casualty data were removed</a:t>
            </a:r>
          </a:p>
          <a:p>
            <a:pPr lvl="1"/>
            <a:r>
              <a:rPr lang="en-US" sz="1600" dirty="0"/>
              <a:t>Casualty data is heavily </a:t>
            </a:r>
            <a:r>
              <a:rPr lang="en-US" sz="1600" dirty="0" err="1"/>
              <a:t>scewed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C9B30A-E913-4929-A12A-C64FFE12E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880" y="1458481"/>
            <a:ext cx="4369383" cy="43693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7060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7200900" cy="1485900"/>
          </a:xfrm>
        </p:spPr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CA1EE5-3F39-4FD7-940E-98675C2A3F21}"/>
              </a:ext>
            </a:extLst>
          </p:cNvPr>
          <p:cNvSpPr txBox="1">
            <a:spLocks/>
          </p:cNvSpPr>
          <p:nvPr/>
        </p:nvSpPr>
        <p:spPr>
          <a:xfrm>
            <a:off x="752475" y="4944264"/>
            <a:ext cx="7200900" cy="1485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R-squared = </a:t>
            </a:r>
            <a:r>
              <a:rPr lang="en-US" sz="2200" dirty="0">
                <a:solidFill>
                  <a:srgbClr val="FF0000"/>
                </a:solidFill>
              </a:rPr>
              <a:t>0.04402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Some outliers seem a bit extreme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Only 12 out of &gt;100,000 are greater than 1000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New R-squared = 0.0909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D0F189-1001-46A0-8637-013302C345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12" y="914400"/>
            <a:ext cx="3335338" cy="33353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B4C32D-F92F-4B93-808A-98235CF76A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552" y="914401"/>
            <a:ext cx="3335337" cy="33353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1541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0C61-EB17-457A-9B6C-10566010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0"/>
            <a:ext cx="7200900" cy="1485900"/>
          </a:xfrm>
        </p:spPr>
        <p:txBody>
          <a:bodyPr/>
          <a:lstStyle/>
          <a:p>
            <a:r>
              <a:rPr lang="en-US" dirty="0"/>
              <a:t>Linear Regression (</a:t>
            </a:r>
            <a:r>
              <a:rPr lang="en-US" i="1" dirty="0"/>
              <a:t>Cont’d)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C7ED61D-04C1-410D-BB4C-10C43120D504}"/>
              </a:ext>
            </a:extLst>
          </p:cNvPr>
          <p:cNvSpPr txBox="1">
            <a:spLocks/>
          </p:cNvSpPr>
          <p:nvPr/>
        </p:nvSpPr>
        <p:spPr>
          <a:xfrm>
            <a:off x="1066800" y="5426651"/>
            <a:ext cx="7200900" cy="1643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Log transformation used on </a:t>
            </a:r>
            <a:r>
              <a:rPr lang="en-US" i="1" dirty="0">
                <a:solidFill>
                  <a:schemeClr val="tx1"/>
                </a:solidFill>
              </a:rPr>
              <a:t>y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Clearly error isn’t random. </a:t>
            </a:r>
          </a:p>
          <a:p>
            <a:r>
              <a:rPr lang="en-US" dirty="0">
                <a:solidFill>
                  <a:schemeClr val="tx1"/>
                </a:solidFill>
              </a:rPr>
              <a:t>Perhaps a linear model isn’t the best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80EDA9-FBC2-4BC8-934E-1D6344A51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138" y="742950"/>
            <a:ext cx="4431723" cy="44317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1486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C47D4F4-0CFE-4B87-8C7E-3681081D3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98CA5AE-F2E4-4A6F-B986-89804B1EC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4DA353-4C5D-4229-97F8-DFACA78A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557" y="685800"/>
            <a:ext cx="434510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dirty="0"/>
              <a:t>Trees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6EF2C0D-4D81-4EDA-B163-13BF29566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494" y="1537478"/>
            <a:ext cx="4937906" cy="3948921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dirty="0"/>
              <a:t>First Tree (untransformed </a:t>
            </a:r>
            <a:r>
              <a:rPr lang="en-US" i="1" dirty="0"/>
              <a:t>y</a:t>
            </a:r>
            <a:r>
              <a:rPr lang="en-US" dirty="0"/>
              <a:t>)</a:t>
            </a:r>
          </a:p>
          <a:p>
            <a:pPr lvl="1" defTabSz="914400"/>
            <a:r>
              <a:rPr lang="en-US" dirty="0"/>
              <a:t>R-squared is very low: 0.08106</a:t>
            </a:r>
          </a:p>
          <a:p>
            <a:pPr lvl="1" defTabSz="914400"/>
            <a:r>
              <a:rPr lang="en-US" dirty="0"/>
              <a:t>Unbalanced: 96% of data goes in one category.</a:t>
            </a:r>
          </a:p>
          <a:p>
            <a:pPr defTabSz="914400"/>
            <a:r>
              <a:rPr lang="en-US" dirty="0"/>
              <a:t>Second Tree (log(</a:t>
            </a:r>
            <a:r>
              <a:rPr lang="en-US" i="1" dirty="0"/>
              <a:t>y</a:t>
            </a:r>
            <a:r>
              <a:rPr lang="en-US" dirty="0"/>
              <a:t>))</a:t>
            </a:r>
          </a:p>
          <a:p>
            <a:pPr lvl="1" defTabSz="914400"/>
            <a:r>
              <a:rPr lang="en-US" dirty="0"/>
              <a:t>R-squared is better (but we can’t compare)</a:t>
            </a:r>
          </a:p>
          <a:p>
            <a:pPr lvl="1" defTabSz="914400"/>
            <a:r>
              <a:rPr lang="en-US" dirty="0"/>
              <a:t>Takes more variables into account</a:t>
            </a:r>
          </a:p>
          <a:p>
            <a:pPr defTabSz="914400"/>
            <a:endParaRPr lang="en-US" dirty="0"/>
          </a:p>
        </p:txBody>
      </p:sp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6FD6C492-3603-4996-AB82-2A33310135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"/>
          <a:stretch/>
        </p:blipFill>
        <p:spPr>
          <a:xfrm>
            <a:off x="5709196" y="3424272"/>
            <a:ext cx="3434804" cy="343845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67E3959-D0D8-49DB-A48B-CE4FC3687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7745" y="0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35E9A04F-5B7D-4380-9103-96B8BB0896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" r="-5" b="-5"/>
          <a:stretch/>
        </p:blipFill>
        <p:spPr>
          <a:xfrm>
            <a:off x="5709195" y="0"/>
            <a:ext cx="343480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92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2810-CD42-4579-8FAA-3DBB7DB97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1D79A-E419-429A-86E0-7AE4C0326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2555" y="3357418"/>
            <a:ext cx="6362700" cy="3043382"/>
          </a:xfrm>
        </p:spPr>
        <p:txBody>
          <a:bodyPr/>
          <a:lstStyle/>
          <a:p>
            <a:r>
              <a:rPr lang="en-US" dirty="0"/>
              <a:t>Took 5+ hours to converge!</a:t>
            </a:r>
          </a:p>
          <a:p>
            <a:r>
              <a:rPr lang="en-US" dirty="0"/>
              <a:t>C = 100 seems to be the best model. C = 1000 overfits the data.</a:t>
            </a:r>
          </a:p>
          <a:p>
            <a:r>
              <a:rPr lang="en-US" dirty="0"/>
              <a:t>None of them perform very well.</a:t>
            </a:r>
          </a:p>
          <a:p>
            <a:pPr lvl="1"/>
            <a:r>
              <a:rPr lang="en-US" dirty="0"/>
              <a:t>Still the best we’ve found so far...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1C0F455-AAD2-437E-9779-14CC0F527D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444167"/>
              </p:ext>
            </p:extLst>
          </p:nvPr>
        </p:nvGraphicFramePr>
        <p:xfrm>
          <a:off x="3014504" y="457200"/>
          <a:ext cx="5479852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Worksheet" r:id="rId3" imgW="2505144" imgH="1219149" progId="Excel.Sheet.12">
                  <p:embed/>
                </p:oleObj>
              </mc:Choice>
              <mc:Fallback>
                <p:oleObj name="Worksheet" r:id="rId3" imgW="2505144" imgH="121914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14504" y="457200"/>
                        <a:ext cx="5479852" cy="266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4976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A732-89C9-4869-AC8C-35709D845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5800"/>
            <a:ext cx="2462021" cy="1485900"/>
          </a:xfrm>
        </p:spPr>
        <p:txBody>
          <a:bodyPr>
            <a:normAutofit/>
          </a:bodyPr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9A301-F7DA-4216-B022-687B51E37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465" y="2286000"/>
            <a:ext cx="2744900" cy="3581400"/>
          </a:xfrm>
        </p:spPr>
        <p:txBody>
          <a:bodyPr>
            <a:normAutofit/>
          </a:bodyPr>
          <a:lstStyle/>
          <a:p>
            <a:r>
              <a:rPr lang="en-US" dirty="0"/>
              <a:t>Highest R-squared</a:t>
            </a:r>
          </a:p>
          <a:p>
            <a:pPr lvl="1"/>
            <a:r>
              <a:rPr lang="en-US" dirty="0"/>
              <a:t>0.23279 on testing data</a:t>
            </a:r>
          </a:p>
          <a:p>
            <a:r>
              <a:rPr lang="en-US" dirty="0"/>
              <a:t>Finds very different variables important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DABBCF9-2546-4601-9A9F-25BADEB5B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600" y="825080"/>
            <a:ext cx="4887799" cy="48877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5630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F060-9C3E-40DA-AD53-DFA2CC09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Responsible </a:t>
            </a:r>
            <a:r>
              <a:rPr lang="en-US" dirty="0">
                <a:solidFill>
                  <a:srgbClr val="FF0000"/>
                </a:solidFill>
              </a:rPr>
              <a:t>Terrorist Groups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A1DC2-E75D-4E1F-9F7F-9E7747C930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Scientist: Sean Kugele</a:t>
            </a:r>
          </a:p>
        </p:txBody>
      </p:sp>
    </p:spTree>
    <p:extLst>
      <p:ext uri="{BB962C8B-B14F-4D97-AF65-F5344CB8AC3E}">
        <p14:creationId xmlns:p14="http://schemas.microsoft.com/office/powerpoint/2010/main" val="3523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A9EB-A726-416F-A82E-875A1066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09600"/>
          </a:xfrm>
        </p:spPr>
        <p:txBody>
          <a:bodyPr>
            <a:normAutofit/>
          </a:bodyPr>
          <a:lstStyle/>
          <a:p>
            <a:r>
              <a:rPr lang="en-US" sz="3600" dirty="0"/>
              <a:t>Variables (Summary)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1EE4A-4FB1-4795-98B1-8D96DEF92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828800"/>
            <a:ext cx="7734300" cy="45720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Date Variables </a:t>
            </a:r>
            <a:r>
              <a:rPr lang="en-US" sz="2400" dirty="0"/>
              <a:t>(Year, Month, Day,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Geospatial/Geopolitical Variables </a:t>
            </a:r>
            <a:r>
              <a:rPr lang="en-US" sz="2400" dirty="0"/>
              <a:t>(Lat/Long, Region, Country, City, Province,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Incident Descriptive Variables </a:t>
            </a:r>
            <a:r>
              <a:rPr lang="en-US" sz="2400" dirty="0"/>
              <a:t>(Attack Type, Duration of Incident, Success/Failure, Weapons Used, Targets,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Perpetrator Descriptive Variables </a:t>
            </a:r>
            <a:r>
              <a:rPr lang="en-US" sz="2400" dirty="0"/>
              <a:t>(Terrorist group membership, # Perpetrators, etc.)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en-US" sz="1100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400" b="1" dirty="0">
                <a:solidFill>
                  <a:schemeClr val="tx1"/>
                </a:solidFill>
              </a:rPr>
              <a:t>Casualty and Damage Variables </a:t>
            </a:r>
            <a:r>
              <a:rPr lang="en-US" sz="2400" dirty="0"/>
              <a:t>(# Fatalities, # Injured, etc.)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4849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A732-89C9-4869-AC8C-35709D84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D9A301-F7DA-4216-B022-687B51E377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752600"/>
                <a:ext cx="7200900" cy="41148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Build statistical models that predict the “</a:t>
                </a:r>
                <a:r>
                  <a:rPr lang="en-US" dirty="0" err="1"/>
                  <a:t>gname</a:t>
                </a:r>
                <a:r>
                  <a:rPr lang="en-US" dirty="0"/>
                  <a:t>” (terrorist group name) based on available features</a:t>
                </a:r>
              </a:p>
              <a:p>
                <a:r>
                  <a:rPr lang="en-US" dirty="0"/>
                  <a:t>Over 3500 terrorist groups represented in the data</a:t>
                </a:r>
              </a:p>
              <a:p>
                <a:pPr lvl="1"/>
                <a:r>
                  <a:rPr lang="en-US" dirty="0"/>
                  <a:t>Includes many general categories of perpetrators such as “strikers”, “student radicals”, “left-wing militants”, “gunmen”, etc.</a:t>
                </a:r>
              </a:p>
              <a:p>
                <a:r>
                  <a:rPr lang="en-US" dirty="0"/>
                  <a:t>Focus will be on a </a:t>
                </a:r>
                <a:r>
                  <a:rPr lang="en-US" dirty="0">
                    <a:solidFill>
                      <a:srgbClr val="C00000"/>
                    </a:solidFill>
                  </a:rPr>
                  <a:t>small subset of groups</a:t>
                </a:r>
                <a:r>
                  <a:rPr lang="en-US" dirty="0"/>
                  <a:t> defined by the following characteristics:</a:t>
                </a:r>
              </a:p>
              <a:p>
                <a:pPr marL="987552" lvl="1" indent="-457200">
                  <a:buFont typeface="+mj-lt"/>
                  <a:buAutoNum type="arabicPeriod"/>
                </a:pPr>
                <a:r>
                  <a:rPr lang="en-US" dirty="0"/>
                  <a:t>correspond to a terrorist organization (e.g., Taliban)</a:t>
                </a:r>
              </a:p>
              <a:p>
                <a:pPr marL="987552" lvl="1" indent="-457200">
                  <a:buFont typeface="+mj-lt"/>
                  <a:buAutoNum type="arabicPeriod"/>
                </a:pPr>
                <a:r>
                  <a:rPr lang="en-US" dirty="0"/>
                  <a:t>responsible for a “large” number of attacks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987552" lvl="1" indent="-457200">
                  <a:buFont typeface="+mj-lt"/>
                  <a:buAutoNum type="arabicPeriod"/>
                </a:pPr>
                <a:r>
                  <a:rPr lang="en-US" dirty="0"/>
                  <a:t>operate in multiple regions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D9A301-F7DA-4216-B022-687B51E377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752600"/>
                <a:ext cx="7200900" cy="4114800"/>
              </a:xfrm>
              <a:blipFill>
                <a:blip r:embed="rId2"/>
                <a:stretch>
                  <a:fillRect l="-762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94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Data Cleansing (Observations)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3A0B2-1B1D-4683-A250-2370B46710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700" y="762000"/>
                <a:ext cx="7200900" cy="51054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z="2400" dirty="0"/>
                  <a:t>Removed data prior to 1997</a:t>
                </a:r>
              </a:p>
              <a:p>
                <a:pPr lvl="1"/>
                <a:r>
                  <a:rPr lang="en-US" sz="2400" dirty="0"/>
                  <a:t>Differences in data collection for incidents prior to 1997</a:t>
                </a:r>
              </a:p>
              <a:p>
                <a:pPr lvl="1"/>
                <a:r>
                  <a:rPr lang="en-US" sz="2400" dirty="0"/>
                  <a:t>Several features (e.g., “claimed” and “</a:t>
                </a:r>
                <a:r>
                  <a:rPr lang="en-US" sz="2400" dirty="0" err="1"/>
                  <a:t>nperps</a:t>
                </a:r>
                <a:r>
                  <a:rPr lang="en-US" sz="2400" dirty="0"/>
                  <a:t>”) are not available prior to 1997</a:t>
                </a:r>
              </a:p>
              <a:p>
                <a:pPr lvl="1"/>
                <a:endParaRPr lang="en-US" sz="2400" dirty="0"/>
              </a:p>
              <a:p>
                <a:r>
                  <a:rPr lang="en-US" sz="2400" dirty="0"/>
                  <a:t>Removed incidents with “unknown” / NA group names (</a:t>
                </a:r>
                <a:r>
                  <a:rPr lang="en-US" sz="2400" dirty="0" err="1"/>
                  <a:t>gname</a:t>
                </a:r>
                <a:r>
                  <a:rPr lang="en-US" sz="2400" dirty="0"/>
                  <a:t>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Only included incidents from </a:t>
                </a:r>
                <a:r>
                  <a:rPr lang="en-US" sz="2400" i="1" dirty="0"/>
                  <a:t>highly active terrorist groups </a:t>
                </a:r>
                <a:r>
                  <a:rPr lang="en-US" sz="2400" dirty="0"/>
                  <a:t>operating in at least 2 regions</a:t>
                </a:r>
              </a:p>
              <a:p>
                <a:pPr lvl="1"/>
                <a:r>
                  <a:rPr lang="en-US" sz="2400" i="0" dirty="0"/>
                  <a:t>Groups must have </a:t>
                </a:r>
                <a14:m>
                  <m:oMath xmlns:m="http://schemas.openxmlformats.org/officeDocument/2006/math">
                    <m:r>
                      <a:rPr lang="en-US" sz="2400" i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400" i="0" dirty="0"/>
                  <a:t> attributed attacks</a:t>
                </a:r>
              </a:p>
              <a:p>
                <a:pPr marL="530352" lvl="1" indent="0">
                  <a:buNone/>
                </a:pPr>
                <a:endParaRPr lang="en-US" sz="2400" i="0" dirty="0"/>
              </a:p>
              <a:p>
                <a:r>
                  <a:rPr lang="en-US" sz="2400" dirty="0"/>
                  <a:t>Removed group names corresponding to general types of perpetrators (e.g., “Gunmen” or “Anarchists”) instead of organizations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3A0B2-1B1D-4683-A250-2370B4671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762000"/>
                <a:ext cx="7200900" cy="5105400"/>
              </a:xfrm>
              <a:blipFill>
                <a:blip r:embed="rId2"/>
                <a:stretch>
                  <a:fillRect l="-762" t="-1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822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6183-F8B1-4928-A184-069233BF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8156448" cy="838200"/>
          </a:xfrm>
        </p:spPr>
        <p:txBody>
          <a:bodyPr/>
          <a:lstStyle/>
          <a:p>
            <a:r>
              <a:rPr lang="en-US" dirty="0"/>
              <a:t>Terrorist Groups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F86962-8BE3-42D9-94C4-F9CFABB03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9145501"/>
              </p:ext>
            </p:extLst>
          </p:nvPr>
        </p:nvGraphicFramePr>
        <p:xfrm>
          <a:off x="617482" y="838200"/>
          <a:ext cx="8374117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8638">
                  <a:extLst>
                    <a:ext uri="{9D8B030D-6E8A-4147-A177-3AD203B41FA5}">
                      <a16:colId xmlns:a16="http://schemas.microsoft.com/office/drawing/2014/main" val="1251328461"/>
                    </a:ext>
                  </a:extLst>
                </a:gridCol>
                <a:gridCol w="1552625">
                  <a:extLst>
                    <a:ext uri="{9D8B030D-6E8A-4147-A177-3AD203B41FA5}">
                      <a16:colId xmlns:a16="http://schemas.microsoft.com/office/drawing/2014/main" val="2069697519"/>
                    </a:ext>
                  </a:extLst>
                </a:gridCol>
                <a:gridCol w="1452854">
                  <a:extLst>
                    <a:ext uri="{9D8B030D-6E8A-4147-A177-3AD203B41FA5}">
                      <a16:colId xmlns:a16="http://schemas.microsoft.com/office/drawing/2014/main" val="403771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Terrorist Group</a:t>
                      </a:r>
                    </a:p>
                  </a:txBody>
                  <a:tcPr marL="182880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# of Attacks</a:t>
                      </a:r>
                    </a:p>
                  </a:txBody>
                  <a:tcPr marL="182880"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 marL="182880"/>
                </a:tc>
                <a:extLst>
                  <a:ext uri="{0D108BD9-81ED-4DB2-BD59-A6C34878D82A}">
                    <a16:rowId xmlns:a16="http://schemas.microsoft.com/office/drawing/2014/main" val="100979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Iraq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606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3.35%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84806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the Arabian Peninsula (AQAP)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877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4.84%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8940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the Islamic Maghreb (AQIM)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225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1.24%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58452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Hamas (Islamic Resistance Movement)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297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1.64%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120915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Hezbollah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107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0.59%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245415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Islamic State of Iraq and the Levant (ISIL)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4,274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23.61%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79858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Kurdistan Workers' Party (PKK)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1,074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5.93%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59881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Liberation Tigers of Tamil Eelam (LTTE)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614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3.39%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415857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New People's Army (NPA)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1,573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8.69%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01475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Revolutionary Armed Forces of Colombia (FARC)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1,121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6.19%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4024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Salafist Group for Preaching and Fighting (GSPC)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182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1.01%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866686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Taliban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5,912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32.66%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62424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Tehrik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-Taliban Pakistan (TTP)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1,240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6.85%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550190277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7C26000E-1D7F-4AB0-9089-E929A51854E8}"/>
              </a:ext>
            </a:extLst>
          </p:cNvPr>
          <p:cNvSpPr/>
          <p:nvPr/>
        </p:nvSpPr>
        <p:spPr>
          <a:xfrm>
            <a:off x="6172200" y="5334000"/>
            <a:ext cx="685800" cy="33247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B778665-398E-400D-9AE6-4DC2579E57C1}"/>
              </a:ext>
            </a:extLst>
          </p:cNvPr>
          <p:cNvSpPr/>
          <p:nvPr/>
        </p:nvSpPr>
        <p:spPr>
          <a:xfrm>
            <a:off x="6245770" y="2710879"/>
            <a:ext cx="685800" cy="33247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CDE4CC-A1CA-4C80-A153-40589B38C422}"/>
              </a:ext>
            </a:extLst>
          </p:cNvPr>
          <p:cNvSpPr txBox="1"/>
          <p:nvPr/>
        </p:nvSpPr>
        <p:spPr>
          <a:xfrm>
            <a:off x="2479469" y="6248400"/>
            <a:ext cx="4185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Highly Unbalanced Data!</a:t>
            </a:r>
          </a:p>
        </p:txBody>
      </p:sp>
    </p:spTree>
    <p:extLst>
      <p:ext uri="{BB962C8B-B14F-4D97-AF65-F5344CB8AC3E}">
        <p14:creationId xmlns:p14="http://schemas.microsoft.com/office/powerpoint/2010/main" val="37897970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6183-F8B1-4928-A184-069233BF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8156448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Terrorist Groups (after oversampling)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F86962-8BE3-42D9-94C4-F9CFABB03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216731"/>
              </p:ext>
            </p:extLst>
          </p:nvPr>
        </p:nvGraphicFramePr>
        <p:xfrm>
          <a:off x="617482" y="838200"/>
          <a:ext cx="8295708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8638">
                  <a:extLst>
                    <a:ext uri="{9D8B030D-6E8A-4147-A177-3AD203B41FA5}">
                      <a16:colId xmlns:a16="http://schemas.microsoft.com/office/drawing/2014/main" val="1251328461"/>
                    </a:ext>
                  </a:extLst>
                </a:gridCol>
                <a:gridCol w="1474216">
                  <a:extLst>
                    <a:ext uri="{9D8B030D-6E8A-4147-A177-3AD203B41FA5}">
                      <a16:colId xmlns:a16="http://schemas.microsoft.com/office/drawing/2014/main" val="2069697519"/>
                    </a:ext>
                  </a:extLst>
                </a:gridCol>
                <a:gridCol w="1452854">
                  <a:extLst>
                    <a:ext uri="{9D8B030D-6E8A-4147-A177-3AD203B41FA5}">
                      <a16:colId xmlns:a16="http://schemas.microsoft.com/office/drawing/2014/main" val="403771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Terrorist Group</a:t>
                      </a:r>
                    </a:p>
                  </a:txBody>
                  <a:tcPr marL="182880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# of Attacks</a:t>
                      </a:r>
                    </a:p>
                  </a:txBody>
                  <a:tcPr marL="182880"/>
                </a:tc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 marL="182880"/>
                </a:tc>
                <a:extLst>
                  <a:ext uri="{0D108BD9-81ED-4DB2-BD59-A6C34878D82A}">
                    <a16:rowId xmlns:a16="http://schemas.microsoft.com/office/drawing/2014/main" val="100979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Iraq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4,770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7.69%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84806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the Arabian Peninsula (AQAP)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8940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Al-Qaida in the Islamic Maghreb (AQIM)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58452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Hamas (Islamic Resistance Movement)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120915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Hezbollah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245415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Islamic State of Iraq and the Levant (ISIL)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79858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Kurdistan Workers' Party (PKK)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59881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Liberation Tigers of Tamil Eelam (LTTE)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415857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New People's Army (NPA)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01475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Revolutionary Armed Forces of Colombia (FARC)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4024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Salafist Group for Preaching and Fighting (GSPC)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2866686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Taliban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162424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Tehrik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-Taliban Pakistan (TTP)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4,770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7.69%</a:t>
                      </a:r>
                    </a:p>
                  </a:txBody>
                  <a:tcPr marL="182880" marR="7620" marT="7620" marB="0" anchor="ctr"/>
                </a:tc>
                <a:extLst>
                  <a:ext uri="{0D108BD9-81ED-4DB2-BD59-A6C34878D82A}">
                    <a16:rowId xmlns:a16="http://schemas.microsoft.com/office/drawing/2014/main" val="3550190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6413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1295400"/>
          </a:xfrm>
        </p:spPr>
        <p:txBody>
          <a:bodyPr>
            <a:normAutofit/>
          </a:bodyPr>
          <a:lstStyle/>
          <a:p>
            <a:r>
              <a:rPr lang="en-US" sz="4000" dirty="0"/>
              <a:t>Training / Testing Data Set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3A0B2-1B1D-4683-A250-2370B46710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295400"/>
                <a:ext cx="7200900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Training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62,010 observations</a:t>
                </a: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Testing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3,621 observations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3A0B2-1B1D-4683-A250-2370B4671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295400"/>
                <a:ext cx="7200900" cy="4572000"/>
              </a:xfrm>
              <a:blipFill>
                <a:blip r:embed="rId2"/>
                <a:stretch>
                  <a:fillRect l="-1778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2704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5438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Feature Selection (Model Set 1)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CFE8D5-E0B1-40DD-8254-9EFA3EA18ACA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762000"/>
          <a:ext cx="8305800" cy="55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450">
                  <a:extLst>
                    <a:ext uri="{9D8B030D-6E8A-4147-A177-3AD203B41FA5}">
                      <a16:colId xmlns:a16="http://schemas.microsoft.com/office/drawing/2014/main" val="3967454821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754022338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1339416424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234075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8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latitude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nwounded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085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longitude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nkill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2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region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(12)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property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(2*)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646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iyear</a:t>
                      </a:r>
                      <a:endParaRPr lang="en-US" sz="1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26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iday</a:t>
                      </a:r>
                      <a:endParaRPr lang="en-US" sz="1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success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54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imonth</a:t>
                      </a:r>
                      <a:endParaRPr lang="en-US" sz="1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nkillter</a:t>
                      </a:r>
                      <a:endParaRPr lang="en-US" sz="18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1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claimed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(2*)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88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nperps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59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attacktype1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(9)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006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targtype1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(22)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04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weaptype1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(12)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79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suicide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33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multiple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(2*)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025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extended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 (2)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547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8985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F91C-8C2E-4061-B311-6CB735451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6200"/>
            <a:ext cx="7734300" cy="1371600"/>
          </a:xfrm>
        </p:spPr>
        <p:txBody>
          <a:bodyPr>
            <a:normAutofit/>
          </a:bodyPr>
          <a:lstStyle/>
          <a:p>
            <a:r>
              <a:rPr lang="en-US" sz="4000" dirty="0"/>
              <a:t>Model Set 1 Results (on test data)</a:t>
            </a:r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7761BA7-2B1A-4D3A-B51A-E58CBE276D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1524000"/>
            <a:ext cx="6667500" cy="533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292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82CAD15-3DD0-4588-8B98-DF8B62BD0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85"/>
          <a:stretch/>
        </p:blipFill>
        <p:spPr>
          <a:xfrm>
            <a:off x="574178" y="1066800"/>
            <a:ext cx="8538649" cy="47244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958141A-F2CA-4A75-A53D-44A7CA157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27709"/>
            <a:ext cx="7200900" cy="1485900"/>
          </a:xfrm>
        </p:spPr>
        <p:txBody>
          <a:bodyPr>
            <a:normAutofit/>
          </a:bodyPr>
          <a:lstStyle/>
          <a:p>
            <a:r>
              <a:rPr lang="en-US" sz="3600" dirty="0"/>
              <a:t>Importance Plot (Random Forest)</a:t>
            </a:r>
            <a:br>
              <a:rPr lang="en-US" sz="3600" dirty="0"/>
            </a:br>
            <a:r>
              <a:rPr lang="en-US" sz="3600" dirty="0"/>
              <a:t>- Model Set 1</a:t>
            </a:r>
          </a:p>
        </p:txBody>
      </p:sp>
    </p:spTree>
    <p:extLst>
      <p:ext uri="{BB962C8B-B14F-4D97-AF65-F5344CB8AC3E}">
        <p14:creationId xmlns:p14="http://schemas.microsoft.com/office/powerpoint/2010/main" val="40074548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9680" y="-4668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9680" y="6494325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650" y="158782"/>
            <a:ext cx="8902699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8E038568-82E5-4972-941D-CAB1B7BF0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900637"/>
            <a:ext cx="8420099" cy="5500163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0FB2F5D6-7099-450C-9833-0F17F76A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>
            <a:normAutofit/>
          </a:bodyPr>
          <a:lstStyle/>
          <a:p>
            <a:r>
              <a:rPr lang="en-US" dirty="0"/>
              <a:t>Terrorist Attacks by Group</a:t>
            </a:r>
          </a:p>
        </p:txBody>
      </p:sp>
    </p:spTree>
    <p:extLst>
      <p:ext uri="{BB962C8B-B14F-4D97-AF65-F5344CB8AC3E}">
        <p14:creationId xmlns:p14="http://schemas.microsoft.com/office/powerpoint/2010/main" val="34308998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5C27-60EB-4EF8-916B-C717D10AA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1485900"/>
          </a:xfrm>
        </p:spPr>
        <p:txBody>
          <a:bodyPr>
            <a:normAutofit/>
          </a:bodyPr>
          <a:lstStyle/>
          <a:p>
            <a:r>
              <a:rPr lang="en-US" dirty="0"/>
              <a:t>Visualization (Decision Tree)</a:t>
            </a:r>
            <a:br>
              <a:rPr lang="en-US" dirty="0"/>
            </a:br>
            <a:r>
              <a:rPr lang="en-US" dirty="0"/>
              <a:t>- Model Set 1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1F104066-762D-4C51-8687-2E83600FA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69" b="18229"/>
          <a:stretch/>
        </p:blipFill>
        <p:spPr>
          <a:xfrm>
            <a:off x="533400" y="1219200"/>
            <a:ext cx="8610600" cy="5562600"/>
          </a:xfrm>
        </p:spPr>
      </p:pic>
    </p:spTree>
    <p:extLst>
      <p:ext uri="{BB962C8B-B14F-4D97-AF65-F5344CB8AC3E}">
        <p14:creationId xmlns:p14="http://schemas.microsoft.com/office/powerpoint/2010/main" val="3857748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21B-6BBA-4BD5-ADA2-EBA7683B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1"/>
            <a:ext cx="7200900" cy="533399"/>
          </a:xfrm>
        </p:spPr>
        <p:txBody>
          <a:bodyPr>
            <a:noAutofit/>
          </a:bodyPr>
          <a:lstStyle/>
          <a:p>
            <a:r>
              <a:rPr lang="en-US" sz="3600" dirty="0"/>
              <a:t>Observations (Summary)</a:t>
            </a:r>
          </a:p>
        </p:txBody>
      </p:sp>
      <p:pic>
        <p:nvPicPr>
          <p:cNvPr id="17" name="Content Placeholder 16" descr="A screenshot of a video game&#10;&#10;Description automatically generated">
            <a:extLst>
              <a:ext uri="{FF2B5EF4-FFF2-40B4-BE49-F238E27FC236}">
                <a16:creationId xmlns:a16="http://schemas.microsoft.com/office/drawing/2014/main" id="{8CA6311E-BD53-4534-8820-18518D3B7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57400"/>
            <a:ext cx="7620000" cy="45720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697F01C-ABF7-41A2-A8EF-3F0EC2579FCC}"/>
              </a:ext>
            </a:extLst>
          </p:cNvPr>
          <p:cNvSpPr txBox="1"/>
          <p:nvPr/>
        </p:nvSpPr>
        <p:spPr>
          <a:xfrm>
            <a:off x="1219200" y="1524000"/>
            <a:ext cx="300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Incidents by Time</a:t>
            </a:r>
          </a:p>
        </p:txBody>
      </p:sp>
    </p:spTree>
    <p:extLst>
      <p:ext uri="{BB962C8B-B14F-4D97-AF65-F5344CB8AC3E}">
        <p14:creationId xmlns:p14="http://schemas.microsoft.com/office/powerpoint/2010/main" val="8226330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5438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Feature Selection (Model Set 2)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CFE8D5-E0B1-40DD-8254-9EFA3EA18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943361"/>
              </p:ext>
            </p:extLst>
          </p:nvPr>
        </p:nvGraphicFramePr>
        <p:xfrm>
          <a:off x="685800" y="762000"/>
          <a:ext cx="8305800" cy="55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450">
                  <a:extLst>
                    <a:ext uri="{9D8B030D-6E8A-4147-A177-3AD203B41FA5}">
                      <a16:colId xmlns:a16="http://schemas.microsoft.com/office/drawing/2014/main" val="3967454821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754022338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1339416424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234075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8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strike="sngStrike" dirty="0">
                          <a:solidFill>
                            <a:srgbClr val="FF0000"/>
                          </a:solidFill>
                        </a:rPr>
                        <a:t>latitude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sngStrike" dirty="0">
                          <a:solidFill>
                            <a:srgbClr val="FF0000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nwounded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085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strike="sngStrike" dirty="0">
                          <a:solidFill>
                            <a:srgbClr val="FF0000"/>
                          </a:solidFill>
                        </a:rPr>
                        <a:t>longitude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sngStrike" dirty="0">
                          <a:solidFill>
                            <a:srgbClr val="FF0000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nkill</a:t>
                      </a:r>
                      <a:endParaRPr lang="en-US" sz="1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2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strike="sngStrike" dirty="0">
                          <a:solidFill>
                            <a:srgbClr val="FF0000"/>
                          </a:solidFill>
                        </a:rPr>
                        <a:t>region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sngStrike" dirty="0">
                          <a:solidFill>
                            <a:srgbClr val="FF0000"/>
                          </a:solidFill>
                        </a:rPr>
                        <a:t>categorical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property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646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strike="sngStrike" dirty="0" err="1">
                          <a:solidFill>
                            <a:srgbClr val="FF0000"/>
                          </a:solidFill>
                        </a:rPr>
                        <a:t>iyear</a:t>
                      </a:r>
                      <a:endParaRPr lang="en-US" sz="1800" b="1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sngStrike" dirty="0">
                          <a:solidFill>
                            <a:srgbClr val="FF0000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26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iday</a:t>
                      </a:r>
                      <a:endParaRPr lang="en-US" sz="1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success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54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imonth</a:t>
                      </a:r>
                      <a:endParaRPr lang="en-US" sz="1800" b="1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nkillter</a:t>
                      </a:r>
                      <a:endParaRPr lang="en-US" sz="18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1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claimed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88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nperps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59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attacktype1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006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targtype1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04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weaptype1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79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suicide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33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multiple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025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extended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categorical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547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4977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788A9-366F-45B2-AF82-D5C232683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1485900"/>
          </a:xfrm>
        </p:spPr>
        <p:txBody>
          <a:bodyPr>
            <a:normAutofit/>
          </a:bodyPr>
          <a:lstStyle/>
          <a:p>
            <a:r>
              <a:rPr lang="en-US" sz="3600" dirty="0"/>
              <a:t>Model Set 2 Results (on test data)</a:t>
            </a:r>
          </a:p>
        </p:txBody>
      </p:sp>
      <p:pic>
        <p:nvPicPr>
          <p:cNvPr id="15" name="Picture 1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BAA02D9-3F2A-4245-9BEF-D5D15A3B338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64" y="320040"/>
            <a:ext cx="8172450" cy="653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533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858A1-54F7-4796-ADEF-ADE70808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52400"/>
            <a:ext cx="7200900" cy="1219200"/>
          </a:xfrm>
        </p:spPr>
        <p:txBody>
          <a:bodyPr>
            <a:normAutofit/>
          </a:bodyPr>
          <a:lstStyle/>
          <a:p>
            <a:r>
              <a:rPr lang="en-US" sz="3600" dirty="0"/>
              <a:t>Importance Plot (Random Forest)</a:t>
            </a:r>
            <a:br>
              <a:rPr lang="en-US" sz="3600" dirty="0"/>
            </a:br>
            <a:r>
              <a:rPr lang="en-US" sz="3600" dirty="0"/>
              <a:t>- Model Set 2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88DA28-A5EF-453D-B636-C394C24C0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7"/>
          <a:stretch/>
        </p:blipFill>
        <p:spPr>
          <a:xfrm>
            <a:off x="574966" y="1371600"/>
            <a:ext cx="8534400" cy="4653169"/>
          </a:xfrm>
        </p:spPr>
      </p:pic>
    </p:spTree>
    <p:extLst>
      <p:ext uri="{BB962C8B-B14F-4D97-AF65-F5344CB8AC3E}">
        <p14:creationId xmlns:p14="http://schemas.microsoft.com/office/powerpoint/2010/main" val="2109025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A547E-7A46-4161-A2C5-F2EFF0BA0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-1"/>
            <a:ext cx="7200900" cy="1099481"/>
          </a:xfrm>
        </p:spPr>
        <p:txBody>
          <a:bodyPr>
            <a:noAutofit/>
          </a:bodyPr>
          <a:lstStyle/>
          <a:p>
            <a:r>
              <a:rPr lang="en-US" sz="3600" dirty="0"/>
              <a:t>Confusion Matrix (Random Forest)</a:t>
            </a:r>
            <a:br>
              <a:rPr lang="en-US" sz="3600" dirty="0"/>
            </a:br>
            <a:r>
              <a:rPr lang="en-US" sz="3600" dirty="0"/>
              <a:t>- Model Set 2</a:t>
            </a:r>
            <a:br>
              <a:rPr lang="en-US" sz="3600" dirty="0"/>
            </a:br>
            <a:endParaRPr lang="en-US" sz="3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932E7C-022C-44C9-A08F-B7EA86594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368649"/>
              </p:ext>
            </p:extLst>
          </p:nvPr>
        </p:nvGraphicFramePr>
        <p:xfrm>
          <a:off x="526472" y="1099481"/>
          <a:ext cx="8534402" cy="5522996"/>
        </p:xfrm>
        <a:graphic>
          <a:graphicData uri="http://schemas.openxmlformats.org/drawingml/2006/table">
            <a:tbl>
              <a:tblPr/>
              <a:tblGrid>
                <a:gridCol w="595739">
                  <a:extLst>
                    <a:ext uri="{9D8B030D-6E8A-4147-A177-3AD203B41FA5}">
                      <a16:colId xmlns:a16="http://schemas.microsoft.com/office/drawing/2014/main" val="1710564592"/>
                    </a:ext>
                  </a:extLst>
                </a:gridCol>
                <a:gridCol w="238295">
                  <a:extLst>
                    <a:ext uri="{9D8B030D-6E8A-4147-A177-3AD203B41FA5}">
                      <a16:colId xmlns:a16="http://schemas.microsoft.com/office/drawing/2014/main" val="1294007298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3320594065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4040197835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3650207757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2419844693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288139677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2243030050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1805497962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511893876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151370268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1030274791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1445378337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4199008795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219108217"/>
                    </a:ext>
                  </a:extLst>
                </a:gridCol>
              </a:tblGrid>
              <a:tr h="444448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3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 Terrorist Group</a:t>
                      </a:r>
                    </a:p>
                  </a:txBody>
                  <a:tcPr marL="87636" marR="87636" marT="43818" marB="4381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926968"/>
                  </a:ext>
                </a:extLst>
              </a:tr>
              <a:tr h="252664"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J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K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264578"/>
                  </a:ext>
                </a:extLst>
              </a:tr>
              <a:tr h="328463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Terrorist Group</a:t>
                      </a:r>
                    </a:p>
                  </a:txBody>
                  <a:tcPr marL="87636" marR="87636" marT="43818" marB="43818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29387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22655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341989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883345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88565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083538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033588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5185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292997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J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447131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K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402352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777724"/>
                  </a:ext>
                </a:extLst>
              </a:tr>
              <a:tr h="294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6A6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8423" marR="8423" marT="842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863570"/>
                  </a:ext>
                </a:extLst>
              </a:tr>
              <a:tr h="45479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739618"/>
                  </a:ext>
                </a:extLst>
              </a:tr>
              <a:tr h="252664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FP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726562"/>
                  </a:ext>
                </a:extLst>
              </a:tr>
              <a:tr h="252664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FPR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69.8%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90.7%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73.5%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88.2%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26.2%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69.9%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82.2%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44.3%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61.7%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91.1%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33.9%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65.2%</a:t>
                      </a:r>
                    </a:p>
                  </a:txBody>
                  <a:tcPr marL="8423" marR="8423" marT="84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630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0463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E5D45-30DB-442B-9BA1-2117314E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/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13F187-E088-4C45-BF41-FF9B1B00BA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600200"/>
                <a:ext cx="8039100" cy="4953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QDA model performed very poorly</a:t>
                </a:r>
              </a:p>
              <a:p>
                <a:pPr lvl="1"/>
                <a:r>
                  <a:rPr lang="en-US" i="0" dirty="0"/>
                  <a:t>could not include </a:t>
                </a:r>
                <a:r>
                  <a:rPr lang="en-US" i="0" dirty="0">
                    <a:solidFill>
                      <a:srgbClr val="FF0000"/>
                    </a:solidFill>
                  </a:rPr>
                  <a:t>any</a:t>
                </a:r>
                <a:r>
                  <a:rPr lang="en-US" i="0" dirty="0"/>
                  <a:t> of the most significant categorical variables (too many values)</a:t>
                </a:r>
              </a:p>
              <a:p>
                <a:r>
                  <a:rPr lang="en-US" dirty="0"/>
                  <a:t>SVM took a VERY long time to run!</a:t>
                </a:r>
              </a:p>
              <a:p>
                <a:pPr lvl="1"/>
                <a:r>
                  <a:rPr lang="en-US" i="0" dirty="0"/>
                  <a:t>Unable to use entire training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i="0" dirty="0"/>
                  <a:t> only 1000 training observations used</a:t>
                </a:r>
              </a:p>
              <a:p>
                <a:pPr lvl="1"/>
                <a:r>
                  <a:rPr lang="en-US" i="0" dirty="0"/>
                  <a:t>13 classes meant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=78</m:t>
                    </m:r>
                  </m:oMath>
                </a14:m>
                <a:r>
                  <a:rPr lang="en-US" i="0" dirty="0"/>
                  <a:t> </a:t>
                </a:r>
                <a:r>
                  <a:rPr lang="en-US" i="0" dirty="0" err="1"/>
                  <a:t>svm</a:t>
                </a:r>
                <a:r>
                  <a:rPr lang="en-US" i="0" dirty="0"/>
                  <a:t> models</a:t>
                </a:r>
              </a:p>
              <a:p>
                <a:pPr lvl="1"/>
                <a:r>
                  <a:rPr lang="en-US" i="0" dirty="0"/>
                  <a:t>Repeated multiple times for cost tuning</a:t>
                </a:r>
              </a:p>
              <a:p>
                <a:r>
                  <a:rPr lang="en-US" dirty="0"/>
                  <a:t>Random Forests performed substantially better than other methods for this problem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≈50%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accuracy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ROC only works for binary classifiers?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13F187-E088-4C45-BF41-FF9B1B00BA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600200"/>
                <a:ext cx="8039100" cy="4953000"/>
              </a:xfrm>
              <a:blipFill>
                <a:blip r:embed="rId2"/>
                <a:stretch>
                  <a:fillRect l="-682"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8692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F060-9C3E-40DA-AD53-DFA2CC09C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769" y="381001"/>
            <a:ext cx="7209728" cy="377309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Predicting </a:t>
            </a:r>
            <a:br>
              <a:rPr lang="en-US" b="1" dirty="0"/>
            </a:br>
            <a:r>
              <a:rPr lang="en-US" b="1" dirty="0">
                <a:solidFill>
                  <a:srgbClr val="FF0000"/>
                </a:solidFill>
              </a:rPr>
              <a:t>risk of attack </a:t>
            </a:r>
            <a:br>
              <a:rPr lang="en-US" b="1" dirty="0"/>
            </a:br>
            <a:r>
              <a:rPr lang="en-US" b="1" dirty="0"/>
              <a:t>from </a:t>
            </a:r>
            <a:r>
              <a:rPr lang="en-US" b="1" dirty="0" err="1"/>
              <a:t>GEOPolitical</a:t>
            </a:r>
            <a:r>
              <a:rPr lang="en-US" b="1" dirty="0"/>
              <a:t> and TEMPORAL Variables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A1DC2-E75D-4E1F-9F7F-9E7747C930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Scientist: Sean Kugele</a:t>
            </a:r>
          </a:p>
        </p:txBody>
      </p:sp>
    </p:spTree>
    <p:extLst>
      <p:ext uri="{BB962C8B-B14F-4D97-AF65-F5344CB8AC3E}">
        <p14:creationId xmlns:p14="http://schemas.microsoft.com/office/powerpoint/2010/main" val="31168722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A732-89C9-4869-AC8C-35709D84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9A301-F7DA-4216-B022-687B51E37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752600"/>
            <a:ext cx="7200900" cy="4114800"/>
          </a:xfrm>
        </p:spPr>
        <p:txBody>
          <a:bodyPr>
            <a:normAutofit/>
          </a:bodyPr>
          <a:lstStyle/>
          <a:p>
            <a:r>
              <a:rPr lang="en-US" dirty="0"/>
              <a:t>Build statistical models that predict whether the </a:t>
            </a:r>
            <a:r>
              <a:rPr lang="en-US" dirty="0">
                <a:solidFill>
                  <a:srgbClr val="FF0000"/>
                </a:solidFill>
              </a:rPr>
              <a:t>risk of attack </a:t>
            </a:r>
            <a:r>
              <a:rPr lang="en-US" dirty="0"/>
              <a:t>is “low” or “high” based on </a:t>
            </a:r>
            <a:r>
              <a:rPr lang="en-US" dirty="0">
                <a:solidFill>
                  <a:srgbClr val="FF0000"/>
                </a:solidFill>
              </a:rPr>
              <a:t>geospatial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temporal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2809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5438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Variables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2BC88E-9745-43CC-9BDF-B3D72D07B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48188"/>
              </p:ext>
            </p:extLst>
          </p:nvPr>
        </p:nvGraphicFramePr>
        <p:xfrm>
          <a:off x="533401" y="699654"/>
          <a:ext cx="8610600" cy="6145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871">
                  <a:extLst>
                    <a:ext uri="{9D8B030D-6E8A-4147-A177-3AD203B41FA5}">
                      <a16:colId xmlns:a16="http://schemas.microsoft.com/office/drawing/2014/main" val="3322197057"/>
                    </a:ext>
                  </a:extLst>
                </a:gridCol>
                <a:gridCol w="1122462">
                  <a:extLst>
                    <a:ext uri="{9D8B030D-6E8A-4147-A177-3AD203B41FA5}">
                      <a16:colId xmlns:a16="http://schemas.microsoft.com/office/drawing/2014/main" val="1819207335"/>
                    </a:ext>
                  </a:extLst>
                </a:gridCol>
                <a:gridCol w="1773175">
                  <a:extLst>
                    <a:ext uri="{9D8B030D-6E8A-4147-A177-3AD203B41FA5}">
                      <a16:colId xmlns:a16="http://schemas.microsoft.com/office/drawing/2014/main" val="75897602"/>
                    </a:ext>
                  </a:extLst>
                </a:gridCol>
                <a:gridCol w="3790092">
                  <a:extLst>
                    <a:ext uri="{9D8B030D-6E8A-4147-A177-3AD203B41FA5}">
                      <a16:colId xmlns:a16="http://schemas.microsoft.com/office/drawing/2014/main" val="3068570125"/>
                    </a:ext>
                  </a:extLst>
                </a:gridCol>
              </a:tblGrid>
              <a:tr h="402095">
                <a:tc>
                  <a:txBody>
                    <a:bodyPr/>
                    <a:lstStyle/>
                    <a:p>
                      <a:r>
                        <a:rPr lang="en-US" sz="2000" b="1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839685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iday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feature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day of month (1-31)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956506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imonth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feature</a:t>
                      </a:r>
                      <a:endParaRPr lang="en-US" sz="1800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month of year (1-12)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340678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r>
                        <a:rPr lang="en-US" sz="1800" b="1" strike="noStrike" dirty="0">
                          <a:solidFill>
                            <a:schemeClr val="tx1"/>
                          </a:solidFill>
                        </a:rPr>
                        <a:t>latitude*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support</a:t>
                      </a:r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10094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r>
                        <a:rPr lang="en-US" sz="1800" b="1" strike="noStrike" dirty="0">
                          <a:solidFill>
                            <a:schemeClr val="tx1"/>
                          </a:solidFill>
                        </a:rPr>
                        <a:t>longitude*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84160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r>
                        <a:rPr lang="en-US" sz="1800" b="1" strike="noStrike" dirty="0" err="1">
                          <a:solidFill>
                            <a:schemeClr val="tx1"/>
                          </a:solidFill>
                        </a:rPr>
                        <a:t>cluster_id</a:t>
                      </a:r>
                      <a:endParaRPr lang="en-US" sz="1800" b="1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feature</a:t>
                      </a:r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categorical (32)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derived from </a:t>
                      </a:r>
                      <a:r>
                        <a:rPr lang="en-US" sz="1800" b="1" strike="noStrike" dirty="0">
                          <a:solidFill>
                            <a:schemeClr val="tx1"/>
                          </a:solidFill>
                        </a:rPr>
                        <a:t>latitude</a:t>
                      </a:r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sz="1800" b="1" strike="noStrike" dirty="0">
                          <a:solidFill>
                            <a:schemeClr val="tx1"/>
                          </a:solidFill>
                        </a:rPr>
                        <a:t>longitude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685773"/>
                  </a:ext>
                </a:extLst>
              </a:tr>
              <a:tr h="426787">
                <a:tc>
                  <a:txBody>
                    <a:bodyPr/>
                    <a:lstStyle/>
                    <a:p>
                      <a:r>
                        <a:rPr lang="en-US" sz="1800" b="1" strike="noStrike" dirty="0" err="1">
                          <a:solidFill>
                            <a:schemeClr val="tx1"/>
                          </a:solidFill>
                        </a:rPr>
                        <a:t>n_attacks</a:t>
                      </a:r>
                      <a:r>
                        <a:rPr lang="en-US" sz="1800" b="1" strike="noStrike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numerical</a:t>
                      </a:r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550545"/>
                  </a:ext>
                </a:extLst>
              </a:tr>
              <a:tr h="649538">
                <a:tc>
                  <a:txBody>
                    <a:bodyPr/>
                    <a:lstStyle/>
                    <a:p>
                      <a:r>
                        <a:rPr lang="en-US" sz="1800" b="1" strike="noStrike" dirty="0" err="1">
                          <a:solidFill>
                            <a:schemeClr val="tx1"/>
                          </a:solidFill>
                        </a:rPr>
                        <a:t>risk_level</a:t>
                      </a:r>
                      <a:endParaRPr lang="en-US" sz="1800" b="1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response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categorical(2)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derived from </a:t>
                      </a:r>
                      <a:r>
                        <a:rPr lang="en-US" sz="1800" b="1" strike="noStrike" dirty="0" err="1">
                          <a:solidFill>
                            <a:schemeClr val="tx1"/>
                          </a:solidFill>
                        </a:rPr>
                        <a:t>n_attacks</a:t>
                      </a:r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 -- grouping by </a:t>
                      </a:r>
                      <a:r>
                        <a:rPr lang="en-US" sz="1800" b="1" strike="noStrike" dirty="0" err="1">
                          <a:solidFill>
                            <a:schemeClr val="tx1"/>
                          </a:solidFill>
                        </a:rPr>
                        <a:t>iday</a:t>
                      </a:r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800" b="1" strike="noStrike" dirty="0" err="1">
                          <a:solidFill>
                            <a:schemeClr val="tx1"/>
                          </a:solidFill>
                        </a:rPr>
                        <a:t>imonth</a:t>
                      </a:r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800" b="1" strike="noStrike" dirty="0" err="1">
                          <a:solidFill>
                            <a:schemeClr val="tx1"/>
                          </a:solidFill>
                        </a:rPr>
                        <a:t>cluster_id</a:t>
                      </a:r>
                      <a:endParaRPr lang="en-US" sz="1800" b="1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120657"/>
                  </a:ext>
                </a:extLst>
              </a:tr>
              <a:tr h="351630">
                <a:tc>
                  <a:txBody>
                    <a:bodyPr/>
                    <a:lstStyle/>
                    <a:p>
                      <a:r>
                        <a:rPr lang="en-US" sz="1800" b="1" strike="noStrike" dirty="0" err="1">
                          <a:solidFill>
                            <a:schemeClr val="tx1"/>
                          </a:solidFill>
                        </a:rPr>
                        <a:t>event_group_id</a:t>
                      </a:r>
                      <a:endParaRPr lang="en-US" sz="1800" b="1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chemeClr val="tx1"/>
                          </a:solidFill>
                        </a:rPr>
                        <a:t>unique identifier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56297"/>
                  </a:ext>
                </a:extLst>
              </a:tr>
              <a:tr h="376320">
                <a:tc gridSpan="4">
                  <a:txBody>
                    <a:bodyPr/>
                    <a:lstStyle/>
                    <a:p>
                      <a:r>
                        <a:rPr lang="en-US" sz="1800" b="1" i="1" strike="noStrike" dirty="0">
                          <a:solidFill>
                            <a:schemeClr val="tx1"/>
                          </a:solidFill>
                        </a:rPr>
                        <a:t>Not Used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669139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r>
                        <a:rPr lang="en-US" sz="1800" b="1" strike="noStrike" dirty="0">
                          <a:solidFill>
                            <a:srgbClr val="FF0000"/>
                          </a:solidFill>
                        </a:rPr>
                        <a:t>region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rgbClr val="FF0000"/>
                          </a:solidFill>
                        </a:rPr>
                        <a:t>N/A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rgbClr val="FF0000"/>
                          </a:solidFill>
                        </a:rPr>
                        <a:t>categorical (12)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rgbClr val="FF0000"/>
                          </a:solidFill>
                        </a:rPr>
                        <a:t>too coarse grained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685162"/>
                  </a:ext>
                </a:extLst>
              </a:tr>
              <a:tr h="879074">
                <a:tc>
                  <a:txBody>
                    <a:bodyPr/>
                    <a:lstStyle/>
                    <a:p>
                      <a:r>
                        <a:rPr lang="en-US" sz="1800" b="1" strike="noStrike" dirty="0">
                          <a:solidFill>
                            <a:srgbClr val="FF0000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rgbClr val="FF0000"/>
                          </a:solidFill>
                        </a:rPr>
                        <a:t>categorical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over 200 values (too many)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strike="no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geopolitical boundaries change over time (e.g., Soviet Union)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891884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r>
                        <a:rPr lang="en-US" sz="1800" b="1" strike="noStrike" dirty="0">
                          <a:solidFill>
                            <a:srgbClr val="FF0000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N/A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Franklin Gothic Book" panose="020B050302010202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rgbClr val="FF0000"/>
                          </a:solidFill>
                        </a:rPr>
                        <a:t>categorical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rgbClr val="FF0000"/>
                          </a:solidFill>
                        </a:rPr>
                        <a:t>too many values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652032"/>
                  </a:ext>
                </a:extLst>
              </a:tr>
              <a:tr h="376320">
                <a:tc>
                  <a:txBody>
                    <a:bodyPr/>
                    <a:lstStyle/>
                    <a:p>
                      <a:r>
                        <a:rPr lang="en-US" sz="1800" b="1" strike="noStrike" dirty="0" err="1">
                          <a:solidFill>
                            <a:srgbClr val="FF0000"/>
                          </a:solidFill>
                        </a:rPr>
                        <a:t>iyear</a:t>
                      </a:r>
                      <a:endParaRPr lang="en-US" sz="1800" b="1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Franklin Gothic Book" panose="020B0503020102020204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trike="noStrike" dirty="0">
                          <a:solidFill>
                            <a:srgbClr val="FF0000"/>
                          </a:solidFill>
                        </a:rPr>
                        <a:t>numerical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626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5450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2A7A5-967E-4FF9-A2F6-47CD0C331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Clustering Geocoordinates via </a:t>
            </a:r>
            <a:r>
              <a:rPr lang="en-US" b="1" dirty="0" err="1">
                <a:solidFill>
                  <a:srgbClr val="FF0000"/>
                </a:solidFill>
              </a:rPr>
              <a:t>kmeans</a:t>
            </a:r>
            <a:r>
              <a:rPr lang="en-US" dirty="0"/>
              <a:t> (</a:t>
            </a:r>
            <a:r>
              <a:rPr lang="en-US" dirty="0" err="1"/>
              <a:t>cluster_id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55E4C6C5-C25E-4D33-B1EE-5B0A54E0ED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4" t="24445" r="4154" b="26666"/>
          <a:stretch/>
        </p:blipFill>
        <p:spPr>
          <a:xfrm>
            <a:off x="583661" y="1485900"/>
            <a:ext cx="851656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124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26EAE-C10A-4E49-BAA4-9F1D1B0F9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8002178" cy="1485900"/>
          </a:xfrm>
        </p:spPr>
        <p:txBody>
          <a:bodyPr/>
          <a:lstStyle/>
          <a:p>
            <a:r>
              <a:rPr lang="en-US" dirty="0"/>
              <a:t>Response Variable (</a:t>
            </a:r>
            <a:r>
              <a:rPr lang="en-US" dirty="0" err="1"/>
              <a:t>risk_level</a:t>
            </a:r>
            <a:r>
              <a:rPr lang="en-US" dirty="0"/>
              <a:t>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B95627-C13E-411C-BCC2-F6334F2F04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611015"/>
              </p:ext>
            </p:extLst>
          </p:nvPr>
        </p:nvGraphicFramePr>
        <p:xfrm>
          <a:off x="1143001" y="1600200"/>
          <a:ext cx="58673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974">
                  <a:extLst>
                    <a:ext uri="{9D8B030D-6E8A-4147-A177-3AD203B41FA5}">
                      <a16:colId xmlns:a16="http://schemas.microsoft.com/office/drawing/2014/main" val="1251328461"/>
                    </a:ext>
                  </a:extLst>
                </a:gridCol>
                <a:gridCol w="3308425">
                  <a:extLst>
                    <a:ext uri="{9D8B030D-6E8A-4147-A177-3AD203B41FA5}">
                      <a16:colId xmlns:a16="http://schemas.microsoft.com/office/drawing/2014/main" val="206969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Risk Level (</a:t>
                      </a:r>
                      <a:r>
                        <a:rPr lang="en-US" sz="1800" b="1" dirty="0" err="1"/>
                        <a:t>risk_level</a:t>
                      </a:r>
                      <a:r>
                        <a:rPr lang="en-US" sz="1800" b="1" dirty="0"/>
                        <a:t>)</a:t>
                      </a:r>
                    </a:p>
                  </a:txBody>
                  <a:tcPr marL="182880" marR="182880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# Event Groups</a:t>
                      </a:r>
                    </a:p>
                  </a:txBody>
                  <a:tcPr marL="182880" marR="182880"/>
                </a:tc>
                <a:extLst>
                  <a:ext uri="{0D108BD9-81ED-4DB2-BD59-A6C34878D82A}">
                    <a16:rowId xmlns:a16="http://schemas.microsoft.com/office/drawing/2014/main" val="100979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low</a:t>
                      </a:r>
                    </a:p>
                  </a:txBody>
                  <a:tcPr marL="182880" marR="18288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9,385 (89%)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82880" marR="182880" marT="7620" marB="0" anchor="ctr"/>
                </a:tc>
                <a:extLst>
                  <a:ext uri="{0D108BD9-81ED-4DB2-BD59-A6C34878D82A}">
                    <a16:rowId xmlns:a16="http://schemas.microsoft.com/office/drawing/2014/main" val="184806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high</a:t>
                      </a:r>
                    </a:p>
                  </a:txBody>
                  <a:tcPr marL="182880" marR="18288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dirty="0">
                          <a:effectLst/>
                        </a:rPr>
                        <a:t>1,166 (11%)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82880" marR="182880" marT="7620" marB="0" anchor="ctr"/>
                </a:tc>
                <a:extLst>
                  <a:ext uri="{0D108BD9-81ED-4DB2-BD59-A6C34878D82A}">
                    <a16:rowId xmlns:a16="http://schemas.microsoft.com/office/drawing/2014/main" val="18940775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307CEA5-C523-4A61-B315-2F527C44791E}"/>
              </a:ext>
            </a:extLst>
          </p:cNvPr>
          <p:cNvSpPr/>
          <p:nvPr/>
        </p:nvSpPr>
        <p:spPr>
          <a:xfrm>
            <a:off x="5434445" y="2753924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10,551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2D9939-5254-4416-A736-86D0158B575E}"/>
                  </a:ext>
                </a:extLst>
              </p:cNvPr>
              <p:cNvSpPr txBox="1"/>
              <p:nvPr/>
            </p:nvSpPr>
            <p:spPr>
              <a:xfrm>
                <a:off x="943843" y="3181290"/>
                <a:ext cx="81153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≈89%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(10,551 / 11,904)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possible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event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groups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represented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data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2D9939-5254-4416-A736-86D0158B5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843" y="3181290"/>
                <a:ext cx="8115300" cy="400110"/>
              </a:xfrm>
              <a:prstGeom prst="rect">
                <a:avLst/>
              </a:prstGeom>
              <a:blipFill>
                <a:blip r:embed="rId2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F2CFCF7-7DED-40A3-BC76-B59408B3C2D1}"/>
              </a:ext>
            </a:extLst>
          </p:cNvPr>
          <p:cNvSpPr txBox="1"/>
          <p:nvPr/>
        </p:nvSpPr>
        <p:spPr>
          <a:xfrm>
            <a:off x="6271601" y="2750461"/>
            <a:ext cx="1436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groups</a:t>
            </a: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4482F0-1249-4B5A-929A-8741B601D2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9" t="16288" r="5557" b="4481"/>
          <a:stretch/>
        </p:blipFill>
        <p:spPr>
          <a:xfrm>
            <a:off x="609600" y="3792669"/>
            <a:ext cx="5257800" cy="28979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94C0231-3623-4CD2-9EE1-C1FFB3187C3C}"/>
                  </a:ext>
                </a:extLst>
              </p:cNvPr>
              <p:cNvSpPr txBox="1"/>
              <p:nvPr/>
            </p:nvSpPr>
            <p:spPr>
              <a:xfrm>
                <a:off x="5959740" y="4648200"/>
                <a:ext cx="3163478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mean (sample)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≈8</m:t>
                    </m:r>
                  </m:oMath>
                </a14:m>
                <a:r>
                  <a:rPr lang="en-US" dirty="0"/>
                  <a:t> attacks</a:t>
                </a:r>
              </a:p>
              <a:p>
                <a:r>
                  <a:rPr lang="en-US" dirty="0"/>
                  <a:t>std. dev. (sample)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≈9</m:t>
                    </m:r>
                  </m:oMath>
                </a14:m>
                <a:r>
                  <a:rPr lang="en-US" dirty="0"/>
                  <a:t> attacks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94C0231-3623-4CD2-9EE1-C1FFB3187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740" y="4648200"/>
                <a:ext cx="3163478" cy="646331"/>
              </a:xfrm>
              <a:prstGeom prst="rect">
                <a:avLst/>
              </a:prstGeom>
              <a:blipFill>
                <a:blip r:embed="rId4"/>
                <a:stretch>
                  <a:fillRect l="-1536" t="-4630" b="-120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783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04737-5B5E-4061-9F4E-F1DEB1C64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85800"/>
          </a:xfrm>
        </p:spPr>
        <p:txBody>
          <a:bodyPr>
            <a:normAutofit/>
          </a:bodyPr>
          <a:lstStyle/>
          <a:p>
            <a:r>
              <a:rPr lang="en-US" sz="3600" dirty="0"/>
              <a:t>Observations (Summary)</a:t>
            </a:r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CC1A4140-F4C3-4EC1-8A6F-784197D81A1B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3" t="6779" b="15625"/>
          <a:stretch/>
        </p:blipFill>
        <p:spPr>
          <a:xfrm>
            <a:off x="1371600" y="2054520"/>
            <a:ext cx="7616952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1925C7-D817-43EA-8456-CDBEF70E3EAF}"/>
              </a:ext>
            </a:extLst>
          </p:cNvPr>
          <p:cNvSpPr txBox="1"/>
          <p:nvPr/>
        </p:nvSpPr>
        <p:spPr>
          <a:xfrm>
            <a:off x="1219200" y="1524000"/>
            <a:ext cx="300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Incidents by Region</a:t>
            </a:r>
          </a:p>
        </p:txBody>
      </p:sp>
    </p:spTree>
    <p:extLst>
      <p:ext uri="{BB962C8B-B14F-4D97-AF65-F5344CB8AC3E}">
        <p14:creationId xmlns:p14="http://schemas.microsoft.com/office/powerpoint/2010/main" val="33826371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4A93-BB7C-44FB-8AC9-7ED2462B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0"/>
            <a:ext cx="7200900" cy="1295400"/>
          </a:xfrm>
        </p:spPr>
        <p:txBody>
          <a:bodyPr>
            <a:normAutofit/>
          </a:bodyPr>
          <a:lstStyle/>
          <a:p>
            <a:r>
              <a:rPr lang="en-US" sz="4000" dirty="0"/>
              <a:t>Training / Testing Data Set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3A0B2-1B1D-4683-A250-2370B46710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295400"/>
                <a:ext cx="7200900" cy="2362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Training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14,999 observations</a:t>
                </a:r>
              </a:p>
              <a:p>
                <a:pPr marL="0" indent="0">
                  <a:buNone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Testing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2,111 observations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3A0B2-1B1D-4683-A250-2370B4671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295400"/>
                <a:ext cx="7200900" cy="2362200"/>
              </a:xfrm>
              <a:blipFill>
                <a:blip r:embed="rId2"/>
                <a:stretch>
                  <a:fillRect l="-1778" t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C2C1DB-05B4-446A-8880-95ECE1BF8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558048"/>
              </p:ext>
            </p:extLst>
          </p:nvPr>
        </p:nvGraphicFramePr>
        <p:xfrm>
          <a:off x="6324600" y="1981200"/>
          <a:ext cx="19812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307851232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267868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i="1" dirty="0">
                          <a:solidFill>
                            <a:srgbClr val="FF0000"/>
                          </a:solidFill>
                        </a:rPr>
                        <a:t>low: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rgbClr val="FF0000"/>
                          </a:solidFill>
                        </a:rPr>
                        <a:t>7,522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47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i="1" dirty="0">
                          <a:solidFill>
                            <a:srgbClr val="FF0000"/>
                          </a:solidFill>
                        </a:rPr>
                        <a:t>high: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rgbClr val="FF0000"/>
                          </a:solidFill>
                        </a:rPr>
                        <a:t>7,477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556024"/>
                  </a:ext>
                </a:extLst>
              </a:tr>
            </a:tbl>
          </a:graphicData>
        </a:graphic>
      </p:graphicFrame>
      <p:sp>
        <p:nvSpPr>
          <p:cNvPr id="12" name="Arrow: Bent 11">
            <a:extLst>
              <a:ext uri="{FF2B5EF4-FFF2-40B4-BE49-F238E27FC236}">
                <a16:creationId xmlns:a16="http://schemas.microsoft.com/office/drawing/2014/main" id="{A570D0CA-77DF-4644-9A51-683941FF24F1}"/>
              </a:ext>
            </a:extLst>
          </p:cNvPr>
          <p:cNvSpPr/>
          <p:nvPr/>
        </p:nvSpPr>
        <p:spPr>
          <a:xfrm flipV="1">
            <a:off x="3886200" y="1981200"/>
            <a:ext cx="2362200" cy="6096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C9AF52-E943-4C30-89DF-F979AB807DC6}"/>
              </a:ext>
            </a:extLst>
          </p:cNvPr>
          <p:cNvSpPr txBox="1"/>
          <p:nvPr/>
        </p:nvSpPr>
        <p:spPr>
          <a:xfrm>
            <a:off x="3429000" y="1070447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after balancing</a:t>
            </a:r>
          </a:p>
        </p:txBody>
      </p:sp>
    </p:spTree>
    <p:extLst>
      <p:ext uri="{BB962C8B-B14F-4D97-AF65-F5344CB8AC3E}">
        <p14:creationId xmlns:p14="http://schemas.microsoft.com/office/powerpoint/2010/main" val="30434386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1407-7AC8-4019-8CB7-2B0CB259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Attempted: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2856B-CC5F-4321-8010-3C56606D6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676400"/>
            <a:ext cx="7200900" cy="4191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LDA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QDA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Decision Tree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Random Forest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SVM (Linear, Radial, Sigmoid)</a:t>
            </a:r>
          </a:p>
        </p:txBody>
      </p:sp>
    </p:spTree>
    <p:extLst>
      <p:ext uri="{BB962C8B-B14F-4D97-AF65-F5344CB8AC3E}">
        <p14:creationId xmlns:p14="http://schemas.microsoft.com/office/powerpoint/2010/main" val="4235119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8EC2F-F666-4F2E-9EAC-56EE133F5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6200"/>
            <a:ext cx="72009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ROC Curves / AUC</a:t>
            </a:r>
          </a:p>
        </p:txBody>
      </p:sp>
      <p:pic>
        <p:nvPicPr>
          <p:cNvPr id="13" name="Content Placeholder 12" descr="A close up of a map&#10;&#10;Description automatically generated">
            <a:extLst>
              <a:ext uri="{FF2B5EF4-FFF2-40B4-BE49-F238E27FC236}">
                <a16:creationId xmlns:a16="http://schemas.microsoft.com/office/drawing/2014/main" id="{05349F50-A4CA-44EE-A3A0-B40295515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25" y="990600"/>
            <a:ext cx="8458200" cy="5638800"/>
          </a:xfrm>
        </p:spPr>
      </p:pic>
    </p:spTree>
    <p:extLst>
      <p:ext uri="{BB962C8B-B14F-4D97-AF65-F5344CB8AC3E}">
        <p14:creationId xmlns:p14="http://schemas.microsoft.com/office/powerpoint/2010/main" val="38958414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1B499-4019-41DA-98D5-E59D876EC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Decision Tree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E8C101-5AC4-4E72-9F21-F972CB5E64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7" t="28889" r="13555" b="30000"/>
          <a:stretch/>
        </p:blipFill>
        <p:spPr>
          <a:xfrm>
            <a:off x="1214267" y="2133600"/>
            <a:ext cx="7350211" cy="3276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CD9757-A057-408B-B6A3-661C9CC56CB3}"/>
              </a:ext>
            </a:extLst>
          </p:cNvPr>
          <p:cNvSpPr txBox="1"/>
          <p:nvPr/>
        </p:nvSpPr>
        <p:spPr>
          <a:xfrm>
            <a:off x="6799305" y="1563263"/>
            <a:ext cx="1130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Yuck!</a:t>
            </a:r>
          </a:p>
        </p:txBody>
      </p:sp>
    </p:spTree>
    <p:extLst>
      <p:ext uri="{BB962C8B-B14F-4D97-AF65-F5344CB8AC3E}">
        <p14:creationId xmlns:p14="http://schemas.microsoft.com/office/powerpoint/2010/main" val="9996065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1372-FD2F-408B-A5EE-676C6D237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(importance)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B09E58-D92C-45A3-BE33-6092555FD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349" y="1627414"/>
            <a:ext cx="8486775" cy="484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097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CEB5-C8FD-42CA-A5AD-4958821DA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0F699-8FFA-4343-BEC1-014AB74CD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" y="1371600"/>
            <a:ext cx="8458200" cy="25625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5B5843-4EA4-469D-9D10-EAFD070A0D43}"/>
              </a:ext>
            </a:extLst>
          </p:cNvPr>
          <p:cNvSpPr/>
          <p:nvPr/>
        </p:nvSpPr>
        <p:spPr>
          <a:xfrm>
            <a:off x="7086600" y="3429001"/>
            <a:ext cx="913197" cy="395148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B2B41F-F36E-4DFD-BA87-865DE4CE193B}"/>
              </a:ext>
            </a:extLst>
          </p:cNvPr>
          <p:cNvSpPr/>
          <p:nvPr/>
        </p:nvSpPr>
        <p:spPr>
          <a:xfrm>
            <a:off x="8077200" y="3429001"/>
            <a:ext cx="913197" cy="395148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7519C9-77C9-45D3-84E5-420E7521B7DB}"/>
              </a:ext>
            </a:extLst>
          </p:cNvPr>
          <p:cNvSpPr/>
          <p:nvPr/>
        </p:nvSpPr>
        <p:spPr>
          <a:xfrm>
            <a:off x="8009422" y="2572351"/>
            <a:ext cx="913197" cy="395148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3F4E9A-DA4E-42D5-9354-55CD7D484F0C}"/>
              </a:ext>
            </a:extLst>
          </p:cNvPr>
          <p:cNvSpPr/>
          <p:nvPr/>
        </p:nvSpPr>
        <p:spPr>
          <a:xfrm>
            <a:off x="1028700" y="2585478"/>
            <a:ext cx="913197" cy="395148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417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E5D45-30DB-442B-9BA1-2117314E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/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13F187-E088-4C45-BF41-FF9B1B00BA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700" y="1600200"/>
                <a:ext cx="8039100" cy="4953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QDA failed with “rank deficiency” error</a:t>
                </a:r>
              </a:p>
              <a:p>
                <a:r>
                  <a:rPr lang="en-US" dirty="0"/>
                  <a:t>SVM with radial basis kernel had very good performance</a:t>
                </a:r>
              </a:p>
              <a:p>
                <a:pPr lvl="1"/>
                <a:r>
                  <a:rPr lang="en-US" i="0" dirty="0"/>
                  <a:t>Unable to use entire training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i="0" dirty="0"/>
                  <a:t> only 1000 training observations used</a:t>
                </a:r>
              </a:p>
              <a:p>
                <a:r>
                  <a:rPr lang="en-US" dirty="0"/>
                  <a:t>SVM with linear/sigmoid kernels had very poor performance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13F187-E088-4C45-BF41-FF9B1B00BA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0" y="1600200"/>
                <a:ext cx="8039100" cy="4953000"/>
              </a:xfrm>
              <a:blipFill>
                <a:blip r:embed="rId2"/>
                <a:stretch>
                  <a:fillRect l="-682"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63797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6183-F8B1-4928-A184-069233BF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6673B-21BE-406F-BE8D-8A7E80804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698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9680" y="-4668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9680" y="6494325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650" y="158782"/>
            <a:ext cx="8902699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670D1B-4F94-425B-919A-E14722A37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7010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0E0ACE-3EE1-4C98-9479-318218EA5FE3}"/>
              </a:ext>
            </a:extLst>
          </p:cNvPr>
          <p:cNvSpPr txBox="1"/>
          <p:nvPr/>
        </p:nvSpPr>
        <p:spPr>
          <a:xfrm>
            <a:off x="5730240" y="6124993"/>
            <a:ext cx="3276600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Clusters Used for Sean’s Q2</a:t>
            </a:r>
          </a:p>
        </p:txBody>
      </p:sp>
    </p:spTree>
    <p:extLst>
      <p:ext uri="{BB962C8B-B14F-4D97-AF65-F5344CB8AC3E}">
        <p14:creationId xmlns:p14="http://schemas.microsoft.com/office/powerpoint/2010/main" val="3720603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21B-6BBA-4BD5-ADA2-EBA7683B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1"/>
            <a:ext cx="7200900" cy="533399"/>
          </a:xfrm>
        </p:spPr>
        <p:txBody>
          <a:bodyPr>
            <a:noAutofit/>
          </a:bodyPr>
          <a:lstStyle/>
          <a:p>
            <a:r>
              <a:rPr lang="en-US" sz="3600" dirty="0"/>
              <a:t>Observations (Summary)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97F01C-ABF7-41A2-A8EF-3F0EC2579FCC}"/>
              </a:ext>
            </a:extLst>
          </p:cNvPr>
          <p:cNvSpPr txBox="1"/>
          <p:nvPr/>
        </p:nvSpPr>
        <p:spPr>
          <a:xfrm>
            <a:off x="1219200" y="15240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Terrorism Incidents (Density Plot)</a:t>
            </a:r>
            <a:endParaRPr lang="en-US" sz="2400" b="1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804E226-F267-4EE5-A60E-DED17B638BB0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57400"/>
            <a:ext cx="7616952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3336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921B-6BBA-4BD5-ADA2-EBA7683B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1"/>
            <a:ext cx="7200900" cy="533399"/>
          </a:xfrm>
        </p:spPr>
        <p:txBody>
          <a:bodyPr>
            <a:noAutofit/>
          </a:bodyPr>
          <a:lstStyle/>
          <a:p>
            <a:r>
              <a:rPr lang="en-US" sz="3600" dirty="0"/>
              <a:t>Observations (Summary)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97F01C-ABF7-41A2-A8EF-3F0EC2579FCC}"/>
              </a:ext>
            </a:extLst>
          </p:cNvPr>
          <p:cNvSpPr txBox="1"/>
          <p:nvPr/>
        </p:nvSpPr>
        <p:spPr>
          <a:xfrm>
            <a:off x="1219200" y="15240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Number of Terrorist Incidents by Country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DF0AAA0-165F-42D1-A30B-768F5FED97F3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57400"/>
            <a:ext cx="7616952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7472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6FFB-7146-41B2-B650-8B0988B4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Quality and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C84B0-4634-409F-A92C-F15F5AF5C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524000"/>
            <a:ext cx="8039100" cy="4343400"/>
          </a:xfrm>
        </p:spPr>
        <p:txBody>
          <a:bodyPr>
            <a:normAutofit/>
          </a:bodyPr>
          <a:lstStyle/>
          <a:p>
            <a:r>
              <a:rPr lang="en-US" dirty="0"/>
              <a:t>41 variables contain free-form textual descriptions (unusable)</a:t>
            </a:r>
          </a:p>
          <a:p>
            <a:r>
              <a:rPr lang="en-US" dirty="0"/>
              <a:t>Most variables contain large percentage of </a:t>
            </a:r>
            <a:r>
              <a:rPr lang="en-US" b="1" dirty="0"/>
              <a:t>NA</a:t>
            </a:r>
            <a:r>
              <a:rPr lang="en-US" dirty="0"/>
              <a:t> values</a:t>
            </a:r>
          </a:p>
          <a:p>
            <a:pPr lvl="1"/>
            <a:r>
              <a:rPr lang="en-US" i="0" dirty="0"/>
              <a:t>additional 44 variables have over 90% values as </a:t>
            </a:r>
            <a:r>
              <a:rPr lang="en-US" b="1" i="0" dirty="0"/>
              <a:t>NA</a:t>
            </a:r>
            <a:endParaRPr lang="en-US" i="0" dirty="0"/>
          </a:p>
          <a:p>
            <a:pPr lvl="1"/>
            <a:r>
              <a:rPr lang="en-US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na.omit</a:t>
            </a:r>
            <a:r>
              <a:rPr lang="en-US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0" dirty="0"/>
              <a:t>results in zero observations!</a:t>
            </a:r>
          </a:p>
          <a:p>
            <a:r>
              <a:rPr lang="en-US" dirty="0"/>
              <a:t>Most variables are </a:t>
            </a:r>
            <a:r>
              <a:rPr lang="en-US" b="1" i="1" dirty="0"/>
              <a:t>categorical</a:t>
            </a:r>
            <a:r>
              <a:rPr lang="en-US" i="1" dirty="0"/>
              <a:t> (not numerical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“unknown” common as a category value</a:t>
            </a:r>
          </a:p>
          <a:p>
            <a:pPr lvl="1"/>
            <a:r>
              <a:rPr lang="en-US" dirty="0"/>
              <a:t>some contain </a:t>
            </a:r>
            <a:r>
              <a:rPr lang="en-US" b="1" dirty="0"/>
              <a:t>too many</a:t>
            </a:r>
            <a:r>
              <a:rPr lang="en-US" dirty="0"/>
              <a:t> </a:t>
            </a:r>
            <a:r>
              <a:rPr lang="en-US" b="1" dirty="0"/>
              <a:t>category values</a:t>
            </a:r>
            <a:r>
              <a:rPr lang="en-US" dirty="0"/>
              <a:t> (for example, targsubtype1 has 107 distinct categories)</a:t>
            </a:r>
          </a:p>
          <a:p>
            <a:pPr marL="530352" lvl="1" indent="0">
              <a:buNone/>
            </a:pPr>
            <a:endParaRPr lang="en-US" b="1" i="1" dirty="0"/>
          </a:p>
          <a:p>
            <a:pPr marL="0" indent="0" algn="ctr">
              <a:buNone/>
            </a:pPr>
            <a:r>
              <a:rPr lang="en-US" sz="2400" b="1" i="1" dirty="0">
                <a:solidFill>
                  <a:srgbClr val="FF0000"/>
                </a:solidFill>
              </a:rPr>
              <a:t>Large (Problem Specific) Data Cleansing Effort Needed!</a:t>
            </a:r>
          </a:p>
        </p:txBody>
      </p:sp>
    </p:spTree>
    <p:extLst>
      <p:ext uri="{BB962C8B-B14F-4D97-AF65-F5344CB8AC3E}">
        <p14:creationId xmlns:p14="http://schemas.microsoft.com/office/powerpoint/2010/main" val="410762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0FE4-B15D-44FC-A9F3-C12AA44DF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096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Research Questions and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941C1-C7E5-433B-8C09-E5187F516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447800"/>
            <a:ext cx="72009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James </a:t>
            </a:r>
            <a:r>
              <a:rPr lang="en-US" b="1" dirty="0" err="1"/>
              <a:t>Willson</a:t>
            </a:r>
            <a:r>
              <a:rPr lang="en-US" b="1" dirty="0"/>
              <a:t> (Data Scientist)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Predict if an attack will be successful based on a variety of different factors.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Estimate the number of casualties in a successful terrorist attack</a:t>
            </a:r>
          </a:p>
          <a:p>
            <a:pPr marL="0" indent="0">
              <a:buNone/>
            </a:pPr>
            <a:r>
              <a:rPr lang="en-US" b="1" dirty="0"/>
              <a:t>Sean Kugele (Data Scientist / Team Lead)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Predict the terrorist group responsible for perpetrating a terrorist attack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Estimate risk of an attack based on temporal and geo-spatial variables</a:t>
            </a:r>
          </a:p>
        </p:txBody>
      </p:sp>
    </p:spTree>
    <p:extLst>
      <p:ext uri="{BB962C8B-B14F-4D97-AF65-F5344CB8AC3E}">
        <p14:creationId xmlns:p14="http://schemas.microsoft.com/office/powerpoint/2010/main" val="217940249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2320</Words>
  <Application>Microsoft Office PowerPoint</Application>
  <PresentationFormat>On-screen Show (4:3)</PresentationFormat>
  <Paragraphs>716</Paragraphs>
  <Slides>58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9" baseType="lpstr">
      <vt:lpstr>Arial</vt:lpstr>
      <vt:lpstr>Calibri</vt:lpstr>
      <vt:lpstr>Cambria Math</vt:lpstr>
      <vt:lpstr>Consolas</vt:lpstr>
      <vt:lpstr>Courier New</vt:lpstr>
      <vt:lpstr>Franklin Gothic Book</vt:lpstr>
      <vt:lpstr>Lucida Console</vt:lpstr>
      <vt:lpstr>Segoe UI</vt:lpstr>
      <vt:lpstr>Crop</vt:lpstr>
      <vt:lpstr>Worksheet</vt:lpstr>
      <vt:lpstr>Microsoft Excel Worksheet</vt:lpstr>
      <vt:lpstr>Global Terrorism</vt:lpstr>
      <vt:lpstr>Data Set</vt:lpstr>
      <vt:lpstr>Variables (Summary)</vt:lpstr>
      <vt:lpstr>Observations (Summary)</vt:lpstr>
      <vt:lpstr>Observations (Summary)</vt:lpstr>
      <vt:lpstr>Observations (Summary)</vt:lpstr>
      <vt:lpstr>Observations (Summary)</vt:lpstr>
      <vt:lpstr>Data Quality and Characteristics</vt:lpstr>
      <vt:lpstr>Research Questions and Assignments</vt:lpstr>
      <vt:lpstr>Predicting successful  Terrorist attacks</vt:lpstr>
      <vt:lpstr>Data Cleansing</vt:lpstr>
      <vt:lpstr>The First Attempt (Trees)</vt:lpstr>
      <vt:lpstr>Highly Unbalanced Data</vt:lpstr>
      <vt:lpstr>Oversampled Tree</vt:lpstr>
      <vt:lpstr>Model Comparison  </vt:lpstr>
      <vt:lpstr>The Failed Experiment</vt:lpstr>
      <vt:lpstr>Back to Trees</vt:lpstr>
      <vt:lpstr>Back to Trees</vt:lpstr>
      <vt:lpstr>Pruning</vt:lpstr>
      <vt:lpstr>The Final Comparison</vt:lpstr>
      <vt:lpstr>So What Did We Learn?</vt:lpstr>
      <vt:lpstr>Predicting Casualties from  Terrorist attacks</vt:lpstr>
      <vt:lpstr>Goal</vt:lpstr>
      <vt:lpstr>Linear Regression</vt:lpstr>
      <vt:lpstr>Linear Regression (Cont’d)</vt:lpstr>
      <vt:lpstr>Trees</vt:lpstr>
      <vt:lpstr>SVMs</vt:lpstr>
      <vt:lpstr>Random Forest</vt:lpstr>
      <vt:lpstr>Predicting Responsible Terrorist Groups</vt:lpstr>
      <vt:lpstr>Goal</vt:lpstr>
      <vt:lpstr>Data Cleansing (Observations)</vt:lpstr>
      <vt:lpstr>Terrorist Groups</vt:lpstr>
      <vt:lpstr>Terrorist Groups (after oversampling)</vt:lpstr>
      <vt:lpstr>Training / Testing Data Set </vt:lpstr>
      <vt:lpstr>Feature Selection (Model Set 1)</vt:lpstr>
      <vt:lpstr>Model Set 1 Results (on test data)</vt:lpstr>
      <vt:lpstr>Importance Plot (Random Forest) - Model Set 1</vt:lpstr>
      <vt:lpstr>Terrorist Attacks by Group</vt:lpstr>
      <vt:lpstr>Visualization (Decision Tree) - Model Set 1</vt:lpstr>
      <vt:lpstr>Feature Selection (Model Set 2)</vt:lpstr>
      <vt:lpstr>Model Set 2 Results (on test data)</vt:lpstr>
      <vt:lpstr>Importance Plot (Random Forest) - Model Set 2</vt:lpstr>
      <vt:lpstr>Confusion Matrix (Random Forest) - Model Set 2 </vt:lpstr>
      <vt:lpstr>Discussion / Summary</vt:lpstr>
      <vt:lpstr>Predicting  risk of attack  from GEOPolitical and TEMPORAL Variables</vt:lpstr>
      <vt:lpstr>Goal</vt:lpstr>
      <vt:lpstr>Variables</vt:lpstr>
      <vt:lpstr>Clustering Geocoordinates via kmeans (cluster_id) </vt:lpstr>
      <vt:lpstr>Response Variable (risk_level)</vt:lpstr>
      <vt:lpstr>Training / Testing Data Set </vt:lpstr>
      <vt:lpstr>Methods Attempted:</vt:lpstr>
      <vt:lpstr>ROC Curves / AUC</vt:lpstr>
      <vt:lpstr>Decision Tree</vt:lpstr>
      <vt:lpstr>Random Forest (importance)</vt:lpstr>
      <vt:lpstr>LDA Results</vt:lpstr>
      <vt:lpstr>Discussion / Summary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Terrorism</dc:title>
  <dc:creator>James Willson</dc:creator>
  <cp:lastModifiedBy>James Willson</cp:lastModifiedBy>
  <cp:revision>2</cp:revision>
  <dcterms:created xsi:type="dcterms:W3CDTF">2019-11-26T02:50:48Z</dcterms:created>
  <dcterms:modified xsi:type="dcterms:W3CDTF">2019-11-26T02:53:03Z</dcterms:modified>
</cp:coreProperties>
</file>