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6"/>
  </p:notesMasterIdLst>
  <p:sldIdLst>
    <p:sldId id="256" r:id="rId2"/>
    <p:sldId id="261" r:id="rId3"/>
    <p:sldId id="262" r:id="rId4"/>
    <p:sldId id="266" r:id="rId5"/>
    <p:sldId id="263" r:id="rId6"/>
    <p:sldId id="268" r:id="rId7"/>
    <p:sldId id="270" r:id="rId8"/>
    <p:sldId id="271" r:id="rId9"/>
    <p:sldId id="264" r:id="rId10"/>
    <p:sldId id="257" r:id="rId11"/>
    <p:sldId id="258" r:id="rId12"/>
    <p:sldId id="259" r:id="rId13"/>
    <p:sldId id="272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Introduction" id="{8D8C5ED8-9085-4197-957F-EAC8B6FC983D}">
          <p14:sldIdLst>
            <p14:sldId id="256"/>
            <p14:sldId id="261"/>
            <p14:sldId id="262"/>
            <p14:sldId id="266"/>
            <p14:sldId id="263"/>
            <p14:sldId id="268"/>
            <p14:sldId id="270"/>
            <p14:sldId id="271"/>
            <p14:sldId id="264"/>
          </p14:sldIdLst>
        </p14:section>
        <p14:section name="James" id="{9AF0F5BC-3502-4499-BA8B-EA5E54449958}">
          <p14:sldIdLst>
            <p14:sldId id="257"/>
          </p14:sldIdLst>
        </p14:section>
        <p14:section name="Quinn" id="{0FABA435-5E8B-4EA2-ADE1-57DE00EF0462}">
          <p14:sldIdLst>
            <p14:sldId id="258"/>
          </p14:sldIdLst>
        </p14:section>
        <p14:section name="Sean" id="{1C3D8192-CB26-499D-A6D8-E7F692D2D51F}">
          <p14:sldIdLst>
            <p14:sldId id="259"/>
            <p14:sldId id="272"/>
          </p14:sldIdLst>
        </p14:section>
        <p14:section name="Summary and Conclusion" id="{A2B1DDA9-9FDD-4663-A154-79354B6BCDF3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84" autoAdjust="0"/>
  </p:normalViewPr>
  <p:slideViewPr>
    <p:cSldViewPr>
      <p:cViewPr varScale="1">
        <p:scale>
          <a:sx n="73" d="100"/>
          <a:sy n="73" d="100"/>
        </p:scale>
        <p:origin x="1666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FC3A9-8065-47C2-8225-E4C63BB2D22D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5E0F1-AB47-4A7A-BA35-9463FCF9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6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Densities based on random plot of 20,000 incidents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62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defTabSz="914400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Iraq</a:t>
            </a:r>
          </a:p>
          <a:p>
            <a:pPr marL="0" algn="l" defTabSz="914400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24636</a:t>
            </a: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2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Pakistan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14368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3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Afghanistan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12731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4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India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11960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5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Colombia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8306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6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Philippines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6908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7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Peru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6096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8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El Salvador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5320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9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United Kingdom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5235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10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Turkey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4292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71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40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362845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7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8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0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00977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9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9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2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386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495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897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7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START-UMD/gt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2121-DF30-4DC9-9D60-B988849B9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Global Terrorism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3EC52-B74A-49F7-82C4-5692CA022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834920"/>
          </a:xfrm>
        </p:spPr>
        <p:txBody>
          <a:bodyPr>
            <a:normAutofit/>
          </a:bodyPr>
          <a:lstStyle/>
          <a:p>
            <a:r>
              <a:rPr lang="en-US" sz="2800" b="1" dirty="0"/>
              <a:t>Group Members</a:t>
            </a:r>
          </a:p>
          <a:p>
            <a:r>
              <a:rPr lang="en-US" sz="2400" dirty="0"/>
              <a:t>James </a:t>
            </a:r>
            <a:r>
              <a:rPr lang="en-US" sz="2400" dirty="0" err="1"/>
              <a:t>Willson</a:t>
            </a:r>
            <a:endParaRPr lang="en-US" sz="2400" dirty="0"/>
          </a:p>
          <a:p>
            <a:r>
              <a:rPr lang="en-US" sz="2400" dirty="0" err="1"/>
              <a:t>Kun</a:t>
            </a:r>
            <a:r>
              <a:rPr lang="en-US" sz="2400" dirty="0"/>
              <a:t> Li</a:t>
            </a:r>
          </a:p>
          <a:p>
            <a:r>
              <a:rPr lang="en-US" sz="2400" dirty="0"/>
              <a:t>Sean Kugele (Team Lead)</a:t>
            </a:r>
          </a:p>
        </p:txBody>
      </p:sp>
    </p:spTree>
    <p:extLst>
      <p:ext uri="{BB962C8B-B14F-4D97-AF65-F5344CB8AC3E}">
        <p14:creationId xmlns:p14="http://schemas.microsoft.com/office/powerpoint/2010/main" val="3072758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0C61-EB17-457A-9B6C-105660107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3A7BF-D4DF-4F30-8B41-EB08C3AC2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90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6183-F8B1-4928-A184-069233BF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6673B-21BE-406F-BE8D-8A7E80804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69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6183-F8B1-4928-A184-069233BF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6673B-21BE-406F-BE8D-8A7E80804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17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9680" y="-4668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9680" y="6494325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650" y="158782"/>
            <a:ext cx="8902699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8E038568-82E5-4972-941D-CAB1B7BF0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900637"/>
            <a:ext cx="8420099" cy="5500163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0FB2F5D6-7099-450C-9833-0F17F76A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>
            <a:normAutofit/>
          </a:bodyPr>
          <a:lstStyle/>
          <a:p>
            <a:r>
              <a:rPr lang="en-US" dirty="0"/>
              <a:t>Terrorist Attacks by Group</a:t>
            </a:r>
          </a:p>
        </p:txBody>
      </p:sp>
    </p:spTree>
    <p:extLst>
      <p:ext uri="{BB962C8B-B14F-4D97-AF65-F5344CB8AC3E}">
        <p14:creationId xmlns:p14="http://schemas.microsoft.com/office/powerpoint/2010/main" val="3430899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6183-F8B1-4928-A184-069233BF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6673B-21BE-406F-BE8D-8A7E80804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69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6C98-BAB0-462A-B287-7A56EABD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>
            <a:normAutofit/>
          </a:bodyPr>
          <a:lstStyle/>
          <a:p>
            <a:r>
              <a:rPr lang="en-US" dirty="0"/>
              <a:t>Data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2F08F-C4D7-4965-A0C6-4638BB86B9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00124" y="1600200"/>
                <a:ext cx="7610475" cy="27432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3100" dirty="0">
                    <a:hlinkClick r:id="rId2"/>
                  </a:rPr>
                  <a:t>Global Terrorism Database </a:t>
                </a:r>
                <a:r>
                  <a:rPr lang="en-US" sz="3100" dirty="0"/>
                  <a:t>(Kaggle)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Scope</a:t>
                </a:r>
                <a:r>
                  <a:rPr lang="en-US" sz="2400" dirty="0"/>
                  <a:t>: incidents of terrorism from 1970 – 2017 (except 1993)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Sources</a:t>
                </a:r>
                <a:r>
                  <a:rPr lang="en-US" sz="2400" dirty="0"/>
                  <a:t>: unclassified media articles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endParaRPr lang="en-US" sz="2400" dirty="0"/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Observations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181, 691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Variables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135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2F08F-C4D7-4965-A0C6-4638BB86B9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0124" y="1600200"/>
                <a:ext cx="7610475" cy="2743200"/>
              </a:xfrm>
              <a:blipFill>
                <a:blip r:embed="rId3"/>
                <a:stretch>
                  <a:fillRect l="-1683" t="-4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9BE6065-E54D-41E1-A9FA-DBEC64D7FF32}"/>
              </a:ext>
            </a:extLst>
          </p:cNvPr>
          <p:cNvSpPr txBox="1">
            <a:spLocks/>
          </p:cNvSpPr>
          <p:nvPr/>
        </p:nvSpPr>
        <p:spPr>
          <a:xfrm>
            <a:off x="1000125" y="4495800"/>
            <a:ext cx="7200900" cy="167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000" b="1" dirty="0"/>
              <a:t>Terrorism (definition)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"</a:t>
            </a:r>
            <a:r>
              <a:rPr lang="en-US" sz="2000" i="1" dirty="0"/>
              <a:t>The threatened or actual use of illegal force and violence by a non-state actor to attain a political, economic, religious, or social goal through fear, coercion, or intimidation</a:t>
            </a:r>
            <a:r>
              <a:rPr lang="en-US" sz="2000" dirty="0"/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144226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A9EB-A726-416F-A82E-875A1066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09600"/>
          </a:xfrm>
        </p:spPr>
        <p:txBody>
          <a:bodyPr>
            <a:normAutofit/>
          </a:bodyPr>
          <a:lstStyle/>
          <a:p>
            <a:r>
              <a:rPr lang="en-US" sz="3600" dirty="0"/>
              <a:t>Variables (Summary)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1EE4A-4FB1-4795-98B1-8D96DEF92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800"/>
            <a:ext cx="7734300" cy="45720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Date Variables </a:t>
            </a:r>
            <a:r>
              <a:rPr lang="en-US" sz="2400" dirty="0"/>
              <a:t>(Year, Month, Day,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Geospatial/Geopolitical Variables </a:t>
            </a:r>
            <a:r>
              <a:rPr lang="en-US" sz="2400" dirty="0"/>
              <a:t>(Lat/Long, Region, Country, City, Province,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Incident Descriptive Variables </a:t>
            </a:r>
            <a:r>
              <a:rPr lang="en-US" sz="2400" dirty="0"/>
              <a:t>(Attack Type, Duration of Incident, Success/Failure, Weapons Used, Targets,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Perpetrator Descriptive Variables </a:t>
            </a:r>
            <a:r>
              <a:rPr lang="en-US" sz="2400" dirty="0"/>
              <a:t>(Terrorist group membership, # Perpetrators,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Casualty and Damage Variables </a:t>
            </a:r>
            <a:r>
              <a:rPr lang="en-US" sz="2400" dirty="0"/>
              <a:t>(# Fatalities, # Injured, etc.)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4849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21B-6BBA-4BD5-ADA2-EBA7683B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1"/>
            <a:ext cx="7200900" cy="533399"/>
          </a:xfrm>
        </p:spPr>
        <p:txBody>
          <a:bodyPr>
            <a:noAutofit/>
          </a:bodyPr>
          <a:lstStyle/>
          <a:p>
            <a:r>
              <a:rPr lang="en-US" sz="3600" dirty="0"/>
              <a:t>Observations (Summary)</a:t>
            </a:r>
          </a:p>
        </p:txBody>
      </p:sp>
      <p:pic>
        <p:nvPicPr>
          <p:cNvPr id="17" name="Content Placeholder 16" descr="A screenshot of a video game&#10;&#10;Description automatically generated">
            <a:extLst>
              <a:ext uri="{FF2B5EF4-FFF2-40B4-BE49-F238E27FC236}">
                <a16:creationId xmlns:a16="http://schemas.microsoft.com/office/drawing/2014/main" id="{8CA6311E-BD53-4534-8820-18518D3B7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57400"/>
            <a:ext cx="7620000" cy="45720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697F01C-ABF7-41A2-A8EF-3F0EC2579FCC}"/>
              </a:ext>
            </a:extLst>
          </p:cNvPr>
          <p:cNvSpPr txBox="1"/>
          <p:nvPr/>
        </p:nvSpPr>
        <p:spPr>
          <a:xfrm>
            <a:off x="1219200" y="1524000"/>
            <a:ext cx="300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Incidents by Time</a:t>
            </a:r>
          </a:p>
        </p:txBody>
      </p:sp>
    </p:spTree>
    <p:extLst>
      <p:ext uri="{BB962C8B-B14F-4D97-AF65-F5344CB8AC3E}">
        <p14:creationId xmlns:p14="http://schemas.microsoft.com/office/powerpoint/2010/main" val="822633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04737-5B5E-4061-9F4E-F1DEB1C64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85800"/>
          </a:xfrm>
        </p:spPr>
        <p:txBody>
          <a:bodyPr>
            <a:normAutofit/>
          </a:bodyPr>
          <a:lstStyle/>
          <a:p>
            <a:r>
              <a:rPr lang="en-US" sz="3600" dirty="0"/>
              <a:t>Observations (Summary)</a:t>
            </a: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CC1A4140-F4C3-4EC1-8A6F-784197D81A1B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3" t="6779" b="15625"/>
          <a:stretch/>
        </p:blipFill>
        <p:spPr>
          <a:xfrm>
            <a:off x="1371600" y="2054520"/>
            <a:ext cx="7616952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1925C7-D817-43EA-8456-CDBEF70E3EAF}"/>
              </a:ext>
            </a:extLst>
          </p:cNvPr>
          <p:cNvSpPr txBox="1"/>
          <p:nvPr/>
        </p:nvSpPr>
        <p:spPr>
          <a:xfrm>
            <a:off x="1219200" y="1524000"/>
            <a:ext cx="300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Incidents by Region</a:t>
            </a:r>
          </a:p>
        </p:txBody>
      </p:sp>
    </p:spTree>
    <p:extLst>
      <p:ext uri="{BB962C8B-B14F-4D97-AF65-F5344CB8AC3E}">
        <p14:creationId xmlns:p14="http://schemas.microsoft.com/office/powerpoint/2010/main" val="3382637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21B-6BBA-4BD5-ADA2-EBA7683B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1"/>
            <a:ext cx="7200900" cy="533399"/>
          </a:xfrm>
        </p:spPr>
        <p:txBody>
          <a:bodyPr>
            <a:noAutofit/>
          </a:bodyPr>
          <a:lstStyle/>
          <a:p>
            <a:r>
              <a:rPr lang="en-US" sz="3600" dirty="0"/>
              <a:t>Observations (Summary)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97F01C-ABF7-41A2-A8EF-3F0EC2579FCC}"/>
              </a:ext>
            </a:extLst>
          </p:cNvPr>
          <p:cNvSpPr txBox="1"/>
          <p:nvPr/>
        </p:nvSpPr>
        <p:spPr>
          <a:xfrm>
            <a:off x="1219200" y="15240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Terrorism Incidents (Density Plot)</a:t>
            </a:r>
            <a:endParaRPr lang="en-US" sz="2400" b="1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804E226-F267-4EE5-A60E-DED17B638BB0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57400"/>
            <a:ext cx="7616952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3336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21B-6BBA-4BD5-ADA2-EBA7683B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1"/>
            <a:ext cx="7200900" cy="533399"/>
          </a:xfrm>
        </p:spPr>
        <p:txBody>
          <a:bodyPr>
            <a:noAutofit/>
          </a:bodyPr>
          <a:lstStyle/>
          <a:p>
            <a:r>
              <a:rPr lang="en-US" sz="3600" dirty="0"/>
              <a:t>Observations (Summary)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97F01C-ABF7-41A2-A8EF-3F0EC2579FCC}"/>
              </a:ext>
            </a:extLst>
          </p:cNvPr>
          <p:cNvSpPr txBox="1"/>
          <p:nvPr/>
        </p:nvSpPr>
        <p:spPr>
          <a:xfrm>
            <a:off x="1219200" y="15240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Number of Terrorist Incidents by Country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DF0AAA0-165F-42D1-A30B-768F5FED97F3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57400"/>
            <a:ext cx="7616952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7472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6FFB-7146-41B2-B650-8B0988B4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Quality and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C84B0-4634-409F-A92C-F15F5AF5C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524000"/>
            <a:ext cx="7200900" cy="4343400"/>
          </a:xfrm>
        </p:spPr>
        <p:txBody>
          <a:bodyPr/>
          <a:lstStyle/>
          <a:p>
            <a:r>
              <a:rPr lang="en-US" dirty="0"/>
              <a:t>All columns </a:t>
            </a:r>
            <a:r>
              <a:rPr lang="en-US" b="1" dirty="0"/>
              <a:t>NA</a:t>
            </a:r>
            <a:r>
              <a:rPr lang="en-US" dirty="0"/>
              <a:t> values</a:t>
            </a:r>
          </a:p>
          <a:p>
            <a:pPr lvl="1"/>
            <a:r>
              <a:rPr lang="en-US" dirty="0" err="1"/>
              <a:t>na.omit</a:t>
            </a:r>
            <a:r>
              <a:rPr lang="en-US" dirty="0"/>
              <a:t> results in zero observations!</a:t>
            </a:r>
          </a:p>
          <a:p>
            <a:r>
              <a:rPr lang="en-US" dirty="0"/>
              <a:t>Most variables are </a:t>
            </a:r>
            <a:r>
              <a:rPr lang="en-US" b="1" i="1" dirty="0"/>
              <a:t>categorical</a:t>
            </a:r>
            <a:r>
              <a:rPr lang="en-US" i="1" dirty="0"/>
              <a:t> (not numerical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“unknown” common as a category value</a:t>
            </a:r>
          </a:p>
          <a:p>
            <a:r>
              <a:rPr lang="en-US" dirty="0"/>
              <a:t>Many redundant “description” variables </a:t>
            </a:r>
          </a:p>
          <a:p>
            <a:pPr lvl="1"/>
            <a:r>
              <a:rPr lang="en-US" i="0" dirty="0"/>
              <a:t>for example, textual translations of categorical variables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 algn="ctr">
              <a:buNone/>
            </a:pPr>
            <a:r>
              <a:rPr lang="en-US" sz="2400" b="1" i="1" dirty="0">
                <a:solidFill>
                  <a:srgbClr val="FF0000"/>
                </a:solidFill>
              </a:rPr>
              <a:t>Large Data Cleansing Effort Needed!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0762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0FE4-B15D-44FC-A9F3-C12AA44DF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096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Research Questions and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941C1-C7E5-433B-8C09-E5187F516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447800"/>
            <a:ext cx="7200900" cy="5105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James </a:t>
            </a:r>
            <a:r>
              <a:rPr lang="en-US" b="1" dirty="0" err="1"/>
              <a:t>Willson</a:t>
            </a:r>
            <a:r>
              <a:rPr lang="en-US" b="1" dirty="0"/>
              <a:t> (Data Scientist)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Predict if an attack will be successful based on a variety of different factors.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Estimate the number of casualties in a successful terrorist attack</a:t>
            </a:r>
          </a:p>
          <a:p>
            <a:pPr marL="0" indent="0">
              <a:buNone/>
            </a:pPr>
            <a:r>
              <a:rPr lang="en-US" b="1" dirty="0" err="1"/>
              <a:t>Kun</a:t>
            </a:r>
            <a:r>
              <a:rPr lang="en-US" b="1" dirty="0"/>
              <a:t> Li (Data Scientist)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Predict the extent/dollar-amount of property damage from any given attack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Identify factors that could predict the target/victim type in an attack</a:t>
            </a:r>
          </a:p>
          <a:p>
            <a:pPr marL="0" indent="0">
              <a:buNone/>
            </a:pPr>
            <a:r>
              <a:rPr lang="en-US" b="1" dirty="0"/>
              <a:t>Sean Kugele (Data Scientist / Team Lead)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Predict the terrorist group responsible for perpetrating a terrorist attack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Estimate the probability of an attack based on temporal and geo-spatial variables</a:t>
            </a:r>
          </a:p>
        </p:txBody>
      </p:sp>
    </p:spTree>
    <p:extLst>
      <p:ext uri="{BB962C8B-B14F-4D97-AF65-F5344CB8AC3E}">
        <p14:creationId xmlns:p14="http://schemas.microsoft.com/office/powerpoint/2010/main" val="217940249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360</Words>
  <Application>Microsoft Office PowerPoint</Application>
  <PresentationFormat>On-screen Show (4:3)</PresentationFormat>
  <Paragraphs>85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Franklin Gothic Book</vt:lpstr>
      <vt:lpstr>Crop</vt:lpstr>
      <vt:lpstr>Global Terrorism</vt:lpstr>
      <vt:lpstr>Data Set</vt:lpstr>
      <vt:lpstr>Variables (Summary)</vt:lpstr>
      <vt:lpstr>Observations (Summary)</vt:lpstr>
      <vt:lpstr>Observations (Summary)</vt:lpstr>
      <vt:lpstr>Observations (Summary)</vt:lpstr>
      <vt:lpstr>Observations (Summary)</vt:lpstr>
      <vt:lpstr>Data Quality and Characteristics</vt:lpstr>
      <vt:lpstr>Research Questions and Assignments</vt:lpstr>
      <vt:lpstr>PowerPoint Presentation</vt:lpstr>
      <vt:lpstr>PowerPoint Presentation</vt:lpstr>
      <vt:lpstr>PowerPoint Presentation</vt:lpstr>
      <vt:lpstr>Terrorist Attacks by Group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Terrorism</dc:title>
  <dc:creator>Sean Kugele</dc:creator>
  <cp:lastModifiedBy>Sean Kugele</cp:lastModifiedBy>
  <cp:revision>1</cp:revision>
  <dcterms:created xsi:type="dcterms:W3CDTF">2019-11-19T21:01:16Z</dcterms:created>
  <dcterms:modified xsi:type="dcterms:W3CDTF">2019-11-19T21:06:56Z</dcterms:modified>
</cp:coreProperties>
</file>