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5"/>
  </p:notesMasterIdLst>
  <p:sldIdLst>
    <p:sldId id="256" r:id="rId2"/>
    <p:sldId id="261" r:id="rId3"/>
    <p:sldId id="262" r:id="rId4"/>
    <p:sldId id="266" r:id="rId5"/>
    <p:sldId id="263" r:id="rId6"/>
    <p:sldId id="268" r:id="rId7"/>
    <p:sldId id="270" r:id="rId8"/>
    <p:sldId id="271" r:id="rId9"/>
    <p:sldId id="264" r:id="rId10"/>
    <p:sldId id="257" r:id="rId11"/>
    <p:sldId id="273" r:id="rId12"/>
    <p:sldId id="274" r:id="rId13"/>
    <p:sldId id="275" r:id="rId14"/>
    <p:sldId id="276" r:id="rId15"/>
    <p:sldId id="282" r:id="rId16"/>
    <p:sldId id="279" r:id="rId17"/>
    <p:sldId id="284" r:id="rId18"/>
    <p:sldId id="272" r:id="rId19"/>
    <p:sldId id="278" r:id="rId20"/>
    <p:sldId id="277" r:id="rId21"/>
    <p:sldId id="283" r:id="rId22"/>
    <p:sldId id="281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8D8C5ED8-9085-4197-957F-EAC8B6FC983D}">
          <p14:sldIdLst>
            <p14:sldId id="256"/>
            <p14:sldId id="261"/>
            <p14:sldId id="262"/>
            <p14:sldId id="266"/>
            <p14:sldId id="263"/>
            <p14:sldId id="268"/>
            <p14:sldId id="270"/>
            <p14:sldId id="271"/>
            <p14:sldId id="264"/>
          </p14:sldIdLst>
        </p14:section>
        <p14:section name="James" id="{9AF0F5BC-3502-4499-BA8B-EA5E54449958}">
          <p14:sldIdLst>
            <p14:sldId id="257"/>
          </p14:sldIdLst>
        </p14:section>
        <p14:section name="Quinn" id="{0FABA435-5E8B-4EA2-ADE1-57DE00EF0462}">
          <p14:sldIdLst/>
        </p14:section>
        <p14:section name="Sean" id="{1C3D8192-CB26-499D-A6D8-E7F692D2D51F}">
          <p14:sldIdLst>
            <p14:sldId id="273"/>
            <p14:sldId id="274"/>
            <p14:sldId id="275"/>
            <p14:sldId id="276"/>
            <p14:sldId id="282"/>
            <p14:sldId id="279"/>
            <p14:sldId id="284"/>
            <p14:sldId id="272"/>
            <p14:sldId id="278"/>
            <p14:sldId id="277"/>
            <p14:sldId id="283"/>
            <p14:sldId id="281"/>
          </p14:sldIdLst>
        </p14:section>
        <p14:section name="Summary and Conclusion" id="{A2B1DDA9-9FDD-4663-A154-79354B6BCDF3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64" autoAdjust="0"/>
  </p:normalViewPr>
  <p:slideViewPr>
    <p:cSldViewPr>
      <p:cViewPr varScale="1">
        <p:scale>
          <a:sx n="74" d="100"/>
          <a:sy n="74" d="100"/>
        </p:scale>
        <p:origin x="1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C3A9-8065-47C2-8225-E4C63BB2D22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5E0F1-AB47-4A7A-BA35-9463FCF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Densities based on random plot of 20,000 incidents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Iraq</a:t>
            </a: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24636</a:t>
            </a: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Pakistan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14368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3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Afghanistan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12731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India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11960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Colombia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8306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Philippines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6908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7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Peru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6096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El Salvador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5320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9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United Kingdom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5235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Turkey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4292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0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TPRs: </a:t>
            </a:r>
            <a:r>
              <a:rPr lang="en-US" dirty="0">
                <a:effectLst/>
              </a:rPr>
              <a:t>0.27 (LDA) 0.12  0.37 0.28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78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Iraq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Arabian Peninsula (AQAP)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Islamic Maghreb (AQIM)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Hamas (Islamic Resistance Movement)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Hezbollah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Islamic State of Iraq and the Levant (ISIL)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Kurdistan Workers' Party (PKK)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Liberation Tigers of Tamil Eelam (LTTE)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 People's Army (NPA)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Revolutionary Armed Forces of Colombia (FARC)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Salafist Group for Preaching and Fighting (GSPC)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Taliban</a:t>
            </a:r>
            <a:r>
              <a:rPr lang="en-US" dirty="0"/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dirty="0"/>
              <a:t> 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Tehrik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-Taliban Pakistan (TTP)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6284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0977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8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9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9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7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TART-UMD/gt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121-DF30-4DC9-9D60-B988849B9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Global Terrorism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EC52-B74A-49F7-82C4-5692CA02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834920"/>
          </a:xfrm>
        </p:spPr>
        <p:txBody>
          <a:bodyPr>
            <a:normAutofit/>
          </a:bodyPr>
          <a:lstStyle/>
          <a:p>
            <a:r>
              <a:rPr lang="en-US" sz="2800" b="1" dirty="0"/>
              <a:t>Group Members</a:t>
            </a:r>
          </a:p>
          <a:p>
            <a:r>
              <a:rPr lang="en-US" sz="2400" dirty="0"/>
              <a:t>James </a:t>
            </a:r>
            <a:r>
              <a:rPr lang="en-US" sz="2400" dirty="0" err="1"/>
              <a:t>Willson</a:t>
            </a:r>
            <a:endParaRPr lang="en-US" sz="2400" dirty="0"/>
          </a:p>
          <a:p>
            <a:r>
              <a:rPr lang="en-US" sz="2400" dirty="0"/>
              <a:t>Sean Kugele (Team Lead)</a:t>
            </a:r>
          </a:p>
        </p:txBody>
      </p:sp>
    </p:spTree>
    <p:extLst>
      <p:ext uri="{BB962C8B-B14F-4D97-AF65-F5344CB8AC3E}">
        <p14:creationId xmlns:p14="http://schemas.microsoft.com/office/powerpoint/2010/main" val="307275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9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Responsible Terrorist Groups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179704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Data Cleansing (Observations)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762000"/>
                <a:ext cx="72009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Removed data prior to 1997</a:t>
                </a:r>
              </a:p>
              <a:p>
                <a:pPr lvl="1"/>
                <a:r>
                  <a:rPr lang="en-US" sz="2400" dirty="0"/>
                  <a:t>Several features (e.g., “claimed” and “</a:t>
                </a:r>
                <a:r>
                  <a:rPr lang="en-US" sz="2400" dirty="0" err="1"/>
                  <a:t>nperps</a:t>
                </a:r>
                <a:r>
                  <a:rPr lang="en-US" sz="2400" dirty="0"/>
                  <a:t>”) not available prior to 1997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Removed incidents with “unknown” / NA group names (</a:t>
                </a:r>
                <a:r>
                  <a:rPr lang="en-US" sz="2400" dirty="0" err="1"/>
                  <a:t>gname</a:t>
                </a:r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Only included incidents from </a:t>
                </a:r>
                <a:r>
                  <a:rPr lang="en-US" sz="2400" i="1" dirty="0"/>
                  <a:t>highly active terrorist groups </a:t>
                </a:r>
                <a:r>
                  <a:rPr lang="en-US" sz="2400" dirty="0"/>
                  <a:t>operating in at least 2 regions</a:t>
                </a:r>
              </a:p>
              <a:p>
                <a:pPr lvl="1"/>
                <a:r>
                  <a:rPr lang="en-US" sz="2400" i="0" dirty="0"/>
                  <a:t>Groups must have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400" i="0" dirty="0"/>
                  <a:t> attributed attacks</a:t>
                </a:r>
              </a:p>
              <a:p>
                <a:pPr marL="530352" lvl="1" indent="0">
                  <a:buNone/>
                </a:pPr>
                <a:endParaRPr lang="en-US" sz="2400" i="0" dirty="0"/>
              </a:p>
              <a:p>
                <a:r>
                  <a:rPr lang="en-US" sz="2400" dirty="0"/>
                  <a:t>Removed group names corresponding to general types of perpetrators (e.g., “Gunmen” or “Anarchists”) instead of organizations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762000"/>
                <a:ext cx="7200900" cy="5105400"/>
              </a:xfrm>
              <a:blipFill>
                <a:blip r:embed="rId2"/>
                <a:stretch>
                  <a:fillRect l="-1016" t="-1790" r="-762" b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8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66658"/>
              </p:ext>
            </p:extLst>
          </p:nvPr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iyear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78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/>
          <a:lstStyle/>
          <a:p>
            <a:r>
              <a:rPr lang="en-US" dirty="0"/>
              <a:t>Terrorist Groups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145501"/>
              </p:ext>
            </p:extLst>
          </p:nvPr>
        </p:nvGraphicFramePr>
        <p:xfrm>
          <a:off x="617482" y="838200"/>
          <a:ext cx="837411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552625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606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877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4.84%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225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1.24%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297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1.64%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0.59%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4,274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23.61%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1,074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5.93%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614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1,573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1,121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6.19%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182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5,912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32.66%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1,240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6.85%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26000E-1D7F-4AB0-9089-E929A51854E8}"/>
              </a:ext>
            </a:extLst>
          </p:cNvPr>
          <p:cNvSpPr/>
          <p:nvPr/>
        </p:nvSpPr>
        <p:spPr>
          <a:xfrm>
            <a:off x="6172200" y="5334000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778665-398E-400D-9AE6-4DC2579E57C1}"/>
              </a:ext>
            </a:extLst>
          </p:cNvPr>
          <p:cNvSpPr/>
          <p:nvPr/>
        </p:nvSpPr>
        <p:spPr>
          <a:xfrm>
            <a:off x="6245770" y="2710879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DE4CC-A1CA-4C80-A153-40589B38C422}"/>
              </a:ext>
            </a:extLst>
          </p:cNvPr>
          <p:cNvSpPr txBox="1"/>
          <p:nvPr/>
        </p:nvSpPr>
        <p:spPr>
          <a:xfrm>
            <a:off x="2479469" y="6248400"/>
            <a:ext cx="418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Highly Unbalanced Data!</a:t>
            </a:r>
          </a:p>
        </p:txBody>
      </p:sp>
    </p:spTree>
    <p:extLst>
      <p:ext uri="{BB962C8B-B14F-4D97-AF65-F5344CB8AC3E}">
        <p14:creationId xmlns:p14="http://schemas.microsoft.com/office/powerpoint/2010/main" val="378979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Terrorist Groups (after oversampling)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16731"/>
              </p:ext>
            </p:extLst>
          </p:nvPr>
        </p:nvGraphicFramePr>
        <p:xfrm>
          <a:off x="617482" y="838200"/>
          <a:ext cx="829570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474216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64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62,010 observations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3,621 observations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  <a:blipFill>
                <a:blip r:embed="rId2"/>
                <a:stretch>
                  <a:fillRect l="-1778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70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F91C-8C2E-4061-B311-6CB73545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Initial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322E-1FCC-4D6E-A667-9A78B7013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9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4668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50" y="158782"/>
            <a:ext cx="8902699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E038568-82E5-4972-941D-CAB1B7BF0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00637"/>
            <a:ext cx="8420099" cy="550016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FB2F5D6-7099-450C-9833-0F17F76A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Terrorist Attacks by Group</a:t>
            </a:r>
          </a:p>
        </p:txBody>
      </p:sp>
    </p:spTree>
    <p:extLst>
      <p:ext uri="{BB962C8B-B14F-4D97-AF65-F5344CB8AC3E}">
        <p14:creationId xmlns:p14="http://schemas.microsoft.com/office/powerpoint/2010/main" val="3430899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88A9-366F-45B2-AF82-D5C23268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AA02D9-3F2A-4245-9BEF-D5D15A3B33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" y="320040"/>
            <a:ext cx="8172450" cy="653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5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6C98-BAB0-462A-B287-7A56EABD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100" dirty="0">
                    <a:hlinkClick r:id="rId2"/>
                  </a:rPr>
                  <a:t>Global Terrorism Database </a:t>
                </a:r>
                <a:r>
                  <a:rPr lang="en-US" sz="3100" dirty="0"/>
                  <a:t>(Kaggle)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Scope</a:t>
                </a:r>
                <a:r>
                  <a:rPr lang="en-US" sz="2400" dirty="0"/>
                  <a:t>: incidents of terrorism from 1970 – 2017 (except 1993)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Sources</a:t>
                </a:r>
                <a:r>
                  <a:rPr lang="en-US" sz="2400" dirty="0"/>
                  <a:t>: unclassified media articles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Observations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181, 691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Variables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  <a:blipFill>
                <a:blip r:embed="rId3"/>
                <a:stretch>
                  <a:fillRect l="-1683" t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9BE6065-E54D-41E1-A9FA-DBEC64D7FF32}"/>
              </a:ext>
            </a:extLst>
          </p:cNvPr>
          <p:cNvSpPr txBox="1">
            <a:spLocks/>
          </p:cNvSpPr>
          <p:nvPr/>
        </p:nvSpPr>
        <p:spPr>
          <a:xfrm>
            <a:off x="1000125" y="4495800"/>
            <a:ext cx="72009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b="1" dirty="0"/>
              <a:t>Terrorism (definition)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"</a:t>
            </a:r>
            <a:r>
              <a:rPr lang="en-US" sz="2000" i="1" dirty="0"/>
              <a:t>The threatened or actual use of illegal force and violence by a non-state actor to attain a political, economic, religious, or social goal through fear, coercion, or intimidation</a:t>
            </a:r>
            <a:r>
              <a:rPr lang="en-US" sz="2000" dirty="0"/>
              <a:t>."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531472A-7D3D-411F-8A4C-33E2D7248137}"/>
              </a:ext>
            </a:extLst>
          </p:cNvPr>
          <p:cNvSpPr/>
          <p:nvPr/>
        </p:nvSpPr>
        <p:spPr>
          <a:xfrm>
            <a:off x="4572000" y="3343870"/>
            <a:ext cx="304800" cy="914400"/>
          </a:xfrm>
          <a:prstGeom prst="rightBrace">
            <a:avLst>
              <a:gd name="adj1" fmla="val 3660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A77F1-DEF0-4D91-B556-601D92FAE8C0}"/>
              </a:ext>
            </a:extLst>
          </p:cNvPr>
          <p:cNvSpPr txBox="1"/>
          <p:nvPr/>
        </p:nvSpPr>
        <p:spPr>
          <a:xfrm>
            <a:off x="4876800" y="334387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prior to data cleansing!</a:t>
            </a:r>
          </a:p>
        </p:txBody>
      </p:sp>
    </p:spTree>
    <p:extLst>
      <p:ext uri="{BB962C8B-B14F-4D97-AF65-F5344CB8AC3E}">
        <p14:creationId xmlns:p14="http://schemas.microsoft.com/office/powerpoint/2010/main" val="144226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547E-7A46-4161-A2C5-F2EFF0BA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762000"/>
          </a:xfrm>
        </p:spPr>
        <p:txBody>
          <a:bodyPr>
            <a:noAutofit/>
          </a:bodyPr>
          <a:lstStyle/>
          <a:p>
            <a:r>
              <a:rPr lang="en-US" sz="3600" dirty="0"/>
              <a:t>Confusion Matrix (Random Forest)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932E7C-022C-44C9-A08F-B7EA86594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68649"/>
              </p:ext>
            </p:extLst>
          </p:nvPr>
        </p:nvGraphicFramePr>
        <p:xfrm>
          <a:off x="526472" y="1099481"/>
          <a:ext cx="8534402" cy="5522996"/>
        </p:xfrm>
        <a:graphic>
          <a:graphicData uri="http://schemas.openxmlformats.org/drawingml/2006/table">
            <a:tbl>
              <a:tblPr/>
              <a:tblGrid>
                <a:gridCol w="595739">
                  <a:extLst>
                    <a:ext uri="{9D8B030D-6E8A-4147-A177-3AD203B41FA5}">
                      <a16:colId xmlns:a16="http://schemas.microsoft.com/office/drawing/2014/main" val="1710564592"/>
                    </a:ext>
                  </a:extLst>
                </a:gridCol>
                <a:gridCol w="238295">
                  <a:extLst>
                    <a:ext uri="{9D8B030D-6E8A-4147-A177-3AD203B41FA5}">
                      <a16:colId xmlns:a16="http://schemas.microsoft.com/office/drawing/2014/main" val="129400729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32059406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04019783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65020775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419844693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8813967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243030050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805497962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511893876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5137026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030274791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44537833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19900879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19108217"/>
                    </a:ext>
                  </a:extLst>
                </a:gridCol>
              </a:tblGrid>
              <a:tr h="44444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Terrorist Group</a:t>
                      </a:r>
                    </a:p>
                  </a:txBody>
                  <a:tcPr marL="87636" marR="87636" marT="43818" marB="438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2696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64578"/>
                  </a:ext>
                </a:extLst>
              </a:tr>
              <a:tr h="328463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Terrorist Group</a:t>
                      </a:r>
                    </a:p>
                  </a:txBody>
                  <a:tcPr marL="87636" marR="87636" marT="43818" marB="43818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2938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2265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341989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8334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8856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8353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3358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518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9299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47131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402352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77724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863570"/>
                  </a:ext>
                </a:extLst>
              </a:tr>
              <a:tr h="45479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3961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FP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26562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FPR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3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046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58A1-54F7-4796-ADEF-ADE70808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8DA28-A5EF-453D-B636-C394C24C0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7"/>
          <a:stretch/>
        </p:blipFill>
        <p:spPr>
          <a:xfrm>
            <a:off x="574966" y="1371600"/>
            <a:ext cx="8534400" cy="4653169"/>
          </a:xfrm>
        </p:spPr>
      </p:pic>
    </p:spTree>
    <p:extLst>
      <p:ext uri="{BB962C8B-B14F-4D97-AF65-F5344CB8AC3E}">
        <p14:creationId xmlns:p14="http://schemas.microsoft.com/office/powerpoint/2010/main" val="21090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5D45-30DB-442B-9BA1-2117314E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/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187-E088-4C45-BF41-FF9B1B00B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600200"/>
                <a:ext cx="7200900" cy="4267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QDA model could not include any of the most significant categorical variables (too many values)</a:t>
                </a:r>
              </a:p>
              <a:p>
                <a:r>
                  <a:rPr lang="en-US" dirty="0"/>
                  <a:t>SVM took a VERY long time to run!</a:t>
                </a:r>
              </a:p>
              <a:p>
                <a:pPr lvl="1"/>
                <a:r>
                  <a:rPr lang="en-US" i="0" dirty="0"/>
                  <a:t>Unable to use entire training set </a:t>
                </a:r>
              </a:p>
              <a:p>
                <a:pPr lvl="1"/>
                <a:r>
                  <a:rPr lang="en-US" dirty="0"/>
                  <a:t>13 classes meant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svm</a:t>
                </a:r>
                <a:r>
                  <a:rPr lang="en-US" dirty="0"/>
                  <a:t> models</a:t>
                </a:r>
              </a:p>
              <a:p>
                <a:pPr lvl="1"/>
                <a:r>
                  <a:rPr lang="en-US" dirty="0"/>
                  <a:t>Repeated multiple times for cost tuning</a:t>
                </a:r>
              </a:p>
              <a:p>
                <a:r>
                  <a:rPr lang="en-US" dirty="0"/>
                  <a:t>LDA performed almost as well as SVM</a:t>
                </a:r>
              </a:p>
              <a:p>
                <a:r>
                  <a:rPr lang="en-US" dirty="0"/>
                  <a:t>QDA and Decision Tree overfit the data</a:t>
                </a:r>
              </a:p>
              <a:p>
                <a:pPr lvl="1"/>
                <a:r>
                  <a:rPr lang="en-US" dirty="0"/>
                  <a:t>QDA (17% training set vs 7% test set)</a:t>
                </a:r>
              </a:p>
              <a:p>
                <a:pPr lvl="1"/>
                <a:r>
                  <a:rPr lang="en-US" dirty="0"/>
                  <a:t>Decision Tree (20% training set vs 11% test set)</a:t>
                </a:r>
              </a:p>
              <a:p>
                <a:r>
                  <a:rPr lang="en-US" dirty="0"/>
                  <a:t>Random Forests performed substantially better than other methods for this problem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≈56%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187-E088-4C45-BF41-FF9B1B00B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600200"/>
                <a:ext cx="7200900" cy="4267200"/>
              </a:xfrm>
              <a:blipFill>
                <a:blip r:embed="rId2"/>
                <a:stretch>
                  <a:fillRect l="-762" t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69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3B-21BE-406F-BE8D-8A7E8080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A9EB-A726-416F-A82E-875A1066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/>
          </a:bodyPr>
          <a:lstStyle/>
          <a:p>
            <a:r>
              <a:rPr lang="en-US" sz="3600" dirty="0"/>
              <a:t>Variables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EE4A-4FB1-4795-98B1-8D96DEF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800"/>
            <a:ext cx="7734300" cy="4572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Date Variables </a:t>
            </a:r>
            <a:r>
              <a:rPr lang="en-US" sz="2400" dirty="0"/>
              <a:t>(Year, Month, Day,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Geospatial/Geopolitical Variables </a:t>
            </a:r>
            <a:r>
              <a:rPr lang="en-US" sz="2400" dirty="0"/>
              <a:t>(Lat/Long, Region, Country, City, Province,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Incident Descriptive Variables </a:t>
            </a:r>
            <a:r>
              <a:rPr lang="en-US" sz="2400" dirty="0"/>
              <a:t>(Attack Type, Duration of Incident, Success/Failure, Weapons Used, Targets,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Perpetrator Descriptive Variables </a:t>
            </a:r>
            <a:r>
              <a:rPr lang="en-US" sz="2400" dirty="0"/>
              <a:t>(Terrorist group membership, # Perpetrators,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Casualty and Damage Variables </a:t>
            </a:r>
            <a:r>
              <a:rPr lang="en-US" sz="2400" dirty="0"/>
              <a:t>(# Fatalities, # Injured, etc.)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84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7" name="Content Placeholder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A6311E-BD53-4534-8820-18518D3B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20000" cy="4572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Time</a:t>
            </a:r>
          </a:p>
        </p:txBody>
      </p:sp>
    </p:spTree>
    <p:extLst>
      <p:ext uri="{BB962C8B-B14F-4D97-AF65-F5344CB8AC3E}">
        <p14:creationId xmlns:p14="http://schemas.microsoft.com/office/powerpoint/2010/main" val="82263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4737-5B5E-4061-9F4E-F1DEB1C6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C1A4140-F4C3-4EC1-8A6F-784197D81A1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6779" b="15625"/>
          <a:stretch/>
        </p:blipFill>
        <p:spPr>
          <a:xfrm>
            <a:off x="1371600" y="205452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925C7-D817-43EA-8456-CDBEF70E3EAF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Region</a:t>
            </a:r>
          </a:p>
        </p:txBody>
      </p:sp>
    </p:spTree>
    <p:extLst>
      <p:ext uri="{BB962C8B-B14F-4D97-AF65-F5344CB8AC3E}">
        <p14:creationId xmlns:p14="http://schemas.microsoft.com/office/powerpoint/2010/main" val="338263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Terrorism Incidents (Density Plot)</a:t>
            </a:r>
            <a:endParaRPr lang="en-US" sz="2400" b="1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804E226-F267-4EE5-A60E-DED17B638BB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33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Terrorist Incidents by Country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DF0AAA0-165F-42D1-A30B-768F5FED97F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7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6FFB-7146-41B2-B650-8B0988B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Quality and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4B0-4634-409F-A92C-F15F5AF5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24000"/>
            <a:ext cx="8039100" cy="4343400"/>
          </a:xfrm>
        </p:spPr>
        <p:txBody>
          <a:bodyPr>
            <a:normAutofit/>
          </a:bodyPr>
          <a:lstStyle/>
          <a:p>
            <a:r>
              <a:rPr lang="en-US" dirty="0"/>
              <a:t>41 variables contain free-form textual descriptions (unusable)</a:t>
            </a:r>
          </a:p>
          <a:p>
            <a:r>
              <a:rPr lang="en-US" dirty="0"/>
              <a:t>Most variables contain large percentage of </a:t>
            </a:r>
            <a:r>
              <a:rPr lang="en-US" b="1" dirty="0"/>
              <a:t>NA</a:t>
            </a:r>
            <a:r>
              <a:rPr lang="en-US" dirty="0"/>
              <a:t> values</a:t>
            </a:r>
          </a:p>
          <a:p>
            <a:pPr lvl="1"/>
            <a:r>
              <a:rPr lang="en-US" i="0" dirty="0"/>
              <a:t>additional 44 variables have over 90% values as </a:t>
            </a:r>
            <a:r>
              <a:rPr lang="en-US" b="1" i="0" dirty="0"/>
              <a:t>NA</a:t>
            </a:r>
            <a:endParaRPr lang="en-US" i="0" dirty="0"/>
          </a:p>
          <a:p>
            <a:pPr lvl="1"/>
            <a:r>
              <a:rPr lang="en-US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0" dirty="0"/>
              <a:t>results in zero observations!</a:t>
            </a:r>
          </a:p>
          <a:p>
            <a:r>
              <a:rPr lang="en-US" dirty="0"/>
              <a:t>Most variables are </a:t>
            </a:r>
            <a:r>
              <a:rPr lang="en-US" b="1" i="1" dirty="0"/>
              <a:t>categorical</a:t>
            </a:r>
            <a:r>
              <a:rPr lang="en-US" i="1" dirty="0"/>
              <a:t> (not numerical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“unknown” common as a category value</a:t>
            </a:r>
          </a:p>
          <a:p>
            <a:pPr lvl="1"/>
            <a:r>
              <a:rPr lang="en-US" dirty="0"/>
              <a:t>some contain </a:t>
            </a:r>
            <a:r>
              <a:rPr lang="en-US" b="1" dirty="0"/>
              <a:t>too many</a:t>
            </a:r>
            <a:r>
              <a:rPr lang="en-US" dirty="0"/>
              <a:t> </a:t>
            </a:r>
            <a:r>
              <a:rPr lang="en-US" b="1" dirty="0"/>
              <a:t>category values</a:t>
            </a:r>
            <a:r>
              <a:rPr lang="en-US" dirty="0"/>
              <a:t> (for example, targsubtype1 has 107 distinct categories)</a:t>
            </a:r>
          </a:p>
          <a:p>
            <a:pPr marL="530352" lvl="1" indent="0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Large (Problem Specific) Data Cleansing Effort Needed!</a:t>
            </a:r>
          </a:p>
        </p:txBody>
      </p:sp>
    </p:spTree>
    <p:extLst>
      <p:ext uri="{BB962C8B-B14F-4D97-AF65-F5344CB8AC3E}">
        <p14:creationId xmlns:p14="http://schemas.microsoft.com/office/powerpoint/2010/main" val="410762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0FE4-B15D-44FC-A9F3-C12AA44D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Research Questions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41C1-C7E5-433B-8C09-E5187F51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James </a:t>
            </a:r>
            <a:r>
              <a:rPr lang="en-US" b="1" dirty="0" err="1"/>
              <a:t>Willson</a:t>
            </a:r>
            <a:r>
              <a:rPr lang="en-US" b="1" dirty="0"/>
              <a:t>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if an attack will be successful based on a variety of different factors.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number of casualties in a successful terrorist attack</a:t>
            </a:r>
          </a:p>
          <a:p>
            <a:pPr marL="0" indent="0">
              <a:buNone/>
            </a:pPr>
            <a:r>
              <a:rPr lang="en-US" b="1" dirty="0"/>
              <a:t>Sean Kugele (Data Scientist / Team Lead)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terrorist group responsible for perpetrating a terrorist attack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probability of an attack based on temporal and geo-spatial variables</a:t>
            </a:r>
          </a:p>
        </p:txBody>
      </p:sp>
    </p:spTree>
    <p:extLst>
      <p:ext uri="{BB962C8B-B14F-4D97-AF65-F5344CB8AC3E}">
        <p14:creationId xmlns:p14="http://schemas.microsoft.com/office/powerpoint/2010/main" val="2179402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1028</Words>
  <Application>Microsoft Office PowerPoint</Application>
  <PresentationFormat>On-screen Show (4:3)</PresentationFormat>
  <Paragraphs>487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Courier New</vt:lpstr>
      <vt:lpstr>Franklin Gothic Book</vt:lpstr>
      <vt:lpstr>Lucida Console</vt:lpstr>
      <vt:lpstr>Segoe UI</vt:lpstr>
      <vt:lpstr>Crop</vt:lpstr>
      <vt:lpstr>Global Terrorism</vt:lpstr>
      <vt:lpstr>Data Set</vt:lpstr>
      <vt:lpstr>Variables (Summary)</vt:lpstr>
      <vt:lpstr>Observations (Summary)</vt:lpstr>
      <vt:lpstr>Observations (Summary)</vt:lpstr>
      <vt:lpstr>Observations (Summary)</vt:lpstr>
      <vt:lpstr>Observations (Summary)</vt:lpstr>
      <vt:lpstr>Data Quality and Characteristics</vt:lpstr>
      <vt:lpstr>Research Questions and Assignments</vt:lpstr>
      <vt:lpstr>PowerPoint Presentation</vt:lpstr>
      <vt:lpstr>Predicting Responsible Terrorist Groups</vt:lpstr>
      <vt:lpstr>Data Cleansing (Observations)</vt:lpstr>
      <vt:lpstr>Feature Selection</vt:lpstr>
      <vt:lpstr>Terrorist Groups</vt:lpstr>
      <vt:lpstr>Terrorist Groups (after oversampling)</vt:lpstr>
      <vt:lpstr>Training / Testing Data Set </vt:lpstr>
      <vt:lpstr>Initial Model Results</vt:lpstr>
      <vt:lpstr>Terrorist Attacks by Group</vt:lpstr>
      <vt:lpstr>Model Performance</vt:lpstr>
      <vt:lpstr>Confusion Matrix (Random Forest) </vt:lpstr>
      <vt:lpstr>Importance Plot (Random Forest)</vt:lpstr>
      <vt:lpstr>Discussion /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</dc:title>
  <dc:creator>Sean Kugele</dc:creator>
  <cp:lastModifiedBy>Sean Kugele</cp:lastModifiedBy>
  <cp:revision>94</cp:revision>
  <dcterms:created xsi:type="dcterms:W3CDTF">2019-11-19T21:01:16Z</dcterms:created>
  <dcterms:modified xsi:type="dcterms:W3CDTF">2019-11-24T03:59:59Z</dcterms:modified>
</cp:coreProperties>
</file>