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44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6" r:id="rId26"/>
    <p:sldId id="282" r:id="rId27"/>
    <p:sldId id="279" r:id="rId28"/>
    <p:sldId id="304" r:id="rId29"/>
    <p:sldId id="284" r:id="rId30"/>
    <p:sldId id="285" r:id="rId31"/>
    <p:sldId id="286" r:id="rId32"/>
    <p:sldId id="272" r:id="rId33"/>
    <p:sldId id="287" r:id="rId34"/>
    <p:sldId id="288" r:id="rId35"/>
    <p:sldId id="278" r:id="rId36"/>
    <p:sldId id="283" r:id="rId37"/>
    <p:sldId id="277" r:id="rId38"/>
    <p:sldId id="281" r:id="rId39"/>
    <p:sldId id="305" r:id="rId40"/>
    <p:sldId id="306" r:id="rId41"/>
    <p:sldId id="292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Quinn" id="{0FABA435-5E8B-4EA2-ADE1-57DE00EF0462}">
          <p14:sldIdLst/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284"/>
            <p14:sldId id="285"/>
            <p14:sldId id="286"/>
            <p14:sldId id="272"/>
            <p14:sldId id="287"/>
            <p14:sldId id="288"/>
            <p14:sldId id="278"/>
            <p14:sldId id="283"/>
            <p14:sldId id="277"/>
            <p14:sldId id="281"/>
            <p14:sldId id="305"/>
            <p14:sldId id="306"/>
            <p14:sldId id="292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64" autoAdjust="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TPRs: </a:t>
            </a:r>
            <a:r>
              <a:rPr lang="en-US" dirty="0">
                <a:effectLst/>
              </a:rPr>
              <a:t>0.27 (LDA) 0.12  0.37 0.28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/>
              <a:t>successful</a:t>
            </a:r>
            <a:br>
              <a:rPr lang="en-US" dirty="0"/>
            </a:br>
            <a:r>
              <a:rPr lang="en-US" dirty="0"/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31472A-7D3D-411F-8A4C-33E2D7248137}"/>
              </a:ext>
            </a:extLst>
          </p:cNvPr>
          <p:cNvSpPr/>
          <p:nvPr/>
        </p:nvSpPr>
        <p:spPr>
          <a:xfrm>
            <a:off x="4572000" y="3343870"/>
            <a:ext cx="304800" cy="914400"/>
          </a:xfrm>
          <a:prstGeom prst="rightBrace">
            <a:avLst>
              <a:gd name="adj1" fmla="val 3660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A77F1-DEF0-4D91-B556-601D92FAE8C0}"/>
              </a:ext>
            </a:extLst>
          </p:cNvPr>
          <p:cNvSpPr txBox="1"/>
          <p:nvPr/>
        </p:nvSpPr>
        <p:spPr>
          <a:xfrm>
            <a:off x="4876800" y="33438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 to data cleansing!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predict the “</a:t>
                </a:r>
                <a:r>
                  <a:rPr lang="en-US" dirty="0" err="1"/>
                  <a:t>gname</a:t>
                </a:r>
                <a:r>
                  <a:rPr lang="en-US" dirty="0"/>
                  <a:t>” (terrorist group name)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/>
                  <a:t>Removed data prior to 1997</a:t>
                </a:r>
              </a:p>
              <a:p>
                <a:pPr lvl="1"/>
                <a:r>
                  <a:rPr lang="en-US" sz="2400" dirty="0"/>
                  <a:t>Differences in data collection for incidents prior to 1997</a:t>
                </a:r>
              </a:p>
              <a:p>
                <a:pPr lvl="1"/>
                <a:r>
                  <a:rPr lang="en-US" sz="2400" dirty="0"/>
                  <a:t>Several features (e.g., “claimed” and “</a:t>
                </a:r>
                <a:r>
                  <a:rPr lang="en-US" sz="2400" dirty="0" err="1"/>
                  <a:t>nperps</a:t>
                </a:r>
                <a:r>
                  <a:rPr lang="en-US" sz="2400" dirty="0"/>
                  <a:t>”) are not available prior to 1997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Removed incidents with “unknown” / NA group names (</a:t>
                </a:r>
                <a:r>
                  <a:rPr lang="en-US" sz="2400" dirty="0" err="1"/>
                  <a:t>gname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Only included incidents from </a:t>
                </a:r>
                <a:r>
                  <a:rPr lang="en-US" sz="2400" i="1" dirty="0"/>
                  <a:t>highly active terrorist groups </a:t>
                </a:r>
                <a:r>
                  <a:rPr lang="en-US" sz="2400" dirty="0"/>
                  <a:t>operating in at least 2 regions</a:t>
                </a:r>
              </a:p>
              <a:p>
                <a:pPr lvl="1"/>
                <a:r>
                  <a:rPr lang="en-US" sz="2400" i="0" dirty="0"/>
                  <a:t>Groups must have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i="0" dirty="0"/>
                  <a:t> attributed attacks</a:t>
                </a:r>
              </a:p>
              <a:p>
                <a:pPr marL="530352" lvl="1" indent="0">
                  <a:buNone/>
                </a:pPr>
                <a:endParaRPr lang="en-US" sz="2400" i="0" dirty="0"/>
              </a:p>
              <a:p>
                <a:r>
                  <a:rPr lang="en-US" sz="2400" dirty="0"/>
                  <a:t>Removed group names corresponding to general types of perpetrators (e.g., “Gunmen” or “Anarchists”) instead of organizations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  <a:blipFill>
                <a:blip r:embed="rId2"/>
                <a:stretch>
                  <a:fillRect l="-762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761BA7-2B1A-4D3A-B51A-E58CBE276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524000"/>
            <a:ext cx="66675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887A-433E-4DA3-9237-6BB7CF88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1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A91F3-1F94-45B3-916A-8E22E29D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8678"/>
              </p:ext>
            </p:extLst>
          </p:nvPr>
        </p:nvGraphicFramePr>
        <p:xfrm>
          <a:off x="533400" y="1295401"/>
          <a:ext cx="8458200" cy="5504293"/>
        </p:xfrm>
        <a:graphic>
          <a:graphicData uri="http://schemas.openxmlformats.org/drawingml/2006/table">
            <a:tbl>
              <a:tblPr/>
              <a:tblGrid>
                <a:gridCol w="590420">
                  <a:extLst>
                    <a:ext uri="{9D8B030D-6E8A-4147-A177-3AD203B41FA5}">
                      <a16:colId xmlns:a16="http://schemas.microsoft.com/office/drawing/2014/main" val="2802796801"/>
                    </a:ext>
                  </a:extLst>
                </a:gridCol>
                <a:gridCol w="236169">
                  <a:extLst>
                    <a:ext uri="{9D8B030D-6E8A-4147-A177-3AD203B41FA5}">
                      <a16:colId xmlns:a16="http://schemas.microsoft.com/office/drawing/2014/main" val="345906488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308680370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107976219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3461132025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30702787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868179976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416701619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55559048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962508571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043045933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648199756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147441666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3408431894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540538074"/>
                    </a:ext>
                  </a:extLst>
                </a:gridCol>
              </a:tblGrid>
              <a:tr h="31116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79141"/>
                  </a:ext>
                </a:extLst>
              </a:tr>
              <a:tr h="23917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30309"/>
                  </a:ext>
                </a:extLst>
              </a:tr>
              <a:tr h="311162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5579" marR="5579" marT="5579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859887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2284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08687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367755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01562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1951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45564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320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1190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581143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645040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06802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84332"/>
                  </a:ext>
                </a:extLst>
              </a:tr>
              <a:tr h="4305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464628"/>
                  </a:ext>
                </a:extLst>
              </a:tr>
              <a:tr h="239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35883"/>
                  </a:ext>
                </a:extLst>
              </a:tr>
              <a:tr h="239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11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574178" y="1066800"/>
            <a:ext cx="8538649" cy="47244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533400" y="1219200"/>
            <a:ext cx="8610600" cy="5562600"/>
          </a:xfrm>
        </p:spPr>
      </p:pic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AA02D9-3F2A-4245-9BEF-D5D15A3B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20040"/>
            <a:ext cx="8172450" cy="65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574966" y="1371600"/>
            <a:ext cx="8534400" cy="4653169"/>
          </a:xfrm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QDA model performed very poorly</a:t>
                </a:r>
              </a:p>
              <a:p>
                <a:pPr lvl="1"/>
                <a:r>
                  <a:rPr lang="en-US" i="0" dirty="0"/>
                  <a:t>could not include </a:t>
                </a:r>
                <a:r>
                  <a:rPr lang="en-US" i="0" dirty="0">
                    <a:solidFill>
                      <a:srgbClr val="FF0000"/>
                    </a:solidFill>
                  </a:rPr>
                  <a:t>any</a:t>
                </a:r>
                <a:r>
                  <a:rPr lang="en-US" i="0" dirty="0"/>
                  <a:t> of the most significant categorical variables (too many values)</a:t>
                </a:r>
              </a:p>
              <a:p>
                <a:r>
                  <a:rPr lang="en-US" dirty="0"/>
                  <a:t>SVM took a VERY long time to run!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0" dirty="0"/>
                  <a:t> only 1000 training observations used</a:t>
                </a:r>
              </a:p>
              <a:p>
                <a:pPr lvl="1"/>
                <a:r>
                  <a:rPr lang="en-US" i="0" dirty="0"/>
                  <a:t>13 classes meant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=78</m:t>
                    </m:r>
                  </m:oMath>
                </a14:m>
                <a:r>
                  <a:rPr lang="en-US" i="0" dirty="0"/>
                  <a:t> </a:t>
                </a:r>
                <a:r>
                  <a:rPr lang="en-US" i="0" dirty="0" err="1"/>
                  <a:t>svm</a:t>
                </a:r>
                <a:r>
                  <a:rPr lang="en-US" i="0" dirty="0"/>
                  <a:t> models</a:t>
                </a:r>
              </a:p>
              <a:p>
                <a:pPr lvl="1"/>
                <a:r>
                  <a:rPr lang="en-US" i="0" dirty="0"/>
                  <a:t>Repeated multiple times for cost tuning</a:t>
                </a:r>
              </a:p>
              <a:p>
                <a:r>
                  <a:rPr lang="en-US" dirty="0"/>
                  <a:t>Random Forests performed substantially better than other methods for this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≈50%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ROC only works for binary classifiers?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  <a:blipFill>
                <a:blip r:embed="rId2"/>
                <a:stretch>
                  <a:fillRect l="-682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69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" y="609600"/>
          <a:ext cx="8673165" cy="592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57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30618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86059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817631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18253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latitude and longitude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# attacks -- grouping by </a:t>
                      </a:r>
                      <a:r>
                        <a:rPr lang="en-US" sz="1800" strike="noStrike" dirty="0" err="1">
                          <a:solidFill>
                            <a:schemeClr val="tx1"/>
                          </a:solidFill>
                        </a:rPr>
                        <a:t>iday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56297"/>
                  </a:ext>
                </a:extLst>
              </a:tr>
              <a:tr h="391442">
                <a:tc gridSpan="4"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2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F64D-39C9-46FE-AC8F-DD14E5AB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43434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large percentage of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pPr lvl="1"/>
            <a:r>
              <a:rPr lang="en-US" dirty="0"/>
              <a:t>some contain </a:t>
            </a:r>
            <a:r>
              <a:rPr lang="en-US" b="1" dirty="0"/>
              <a:t>too many</a:t>
            </a:r>
            <a:r>
              <a:rPr lang="en-US" dirty="0"/>
              <a:t> </a:t>
            </a:r>
            <a:r>
              <a:rPr lang="en-US" b="1" dirty="0"/>
              <a:t>category values</a:t>
            </a:r>
            <a:r>
              <a:rPr lang="en-US" dirty="0"/>
              <a:t> (for example, targsubtype1 has 107 distinct categories)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1839</Words>
  <Application>Microsoft Office PowerPoint</Application>
  <PresentationFormat>On-screen Show (4:3)</PresentationFormat>
  <Paragraphs>863</Paragraphs>
  <Slides>42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Model Set 1 Results (on test data)</vt:lpstr>
      <vt:lpstr>Confusion Matrix (Random Forest) - Model Set 1 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Discussion / Summary</vt:lpstr>
      <vt:lpstr>Predicting  risk of attack  from GEOPolitical and TEMPORAL Variables</vt:lpstr>
      <vt:lpstr>Variables</vt:lpstr>
      <vt:lpstr>Response Variable (risk_level)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Sean Kugele</dc:creator>
  <cp:lastModifiedBy>Sean Kugele</cp:lastModifiedBy>
  <cp:revision>154</cp:revision>
  <dcterms:created xsi:type="dcterms:W3CDTF">2019-11-19T21:01:16Z</dcterms:created>
  <dcterms:modified xsi:type="dcterms:W3CDTF">2019-11-25T17:16:53Z</dcterms:modified>
</cp:coreProperties>
</file>