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2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6" r:id="rId26"/>
    <p:sldId id="282" r:id="rId27"/>
    <p:sldId id="279" r:id="rId28"/>
    <p:sldId id="304" r:id="rId29"/>
    <p:sldId id="284" r:id="rId30"/>
    <p:sldId id="286" r:id="rId31"/>
    <p:sldId id="272" r:id="rId32"/>
    <p:sldId id="287" r:id="rId33"/>
    <p:sldId id="288" r:id="rId34"/>
    <p:sldId id="278" r:id="rId35"/>
    <p:sldId id="283" r:id="rId36"/>
    <p:sldId id="277" r:id="rId37"/>
    <p:sldId id="281" r:id="rId38"/>
    <p:sldId id="305" r:id="rId39"/>
    <p:sldId id="317" r:id="rId40"/>
    <p:sldId id="306" r:id="rId41"/>
    <p:sldId id="308" r:id="rId42"/>
    <p:sldId id="292" r:id="rId43"/>
    <p:sldId id="312" r:id="rId44"/>
    <p:sldId id="311" r:id="rId45"/>
    <p:sldId id="315" r:id="rId46"/>
    <p:sldId id="316" r:id="rId47"/>
    <p:sldId id="319" r:id="rId48"/>
    <p:sldId id="314" r:id="rId49"/>
    <p:sldId id="265" r:id="rId50"/>
    <p:sldId id="318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284"/>
            <p14:sldId id="286"/>
            <p14:sldId id="272"/>
            <p14:sldId id="287"/>
            <p14:sldId id="288"/>
            <p14:sldId id="278"/>
            <p14:sldId id="283"/>
            <p14:sldId id="277"/>
            <p14:sldId id="281"/>
            <p14:sldId id="305"/>
            <p14:sldId id="317"/>
            <p14:sldId id="306"/>
            <p14:sldId id="308"/>
            <p14:sldId id="292"/>
            <p14:sldId id="312"/>
            <p14:sldId id="311"/>
            <p14:sldId id="315"/>
            <p14:sldId id="316"/>
            <p14:sldId id="319"/>
            <p14:sldId id="314"/>
          </p14:sldIdLst>
        </p14:section>
        <p14:section name="Summary and Conclusion" id="{A2B1DDA9-9FDD-4663-A154-79354B6BCDF3}">
          <p14:sldIdLst>
            <p14:sldId id="265"/>
          </p14:sldIdLst>
        </p14:section>
        <p14:section name="Appendix" id="{0A102EE0-E67E-445A-82A6-202CD6BEF7C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464" autoAdjust="0"/>
  </p:normalViewPr>
  <p:slideViewPr>
    <p:cSldViewPr>
      <p:cViewPr varScale="1">
        <p:scale>
          <a:sx n="99" d="100"/>
          <a:sy n="99" d="100"/>
        </p:scale>
        <p:origin x="18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TPRs: </a:t>
            </a:r>
            <a:r>
              <a:rPr lang="en-US" dirty="0">
                <a:effectLst/>
              </a:rPr>
              <a:t>0.27 (LDA) 0.12  0.37 0.28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/>
              <a:t>successful</a:t>
            </a:r>
            <a:br>
              <a:rPr lang="en-US" dirty="0"/>
            </a:br>
            <a:r>
              <a:rPr lang="en-US" dirty="0"/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31472A-7D3D-411F-8A4C-33E2D7248137}"/>
              </a:ext>
            </a:extLst>
          </p:cNvPr>
          <p:cNvSpPr/>
          <p:nvPr/>
        </p:nvSpPr>
        <p:spPr>
          <a:xfrm>
            <a:off x="4572000" y="3343870"/>
            <a:ext cx="304800" cy="914400"/>
          </a:xfrm>
          <a:prstGeom prst="rightBrace">
            <a:avLst>
              <a:gd name="adj1" fmla="val 3660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A77F1-DEF0-4D91-B556-601D92FAE8C0}"/>
              </a:ext>
            </a:extLst>
          </p:cNvPr>
          <p:cNvSpPr txBox="1"/>
          <p:nvPr/>
        </p:nvSpPr>
        <p:spPr>
          <a:xfrm>
            <a:off x="4876800" y="33438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 to data cleansing!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predict the “</a:t>
                </a:r>
                <a:r>
                  <a:rPr lang="en-US" dirty="0" err="1"/>
                  <a:t>gname</a:t>
                </a:r>
                <a:r>
                  <a:rPr lang="en-US" dirty="0"/>
                  <a:t>” (terrorist group name)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/>
                  <a:t>Removed data prior to 1997</a:t>
                </a:r>
              </a:p>
              <a:p>
                <a:pPr lvl="1"/>
                <a:r>
                  <a:rPr lang="en-US" sz="2400" dirty="0"/>
                  <a:t>Differences in data collection for incidents prior to 1997</a:t>
                </a:r>
              </a:p>
              <a:p>
                <a:pPr lvl="1"/>
                <a:r>
                  <a:rPr lang="en-US" sz="2400" dirty="0"/>
                  <a:t>Several features (e.g., “claimed” and “</a:t>
                </a:r>
                <a:r>
                  <a:rPr lang="en-US" sz="2400" dirty="0" err="1"/>
                  <a:t>nperps</a:t>
                </a:r>
                <a:r>
                  <a:rPr lang="en-US" sz="2400" dirty="0"/>
                  <a:t>”) are not available prior to 1997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Removed incidents with “unknown” / NA group names (</a:t>
                </a:r>
                <a:r>
                  <a:rPr lang="en-US" sz="2400" dirty="0" err="1"/>
                  <a:t>gname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Only included incidents from </a:t>
                </a:r>
                <a:r>
                  <a:rPr lang="en-US" sz="2400" i="1" dirty="0"/>
                  <a:t>highly active terrorist groups </a:t>
                </a:r>
                <a:r>
                  <a:rPr lang="en-US" sz="2400" dirty="0"/>
                  <a:t>operating in at least 2 regions</a:t>
                </a:r>
              </a:p>
              <a:p>
                <a:pPr lvl="1"/>
                <a:r>
                  <a:rPr lang="en-US" sz="2400" i="0" dirty="0"/>
                  <a:t>Groups must have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i="0" dirty="0"/>
                  <a:t> attributed attacks</a:t>
                </a:r>
              </a:p>
              <a:p>
                <a:pPr marL="530352" lvl="1" indent="0">
                  <a:buNone/>
                </a:pPr>
                <a:endParaRPr lang="en-US" sz="2400" i="0" dirty="0"/>
              </a:p>
              <a:p>
                <a:r>
                  <a:rPr lang="en-US" sz="2400" dirty="0"/>
                  <a:t>Removed group names corresponding to general types of perpetrators (e.g., “Gunmen” or “Anarchists”) instead of organizations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  <a:blipFill>
                <a:blip r:embed="rId2"/>
                <a:stretch>
                  <a:fillRect l="-762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761BA7-2B1A-4D3A-B51A-E58CBE276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524000"/>
            <a:ext cx="66675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574178" y="1066800"/>
            <a:ext cx="8538649" cy="47244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533400" y="1219200"/>
            <a:ext cx="8610600" cy="5562600"/>
          </a:xfrm>
        </p:spPr>
      </p:pic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AA02D9-3F2A-4245-9BEF-D5D15A3B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20040"/>
            <a:ext cx="8172450" cy="65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574966" y="1371600"/>
            <a:ext cx="8534400" cy="4653169"/>
          </a:xfrm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QDA model performed very poorly</a:t>
                </a:r>
              </a:p>
              <a:p>
                <a:pPr lvl="1"/>
                <a:r>
                  <a:rPr lang="en-US" i="0" dirty="0"/>
                  <a:t>could not include </a:t>
                </a:r>
                <a:r>
                  <a:rPr lang="en-US" i="0" dirty="0">
                    <a:solidFill>
                      <a:srgbClr val="FF0000"/>
                    </a:solidFill>
                  </a:rPr>
                  <a:t>any</a:t>
                </a:r>
                <a:r>
                  <a:rPr lang="en-US" i="0" dirty="0"/>
                  <a:t> of the most significant categorical variables (too many values)</a:t>
                </a:r>
              </a:p>
              <a:p>
                <a:r>
                  <a:rPr lang="en-US" dirty="0"/>
                  <a:t>SVM took a VERY long time to run!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0" dirty="0"/>
                  <a:t> only 1000 training observations used</a:t>
                </a:r>
              </a:p>
              <a:p>
                <a:pPr lvl="1"/>
                <a:r>
                  <a:rPr lang="en-US" i="0" dirty="0"/>
                  <a:t>13 classes meant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=78</m:t>
                    </m:r>
                  </m:oMath>
                </a14:m>
                <a:r>
                  <a:rPr lang="en-US" i="0" dirty="0"/>
                  <a:t> </a:t>
                </a:r>
                <a:r>
                  <a:rPr lang="en-US" i="0" dirty="0" err="1"/>
                  <a:t>svm</a:t>
                </a:r>
                <a:r>
                  <a:rPr lang="en-US" i="0" dirty="0"/>
                  <a:t> models</a:t>
                </a:r>
              </a:p>
              <a:p>
                <a:pPr lvl="1"/>
                <a:r>
                  <a:rPr lang="en-US" i="0" dirty="0"/>
                  <a:t>Repeated multiple times for cost tuning</a:t>
                </a:r>
              </a:p>
              <a:p>
                <a:r>
                  <a:rPr lang="en-US" dirty="0"/>
                  <a:t>Random Forests performed substantially better than other methods for this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≈50%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ROC only works for binary classifiers?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  <a:blipFill>
                <a:blip r:embed="rId2"/>
                <a:stretch>
                  <a:fillRect l="-682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69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114800"/>
          </a:xfrm>
        </p:spPr>
        <p:txBody>
          <a:bodyPr>
            <a:normAutofit/>
          </a:bodyPr>
          <a:lstStyle/>
          <a:p>
            <a:r>
              <a:rPr lang="en-US" dirty="0"/>
              <a:t>Build statistical models that predict whether the </a:t>
            </a:r>
            <a:r>
              <a:rPr lang="en-US" dirty="0">
                <a:solidFill>
                  <a:srgbClr val="FF0000"/>
                </a:solidFill>
              </a:rPr>
              <a:t>risk of attack </a:t>
            </a:r>
            <a:r>
              <a:rPr lang="en-US" dirty="0"/>
              <a:t>is “low” or “high” based on </a:t>
            </a:r>
            <a:r>
              <a:rPr lang="en-US" dirty="0">
                <a:solidFill>
                  <a:srgbClr val="FF0000"/>
                </a:solidFill>
              </a:rPr>
              <a:t>geospatial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temporal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8188"/>
              </p:ext>
            </p:extLst>
          </p:nvPr>
        </p:nvGraphicFramePr>
        <p:xfrm>
          <a:off x="533401" y="699654"/>
          <a:ext cx="8610600" cy="614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1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22462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790092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02095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0545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-- grouping by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5163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event_group_id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unique identifier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56297"/>
                  </a:ext>
                </a:extLst>
              </a:tr>
              <a:tr h="376320">
                <a:tc gridSpan="4">
                  <a:txBody>
                    <a:bodyPr/>
                    <a:lstStyle/>
                    <a:p>
                      <a:r>
                        <a:rPr lang="en-US" sz="1800" b="1" i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879074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2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A7A5-967E-4FF9-A2F6-47CD0C33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Geocoordinates via </a:t>
            </a:r>
            <a:r>
              <a:rPr lang="en-US" b="1" dirty="0" err="1">
                <a:solidFill>
                  <a:srgbClr val="FF0000"/>
                </a:solidFill>
              </a:rPr>
              <a:t>kmeans</a:t>
            </a:r>
            <a:r>
              <a:rPr lang="en-US" dirty="0"/>
              <a:t> (</a:t>
            </a:r>
            <a:r>
              <a:rPr lang="en-US" dirty="0" err="1"/>
              <a:t>cluster_id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5E4C6C5-C25E-4D33-B1EE-5B0A54E0ED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24445" r="4154" b="26666"/>
          <a:stretch/>
        </p:blipFill>
        <p:spPr>
          <a:xfrm>
            <a:off x="583661" y="1485900"/>
            <a:ext cx="851656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2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8002178" cy="1485900"/>
          </a:xfrm>
        </p:spPr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95627-C13E-411C-BCC2-F6334F2F0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611015"/>
              </p:ext>
            </p:extLst>
          </p:nvPr>
        </p:nvGraphicFramePr>
        <p:xfrm>
          <a:off x="1143001" y="1600200"/>
          <a:ext cx="5867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74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3084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Risk Level (</a:t>
                      </a:r>
                      <a:r>
                        <a:rPr lang="en-US" sz="1800" b="1" dirty="0" err="1"/>
                        <a:t>risk_level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Event Groups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9,385 (89%)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1,166 (11%)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07CEA5-C523-4A61-B315-2F527C44791E}"/>
              </a:ext>
            </a:extLst>
          </p:cNvPr>
          <p:cNvSpPr/>
          <p:nvPr/>
        </p:nvSpPr>
        <p:spPr>
          <a:xfrm>
            <a:off x="5434445" y="275392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10,551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2D9939-5254-4416-A736-86D0158B575E}"/>
                  </a:ext>
                </a:extLst>
              </p:cNvPr>
              <p:cNvSpPr txBox="1"/>
              <p:nvPr/>
            </p:nvSpPr>
            <p:spPr>
              <a:xfrm>
                <a:off x="943843" y="3181290"/>
                <a:ext cx="811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≈89%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(10,551 / 11,904)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possible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event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groups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represented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2D9939-5254-4416-A736-86D0158B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43" y="3181290"/>
                <a:ext cx="8115300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F2CFCF7-7DED-40A3-BC76-B59408B3C2D1}"/>
              </a:ext>
            </a:extLst>
          </p:cNvPr>
          <p:cNvSpPr txBox="1"/>
          <p:nvPr/>
        </p:nvSpPr>
        <p:spPr>
          <a:xfrm>
            <a:off x="6271601" y="2750461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groups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482F0-1249-4B5A-929A-8741B601D2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t="16288" r="5557" b="4481"/>
          <a:stretch/>
        </p:blipFill>
        <p:spPr>
          <a:xfrm>
            <a:off x="609600" y="3792669"/>
            <a:ext cx="5257800" cy="2897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/>
              <p:nvPr/>
            </p:nvSpPr>
            <p:spPr>
              <a:xfrm>
                <a:off x="5959740" y="4648200"/>
                <a:ext cx="316347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(sample)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≈8</m:t>
                    </m:r>
                  </m:oMath>
                </a14:m>
                <a:r>
                  <a:rPr lang="en-US" dirty="0"/>
                  <a:t> attacks</a:t>
                </a:r>
              </a:p>
              <a:p>
                <a:r>
                  <a:rPr lang="en-US" dirty="0"/>
                  <a:t>std. dev.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/>
                  <a:t> attacks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40" y="4648200"/>
                <a:ext cx="3163478" cy="646331"/>
              </a:xfrm>
              <a:prstGeom prst="rect">
                <a:avLst/>
              </a:prstGeom>
              <a:blipFill>
                <a:blip r:embed="rId4"/>
                <a:stretch>
                  <a:fillRect l="-1536" t="-4630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14,999 observations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2,111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  <a:blipFill>
                <a:blip r:embed="rId2"/>
                <a:stretch>
                  <a:fillRect l="-177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2C1DB-05B4-446A-8880-95ECE1BF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58048"/>
              </p:ext>
            </p:extLst>
          </p:nvPr>
        </p:nvGraphicFramePr>
        <p:xfrm>
          <a:off x="6324600" y="1981200"/>
          <a:ext cx="1981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0785123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78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low: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7,522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high: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7,477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556024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A570D0CA-77DF-4644-9A51-683941FF24F1}"/>
              </a:ext>
            </a:extLst>
          </p:cNvPr>
          <p:cNvSpPr/>
          <p:nvPr/>
        </p:nvSpPr>
        <p:spPr>
          <a:xfrm flipV="1">
            <a:off x="3886200" y="1981200"/>
            <a:ext cx="23622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9AF52-E943-4C30-89DF-F979AB807DC6}"/>
              </a:ext>
            </a:extLst>
          </p:cNvPr>
          <p:cNvSpPr txBox="1"/>
          <p:nvPr/>
        </p:nvSpPr>
        <p:spPr>
          <a:xfrm>
            <a:off x="3429000" y="107044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after balancing</a:t>
            </a:r>
          </a:p>
        </p:txBody>
      </p:sp>
    </p:spTree>
    <p:extLst>
      <p:ext uri="{BB962C8B-B14F-4D97-AF65-F5344CB8AC3E}">
        <p14:creationId xmlns:p14="http://schemas.microsoft.com/office/powerpoint/2010/main" val="3043438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SVM (Linear, Radial, Sigmoid)</a:t>
            </a:r>
          </a:p>
        </p:txBody>
      </p:sp>
    </p:spTree>
    <p:extLst>
      <p:ext uri="{BB962C8B-B14F-4D97-AF65-F5344CB8AC3E}">
        <p14:creationId xmlns:p14="http://schemas.microsoft.com/office/powerpoint/2010/main" val="42351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C2F-F666-4F2E-9EAC-56EE133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ROC Curves / AUC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07A9827-4AE4-4874-BC67-80FEE7F8F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965200"/>
            <a:ext cx="8267700" cy="5511800"/>
          </a:xfrm>
        </p:spPr>
      </p:pic>
    </p:spTree>
    <p:extLst>
      <p:ext uri="{BB962C8B-B14F-4D97-AF65-F5344CB8AC3E}">
        <p14:creationId xmlns:p14="http://schemas.microsoft.com/office/powerpoint/2010/main" val="3895841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499-4019-41DA-98D5-E59D876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5B7291A-A79E-4C24-810B-42A44B0A8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36123"/>
            <a:ext cx="7391400" cy="54456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F2A16-D018-43C2-A8E1-EBF952D70D0F}"/>
              </a:ext>
            </a:extLst>
          </p:cNvPr>
          <p:cNvSpPr txBox="1"/>
          <p:nvPr/>
        </p:nvSpPr>
        <p:spPr>
          <a:xfrm>
            <a:off x="5486400" y="2819400"/>
            <a:ext cx="2209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Only Uses Cluster Id!</a:t>
            </a:r>
          </a:p>
        </p:txBody>
      </p:sp>
    </p:spTree>
    <p:extLst>
      <p:ext uri="{BB962C8B-B14F-4D97-AF65-F5344CB8AC3E}">
        <p14:creationId xmlns:p14="http://schemas.microsoft.com/office/powerpoint/2010/main" val="999606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372-FD2F-408B-A5EE-676C6D2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(importance)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09E58-D92C-45A3-BE33-6092555F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49" y="1627414"/>
            <a:ext cx="8486775" cy="48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09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SVM with radial basis kernel had very good performance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0" dirty="0"/>
                  <a:t> only 1000 training observations used</a:t>
                </a:r>
              </a:p>
              <a:p>
                <a:r>
                  <a:rPr lang="en-US" dirty="0"/>
                  <a:t>SVM with linear/sigmoid kernels had very poor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  <a:blipFill>
                <a:blip r:embed="rId2"/>
                <a:stretch>
                  <a:fillRect l="-682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379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70D1B-4F94-425B-919A-E14722A37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701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E0ACE-3EE1-4C98-9479-318218EA5FE3}"/>
              </a:ext>
            </a:extLst>
          </p:cNvPr>
          <p:cNvSpPr txBox="1"/>
          <p:nvPr/>
        </p:nvSpPr>
        <p:spPr>
          <a:xfrm>
            <a:off x="5730240" y="6124993"/>
            <a:ext cx="32766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Clusters Used for Sean’s Q2</a:t>
            </a:r>
          </a:p>
        </p:txBody>
      </p:sp>
    </p:spTree>
    <p:extLst>
      <p:ext uri="{BB962C8B-B14F-4D97-AF65-F5344CB8AC3E}">
        <p14:creationId xmlns:p14="http://schemas.microsoft.com/office/powerpoint/2010/main" val="372060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43434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large percentage of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pPr lvl="1"/>
            <a:r>
              <a:rPr lang="en-US" dirty="0"/>
              <a:t>some contain </a:t>
            </a:r>
            <a:r>
              <a:rPr lang="en-US" b="1" dirty="0"/>
              <a:t>too many</a:t>
            </a:r>
            <a:r>
              <a:rPr lang="en-US" dirty="0"/>
              <a:t> </a:t>
            </a:r>
            <a:r>
              <a:rPr lang="en-US" b="1" dirty="0"/>
              <a:t>category values</a:t>
            </a:r>
            <a:r>
              <a:rPr lang="en-US" dirty="0"/>
              <a:t> (for example, targsubtype1 has 107 distinct categories)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1791</Words>
  <Application>Microsoft Office PowerPoint</Application>
  <PresentationFormat>On-screen Show (4:3)</PresentationFormat>
  <Paragraphs>682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Model Set 1 Results (on test data)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Discussion / Summary</vt:lpstr>
      <vt:lpstr>Predicting  risk of attack  from GEOPolitical and TEMPORAL Variables</vt:lpstr>
      <vt:lpstr>Goal</vt:lpstr>
      <vt:lpstr>Variables</vt:lpstr>
      <vt:lpstr>Clustering Geocoordinates via kmeans (cluster_id) </vt:lpstr>
      <vt:lpstr>Response Variable (risk_level)</vt:lpstr>
      <vt:lpstr>Training / Testing Data Set </vt:lpstr>
      <vt:lpstr>Methods Attempted:</vt:lpstr>
      <vt:lpstr>ROC Curves / AUC</vt:lpstr>
      <vt:lpstr>Decision Tree</vt:lpstr>
      <vt:lpstr>Random Forest (importance)</vt:lpstr>
      <vt:lpstr>Discussion /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Sean Kugele</dc:creator>
  <cp:lastModifiedBy>Sean Kugele</cp:lastModifiedBy>
  <cp:revision>7</cp:revision>
  <dcterms:created xsi:type="dcterms:W3CDTF">2019-11-25T22:25:27Z</dcterms:created>
  <dcterms:modified xsi:type="dcterms:W3CDTF">2019-11-25T22:39:27Z</dcterms:modified>
</cp:coreProperties>
</file>