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60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1" r:id="rId30"/>
    <p:sldId id="302" r:id="rId31"/>
    <p:sldId id="303" r:id="rId32"/>
    <p:sldId id="276" r:id="rId33"/>
    <p:sldId id="282" r:id="rId34"/>
    <p:sldId id="279" r:id="rId35"/>
    <p:sldId id="304" r:id="rId36"/>
    <p:sldId id="329" r:id="rId37"/>
    <p:sldId id="284" r:id="rId38"/>
    <p:sldId id="286" r:id="rId39"/>
    <p:sldId id="272" r:id="rId40"/>
    <p:sldId id="287" r:id="rId41"/>
    <p:sldId id="288" r:id="rId42"/>
    <p:sldId id="278" r:id="rId43"/>
    <p:sldId id="283" r:id="rId44"/>
    <p:sldId id="277" r:id="rId45"/>
    <p:sldId id="330" r:id="rId46"/>
    <p:sldId id="305" r:id="rId47"/>
    <p:sldId id="317" r:id="rId48"/>
    <p:sldId id="306" r:id="rId49"/>
    <p:sldId id="308" r:id="rId50"/>
    <p:sldId id="292" r:id="rId51"/>
    <p:sldId id="312" r:id="rId52"/>
    <p:sldId id="328" r:id="rId53"/>
    <p:sldId id="315" r:id="rId54"/>
    <p:sldId id="320" r:id="rId55"/>
    <p:sldId id="316" r:id="rId56"/>
    <p:sldId id="319" r:id="rId57"/>
    <p:sldId id="331" r:id="rId58"/>
    <p:sldId id="26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329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330"/>
            <p14:sldId id="305"/>
            <p14:sldId id="317"/>
            <p14:sldId id="306"/>
            <p14:sldId id="308"/>
            <p14:sldId id="292"/>
            <p14:sldId id="312"/>
            <p14:sldId id="328"/>
            <p14:sldId id="315"/>
            <p14:sldId id="320"/>
            <p14:sldId id="316"/>
            <p14:sldId id="319"/>
            <p14:sldId id="331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1A1A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3312" autoAdjust="0"/>
  </p:normalViewPr>
  <p:slideViewPr>
    <p:cSldViewPr>
      <p:cViewPr varScale="1">
        <p:scale>
          <a:sx n="91" d="100"/>
          <a:sy n="91" d="100"/>
        </p:scale>
        <p:origin x="21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Middle East &amp; North Africa (most incidents) followed closely by Southeast Asia (over half of all incidents combined)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North America has the least incidents followed by Eastern Europe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a terrorist group becomes active in a new region / geography?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determine groups attack patterns…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event_group</a:t>
            </a:r>
            <a:r>
              <a:rPr lang="en-US" dirty="0"/>
              <a:t> is a combination of weekday, month, and </a:t>
            </a:r>
            <a:r>
              <a:rPr lang="en-US" dirty="0" err="1"/>
              <a:t>cluster_id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5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fancyRpartPlot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Impact of data balancing (i.e., oversampling)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Slowness of SVMs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Amount of effort needed for data cleansing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Outperformed no balancing (overly biased priors) and </a:t>
            </a:r>
            <a:r>
              <a:rPr lang="en-US" dirty="0" err="1"/>
              <a:t>undersampling</a:t>
            </a:r>
            <a:r>
              <a:rPr lang="en-US" dirty="0"/>
              <a:t> (lose too much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  <a:p>
            <a:endParaRPr lang="en-US" dirty="0"/>
          </a:p>
          <a:p>
            <a:r>
              <a:rPr lang="en-US" dirty="0"/>
              <a:t>attacktype1 -&gt; assassination, kidnapping, hijacking, bombing, facility attack, etc.</a:t>
            </a:r>
          </a:p>
          <a:p>
            <a:r>
              <a:rPr lang="en-US" dirty="0"/>
              <a:t>targtype1 -&gt; business, government, police, military, journalists, etc.</a:t>
            </a:r>
          </a:p>
          <a:p>
            <a:r>
              <a:rPr lang="en-US" dirty="0"/>
              <a:t>weaptype1 -&gt; firearms, biological, chemical, explosives, fake weapons,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plot ROC curves for non-binary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68530-1AC4-4094-81CB-297D3AC7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3" y="1111386"/>
            <a:ext cx="1552575" cy="103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82091-FA36-4B89-A4F8-CE685115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83" y="219211"/>
            <a:ext cx="128587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CC510-01EC-4E9E-AE8C-FB29E43A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45" y="4849975"/>
            <a:ext cx="1809750" cy="892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AC993-D76F-41BD-BCE8-BC2008108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93" y="4455799"/>
            <a:ext cx="1285875" cy="1681162"/>
          </a:xfrm>
          <a:prstGeom prst="rect">
            <a:avLst/>
          </a:prstGeom>
        </p:spPr>
      </p:pic>
      <p:pic>
        <p:nvPicPr>
          <p:cNvPr id="6146" name="Picture 2" descr="NPA logo.svg">
            <a:extLst>
              <a:ext uri="{FF2B5EF4-FFF2-40B4-BE49-F238E27FC236}">
                <a16:creationId xmlns:a16="http://schemas.microsoft.com/office/drawing/2014/main" id="{21F20B65-04B4-4401-A7D5-A8AD7DBB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452" y="824842"/>
            <a:ext cx="1205097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successful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610474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 rIns="182880" bIns="9144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8878A-E982-4D87-A375-E4AEA41F15E9}"/>
              </a:ext>
            </a:extLst>
          </p:cNvPr>
          <p:cNvGrpSpPr/>
          <p:nvPr/>
        </p:nvGrpSpPr>
        <p:grpSpPr>
          <a:xfrm>
            <a:off x="4419600" y="3276600"/>
            <a:ext cx="1600200" cy="923330"/>
            <a:chOff x="4572000" y="3238500"/>
            <a:chExt cx="1600200" cy="92333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531472A-7D3D-411F-8A4C-33E2D7248137}"/>
                </a:ext>
              </a:extLst>
            </p:cNvPr>
            <p:cNvSpPr/>
            <p:nvPr/>
          </p:nvSpPr>
          <p:spPr>
            <a:xfrm>
              <a:off x="4572000" y="3238500"/>
              <a:ext cx="304800" cy="914400"/>
            </a:xfrm>
            <a:prstGeom prst="rightBrace">
              <a:avLst>
                <a:gd name="adj1" fmla="val 36608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A77F1-DEF0-4D91-B556-601D92FAE8C0}"/>
                </a:ext>
              </a:extLst>
            </p:cNvPr>
            <p:cNvSpPr txBox="1"/>
            <p:nvPr/>
          </p:nvSpPr>
          <p:spPr>
            <a:xfrm>
              <a:off x="4876800" y="32385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prior to data cleansing!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Casualties </a:t>
            </a:r>
            <a:r>
              <a:rPr lang="en-US" dirty="0"/>
              <a:t>from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300579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4" y="1499585"/>
            <a:ext cx="3804328" cy="3581400"/>
          </a:xfrm>
        </p:spPr>
        <p:txBody>
          <a:bodyPr>
            <a:normAutofit/>
          </a:bodyPr>
          <a:lstStyle/>
          <a:p>
            <a:r>
              <a:rPr lang="en-US" sz="1600" dirty="0"/>
              <a:t>Build statistical models that predict the likely number of casualties based the variables available.</a:t>
            </a:r>
          </a:p>
          <a:p>
            <a:pPr lvl="1"/>
            <a:r>
              <a:rPr lang="en-US" sz="1600" dirty="0"/>
              <a:t>Casualties are defined as the sum of the fatalities and injuries (i.e. “</a:t>
            </a:r>
            <a:r>
              <a:rPr lang="en-US" sz="1600" dirty="0" err="1"/>
              <a:t>nkill</a:t>
            </a:r>
            <a:r>
              <a:rPr lang="en-US" sz="1600" dirty="0"/>
              <a:t>” + “</a:t>
            </a:r>
            <a:r>
              <a:rPr lang="en-US" sz="1600" dirty="0" err="1"/>
              <a:t>nwound</a:t>
            </a:r>
            <a:r>
              <a:rPr lang="en-US" sz="1600" dirty="0"/>
              <a:t>”)</a:t>
            </a:r>
          </a:p>
          <a:p>
            <a:pPr lvl="1"/>
            <a:r>
              <a:rPr lang="en-US" sz="1600" dirty="0"/>
              <a:t>All entries without casualty data were removed</a:t>
            </a:r>
          </a:p>
          <a:p>
            <a:pPr lvl="1"/>
            <a:r>
              <a:rPr lang="en-US" sz="1600" dirty="0"/>
              <a:t>Casualty data is heavily </a:t>
            </a:r>
            <a:r>
              <a:rPr lang="en-US" sz="1600" dirty="0" err="1"/>
              <a:t>scewed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9B30A-E913-4929-A12A-C64FFE12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0" y="1458481"/>
            <a:ext cx="4369383" cy="4369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R-squared = </a:t>
            </a:r>
            <a:r>
              <a:rPr lang="en-US" sz="2200" dirty="0">
                <a:solidFill>
                  <a:srgbClr val="FF0000"/>
                </a:solidFill>
              </a:rPr>
              <a:t>0.04402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Some outliers seem a bit extreme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Only 12 out of &gt;100,000 are greater than 1000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New R-squared = 0.0909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0F189-1001-46A0-8637-013302C3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914400"/>
            <a:ext cx="3335338" cy="3335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4C32D-F92F-4B93-808A-98235CF76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2" y="914401"/>
            <a:ext cx="3335337" cy="3335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54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Linear Regression (</a:t>
            </a:r>
            <a:r>
              <a:rPr lang="en-US" i="1" dirty="0"/>
              <a:t>Cont’d)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1066800" y="5426651"/>
            <a:ext cx="7200900" cy="164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Log transformation used on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Clearly error isn’t random. </a:t>
            </a:r>
          </a:p>
          <a:p>
            <a:r>
              <a:rPr lang="en-US" dirty="0">
                <a:solidFill>
                  <a:schemeClr val="tx1"/>
                </a:solidFill>
              </a:rPr>
              <a:t>Perhaps a linear model isn’t the best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0EDA9-FBC2-4BC8-934E-1D6344A5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38" y="742950"/>
            <a:ext cx="4431723" cy="4431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48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6EF2C0D-4D81-4EDA-B163-13BF2956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494" y="1537478"/>
            <a:ext cx="4937906" cy="39489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/>
              <a:t>First Tree (untransformed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 defTabSz="914400"/>
            <a:r>
              <a:rPr lang="en-US" dirty="0"/>
              <a:t>R-squared is very low: 0.08106</a:t>
            </a:r>
          </a:p>
          <a:p>
            <a:pPr lvl="1" defTabSz="914400"/>
            <a:r>
              <a:rPr lang="en-US" dirty="0"/>
              <a:t>Unbalanced: 96% of data goes in one category.</a:t>
            </a:r>
          </a:p>
          <a:p>
            <a:pPr defTabSz="914400"/>
            <a:r>
              <a:rPr lang="en-US" dirty="0"/>
              <a:t>Second Tree (log(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 defTabSz="914400"/>
            <a:r>
              <a:rPr lang="en-US" dirty="0"/>
              <a:t>R-squared is better (but we can’t compare)</a:t>
            </a:r>
          </a:p>
          <a:p>
            <a:pPr lvl="1" defTabSz="914400"/>
            <a:r>
              <a:rPr lang="en-US" dirty="0"/>
              <a:t>Takes more variables into account</a:t>
            </a:r>
          </a:p>
          <a:p>
            <a:pPr defTabSz="914400"/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FD6C492-3603-4996-AB82-2A3331013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>
          <a:xfrm>
            <a:off x="5709196" y="3424272"/>
            <a:ext cx="3434804" cy="34384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E9A04F-5B7D-4380-9103-96B8BB08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r="-5" b="-5"/>
          <a:stretch/>
        </p:blipFill>
        <p:spPr>
          <a:xfrm>
            <a:off x="5709195" y="0"/>
            <a:ext cx="3434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810-CD42-4579-8FAA-3DBB7DB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D79A-E419-429A-86E0-7AE4C032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555" y="3357418"/>
            <a:ext cx="6362700" cy="3043382"/>
          </a:xfrm>
        </p:spPr>
        <p:txBody>
          <a:bodyPr/>
          <a:lstStyle/>
          <a:p>
            <a:r>
              <a:rPr lang="en-US" dirty="0"/>
              <a:t>Took 5+ hours to converge!</a:t>
            </a:r>
          </a:p>
          <a:p>
            <a:r>
              <a:rPr lang="en-US" dirty="0"/>
              <a:t>C = 100 seems to be the best model. C = 1000 overfits the data.</a:t>
            </a:r>
          </a:p>
          <a:p>
            <a:r>
              <a:rPr lang="en-US" dirty="0"/>
              <a:t>None of them perform very well.</a:t>
            </a:r>
          </a:p>
          <a:p>
            <a:pPr lvl="1"/>
            <a:r>
              <a:rPr lang="en-US" dirty="0"/>
              <a:t>Still the best we’ve found so far...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C0F455-AAD2-437E-9779-14CC0F527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44167"/>
              </p:ext>
            </p:extLst>
          </p:nvPr>
        </p:nvGraphicFramePr>
        <p:xfrm>
          <a:off x="3014504" y="457200"/>
          <a:ext cx="547985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Worksheet" r:id="rId3" imgW="2505144" imgH="1219149" progId="Excel.Sheet.12">
                  <p:embed/>
                </p:oleObj>
              </mc:Choice>
              <mc:Fallback>
                <p:oleObj name="Worksheet" r:id="rId3" imgW="2505144" imgH="12191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504" y="457200"/>
                        <a:ext cx="547985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7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2462021" cy="14859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65" y="2286000"/>
            <a:ext cx="2744900" cy="3581400"/>
          </a:xfrm>
        </p:spPr>
        <p:txBody>
          <a:bodyPr>
            <a:normAutofit/>
          </a:bodyPr>
          <a:lstStyle/>
          <a:p>
            <a:r>
              <a:rPr lang="en-US" dirty="0"/>
              <a:t>Highest R-squared</a:t>
            </a:r>
          </a:p>
          <a:p>
            <a:pPr lvl="1"/>
            <a:r>
              <a:rPr lang="en-US" dirty="0"/>
              <a:t>0.23279 on testing data</a:t>
            </a:r>
          </a:p>
          <a:p>
            <a:r>
              <a:rPr lang="en-US" dirty="0"/>
              <a:t>Finds very different variables important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ABBCF9-2546-4601-9A9F-25BADEB5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0" y="825080"/>
            <a:ext cx="4887799" cy="488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63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State/Province,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</a:t>
                </a:r>
                <a:r>
                  <a:rPr lang="en-US" dirty="0">
                    <a:solidFill>
                      <a:srgbClr val="FF0000"/>
                    </a:solidFill>
                  </a:rPr>
                  <a:t>predict the terrorist group name </a:t>
                </a:r>
                <a:r>
                  <a:rPr lang="en-US" dirty="0"/>
                  <a:t>(</a:t>
                </a:r>
                <a:r>
                  <a:rPr lang="en-US" dirty="0" err="1"/>
                  <a:t>gname</a:t>
                </a:r>
                <a:r>
                  <a:rPr lang="en-US" dirty="0"/>
                  <a:t>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A0B2-1B1D-4683-A250-2370B467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762000"/>
            <a:ext cx="72009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Removed data prior to 1997</a:t>
            </a:r>
          </a:p>
          <a:p>
            <a:pPr lvl="1"/>
            <a:r>
              <a:rPr lang="en-US" sz="2400" i="0" dirty="0"/>
              <a:t>Differences in data collection for incidents prior to 1997</a:t>
            </a:r>
          </a:p>
          <a:p>
            <a:pPr lvl="1"/>
            <a:r>
              <a:rPr lang="en-US" sz="2400" i="0" dirty="0"/>
              <a:t>Several features (e.g., “claimed” and “</a:t>
            </a:r>
            <a:r>
              <a:rPr lang="en-US" sz="2400" i="0" dirty="0" err="1"/>
              <a:t>nperps</a:t>
            </a:r>
            <a:r>
              <a:rPr lang="en-US" sz="2400" i="0" dirty="0"/>
              <a:t>”) are not available prior to 1997</a:t>
            </a:r>
          </a:p>
          <a:p>
            <a:r>
              <a:rPr lang="en-US" sz="2400" dirty="0"/>
              <a:t>Removed incidents with “unknown” / NA group names</a:t>
            </a:r>
          </a:p>
          <a:p>
            <a:r>
              <a:rPr lang="en-US" sz="2400" dirty="0"/>
              <a:t>Only included incidents from </a:t>
            </a:r>
            <a:r>
              <a:rPr lang="en-US" sz="2400" dirty="0">
                <a:solidFill>
                  <a:srgbClr val="FF0000"/>
                </a:solidFill>
              </a:rPr>
              <a:t>terrorist groups with over 100 attacks </a:t>
            </a:r>
            <a:r>
              <a:rPr lang="en-US" sz="2400" dirty="0"/>
              <a:t>distributed </a:t>
            </a:r>
            <a:r>
              <a:rPr lang="en-US" sz="2400" dirty="0">
                <a:solidFill>
                  <a:srgbClr val="FF0000"/>
                </a:solidFill>
              </a:rPr>
              <a:t>over at least 2 regions</a:t>
            </a:r>
          </a:p>
          <a:p>
            <a:r>
              <a:rPr lang="en-US" sz="2400" dirty="0"/>
              <a:t>Terrorist organizations not categorizations (e.g., “Gunmen” or “Anarchists”)</a:t>
            </a:r>
          </a:p>
        </p:txBody>
      </p:sp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E65A10-7C49-4B66-91DF-00445020D9E9}"/>
              </a:ext>
            </a:extLst>
          </p:cNvPr>
          <p:cNvSpPr txBox="1"/>
          <p:nvPr/>
        </p:nvSpPr>
        <p:spPr>
          <a:xfrm>
            <a:off x="5486400" y="4876800"/>
            <a:ext cx="2895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excluded categories with over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32 values…</a:t>
            </a:r>
          </a:p>
        </p:txBody>
      </p:sp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81153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QDA* (</a:t>
            </a:r>
            <a:r>
              <a:rPr lang="en-US" sz="2800" i="1" dirty="0">
                <a:solidFill>
                  <a:srgbClr val="FF0000"/>
                </a:solidFill>
              </a:rPr>
              <a:t>restricted model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gname~latitude+longitude+iyear+imonth+iday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SVM (Linear, </a:t>
            </a:r>
            <a:r>
              <a:rPr lang="en-US" sz="2800" strike="sngStrike" dirty="0">
                <a:solidFill>
                  <a:srgbClr val="FF0000"/>
                </a:solidFill>
              </a:rPr>
              <a:t>Radial</a:t>
            </a:r>
            <a:r>
              <a:rPr lang="en-US" sz="2800" dirty="0"/>
              <a:t>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069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A7499-C264-46A8-A7FD-6B89F33DCACA}"/>
              </a:ext>
            </a:extLst>
          </p:cNvPr>
          <p:cNvGrpSpPr/>
          <p:nvPr/>
        </p:nvGrpSpPr>
        <p:grpSpPr>
          <a:xfrm>
            <a:off x="1024467" y="868680"/>
            <a:ext cx="7486650" cy="5989319"/>
            <a:chOff x="1024467" y="868680"/>
            <a:chExt cx="7486650" cy="5989319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07761BA7-2B1A-4D3A-B51A-E58CBE276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67" y="868680"/>
              <a:ext cx="7486650" cy="598931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FFD96-B26E-4E67-A2E3-AFE2D0F3B004}"/>
                </a:ext>
              </a:extLst>
            </p:cNvPr>
            <p:cNvSpPr txBox="1"/>
            <p:nvPr/>
          </p:nvSpPr>
          <p:spPr>
            <a:xfrm>
              <a:off x="3006990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609600" y="1097680"/>
            <a:ext cx="8427027" cy="466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609600" y="1295400"/>
            <a:ext cx="8458200" cy="546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CD5062-A256-4429-A931-304134E708A8}"/>
              </a:ext>
            </a:extLst>
          </p:cNvPr>
          <p:cNvSpPr txBox="1"/>
          <p:nvPr/>
        </p:nvSpPr>
        <p:spPr>
          <a:xfrm>
            <a:off x="6781800" y="5410200"/>
            <a:ext cx="2133600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time-dependent bounding boxes to determine group membership!</a:t>
            </a:r>
          </a:p>
        </p:txBody>
      </p:sp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F0C93B-7ACE-4811-8CC3-6BDFAAEDB8AB}"/>
              </a:ext>
            </a:extLst>
          </p:cNvPr>
          <p:cNvGrpSpPr/>
          <p:nvPr/>
        </p:nvGrpSpPr>
        <p:grpSpPr>
          <a:xfrm>
            <a:off x="727364" y="320040"/>
            <a:ext cx="8172450" cy="6537959"/>
            <a:chOff x="727364" y="320040"/>
            <a:chExt cx="8172450" cy="6537959"/>
          </a:xfrm>
        </p:grpSpPr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7BAA02D9-3F2A-4245-9BEF-D5D15A3B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64" y="320040"/>
              <a:ext cx="8172450" cy="65379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9DBA2-3901-40C8-8CA6-76E1D171B4A6}"/>
                </a:ext>
              </a:extLst>
            </p:cNvPr>
            <p:cNvSpPr txBox="1"/>
            <p:nvPr/>
          </p:nvSpPr>
          <p:spPr>
            <a:xfrm>
              <a:off x="3052787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609600" y="1295400"/>
            <a:ext cx="8423566" cy="4592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E89F-9364-4783-A80D-58F8EFD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(Predicting Terrorist Group)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6BE4-533B-48CD-82D1-FA311DD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71700"/>
            <a:ext cx="7200900" cy="44577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Geographic variables (lat. / long.) highly predictive of terrorist group </a:t>
            </a:r>
            <a:r>
              <a:rPr lang="en-US" sz="1800" dirty="0"/>
              <a:t>(but not very interesting…)</a:t>
            </a:r>
          </a:p>
          <a:p>
            <a:r>
              <a:rPr lang="en-US" sz="2400" dirty="0"/>
              <a:t>Random forests outperformed other algorithms on both model sets (with/without geographic variables)</a:t>
            </a:r>
          </a:p>
          <a:p>
            <a:r>
              <a:rPr lang="en-US" sz="2400" dirty="0"/>
              <a:t>SVM’s performance limited by inability to use entire training set</a:t>
            </a:r>
          </a:p>
          <a:p>
            <a:r>
              <a:rPr lang="en-US" sz="2400" dirty="0"/>
              <a:t>QDA generated errors on most non-binary categorical variables</a:t>
            </a:r>
          </a:p>
          <a:p>
            <a:r>
              <a:rPr lang="en-US" sz="2400" dirty="0"/>
              <a:t>targtype1, </a:t>
            </a:r>
            <a:r>
              <a:rPr lang="en-US" sz="2400" dirty="0" err="1"/>
              <a:t>iday</a:t>
            </a:r>
            <a:r>
              <a:rPr lang="en-US" sz="2400" dirty="0"/>
              <a:t>, </a:t>
            </a:r>
            <a:r>
              <a:rPr lang="en-US" sz="2400" dirty="0" err="1"/>
              <a:t>imonth</a:t>
            </a:r>
            <a:r>
              <a:rPr lang="en-US" sz="2400" dirty="0"/>
              <a:t>, claimed most predictive of terrorist group in non-geographic model set</a:t>
            </a:r>
          </a:p>
          <a:p>
            <a:pPr lvl="1"/>
            <a:r>
              <a:rPr lang="en-US" sz="2400" i="0" dirty="0"/>
              <a:t>additional analysis needed to understand </a:t>
            </a:r>
            <a:r>
              <a:rPr lang="en-US" sz="2400" i="0" dirty="0" err="1">
                <a:solidFill>
                  <a:srgbClr val="FF0000"/>
                </a:solidFill>
              </a:rPr>
              <a:t>iday</a:t>
            </a:r>
            <a:r>
              <a:rPr lang="en-US" sz="2400" i="0" dirty="0">
                <a:solidFill>
                  <a:srgbClr val="FF0000"/>
                </a:solidFill>
              </a:rPr>
              <a:t> + </a:t>
            </a:r>
            <a:r>
              <a:rPr lang="en-US" sz="2400" i="0" dirty="0" err="1">
                <a:solidFill>
                  <a:srgbClr val="FF0000"/>
                </a:solidFill>
              </a:rPr>
              <a:t>imonth</a:t>
            </a:r>
            <a:r>
              <a:rPr lang="en-US" sz="2400" i="0" dirty="0">
                <a:solidFill>
                  <a:srgbClr val="FF0000"/>
                </a:solidFill>
              </a:rPr>
              <a:t> pattern</a:t>
            </a:r>
          </a:p>
          <a:p>
            <a:r>
              <a:rPr lang="en-US" sz="2400" dirty="0"/>
              <a:t>ROC alternative for non-binary classification???</a:t>
            </a:r>
            <a:endParaRPr lang="en-US" sz="2400" i="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63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</a:t>
            </a:r>
            <a:r>
              <a:rPr lang="en-US" dirty="0">
                <a:solidFill>
                  <a:schemeClr val="tx1"/>
                </a:solidFill>
              </a:rPr>
              <a:t> variables</a:t>
            </a:r>
          </a:p>
          <a:p>
            <a:r>
              <a:rPr lang="en-US" dirty="0"/>
              <a:t>A “low/high” risk threshold was applied to the data set to split “event groups” into 2 risk categories</a:t>
            </a:r>
          </a:p>
          <a:p>
            <a:pPr lvl="1"/>
            <a:r>
              <a:rPr lang="en-US" i="0" dirty="0"/>
              <a:t>based on the number of attacks that fell into those event groups (</a:t>
            </a:r>
            <a:r>
              <a:rPr lang="en-US" dirty="0"/>
              <a:t>discussed later</a:t>
            </a:r>
            <a:r>
              <a:rPr lang="en-US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20825"/>
              </p:ext>
            </p:extLst>
          </p:nvPr>
        </p:nvGraphicFramePr>
        <p:xfrm>
          <a:off x="533401" y="673759"/>
          <a:ext cx="8610600" cy="61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iday</a:t>
                      </a: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imonth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iyear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 (2010 - 2017)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4522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weekday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derived from </a:t>
                      </a:r>
                      <a:r>
                        <a:rPr lang="en-US" sz="1800" b="1" dirty="0" err="1"/>
                        <a:t>iyear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imonth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37811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 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using </a:t>
                      </a:r>
                      <a:r>
                        <a:rPr lang="en-US" sz="1800" b="1" i="1" strike="noStrike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endParaRPr lang="en-US" sz="1800" b="1" i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n_attacks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669501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41C517-4DA6-4625-83AC-B4051964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t="2702" r="12598" b="22223"/>
          <a:stretch/>
        </p:blipFill>
        <p:spPr>
          <a:xfrm>
            <a:off x="527550" y="1600200"/>
            <a:ext cx="8611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95022"/>
              </p:ext>
            </p:extLst>
          </p:nvPr>
        </p:nvGraphicFramePr>
        <p:xfrm>
          <a:off x="1143001" y="1600200"/>
          <a:ext cx="6172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90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480291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  2,361 (91%)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233 (  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849571" y="2753924"/>
            <a:ext cx="7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2,594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553200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≈33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≈38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blipFill>
                <a:blip r:embed="rId3"/>
                <a:stretch>
                  <a:fillRect l="-1493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441D9-99BF-41DB-95A4-E819CC3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1"/>
          <a:stretch/>
        </p:blipFill>
        <p:spPr>
          <a:xfrm>
            <a:off x="457200" y="3324357"/>
            <a:ext cx="5257800" cy="3402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/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1A1AFF"/>
                    </a:solidFill>
                  </a:rPr>
                  <a:t>“high”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A1AFF"/>
                        </a:solidFill>
                        <a:latin typeface="Cambria Math" panose="02040503050406030204" pitchFamily="18" charset="0"/>
                      </a:rPr>
                      <m:t>→71</m:t>
                    </m:r>
                  </m:oMath>
                </a14:m>
                <a:endParaRPr lang="en-US" dirty="0">
                  <a:solidFill>
                    <a:srgbClr val="1A1A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blipFill>
                <a:blip r:embed="rId5"/>
                <a:stretch>
                  <a:fillRect l="-12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3,813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519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37487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1,894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1,919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2766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 (over sampling)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 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strike="sngStrike" dirty="0">
                <a:solidFill>
                  <a:srgbClr val="FF0000"/>
                </a:solidFill>
              </a:rPr>
              <a:t>QDA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("rank deficiency in group" error)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SVM (</a:t>
            </a:r>
            <a:r>
              <a:rPr lang="en-US" sz="2800" strike="sngStrike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, Radial,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865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39F3383-65BE-4C6E-A7CE-292353C2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772390"/>
            <a:ext cx="8556916" cy="5704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66B82-7E04-4F33-A7B6-D0AEA9EA1922}"/>
              </a:ext>
            </a:extLst>
          </p:cNvPr>
          <p:cNvSpPr txBox="1"/>
          <p:nvPr/>
        </p:nvSpPr>
        <p:spPr>
          <a:xfrm>
            <a:off x="4663017" y="3810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LDA      0.973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    0.925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 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SVM      0.962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8906-295C-4F3B-9105-271DBADF4041}"/>
              </a:ext>
            </a:extLst>
          </p:cNvPr>
          <p:cNvSpPr txBox="1"/>
          <p:nvPr/>
        </p:nvSpPr>
        <p:spPr>
          <a:xfrm>
            <a:off x="5265209" y="3429000"/>
            <a:ext cx="100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EB5-C8FD-42CA-A5AD-495882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58651D-6202-4A64-A939-8F4E186E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78667"/>
              </p:ext>
            </p:extLst>
          </p:nvPr>
        </p:nvGraphicFramePr>
        <p:xfrm>
          <a:off x="6185737" y="4394572"/>
          <a:ext cx="2764689" cy="23469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6549">
                  <a:extLst>
                    <a:ext uri="{9D8B030D-6E8A-4147-A177-3AD203B41FA5}">
                      <a16:colId xmlns:a16="http://schemas.microsoft.com/office/drawing/2014/main" val="1242830739"/>
                    </a:ext>
                  </a:extLst>
                </a:gridCol>
                <a:gridCol w="1497540">
                  <a:extLst>
                    <a:ext uri="{9D8B030D-6E8A-4147-A177-3AD203B41FA5}">
                      <a16:colId xmlns:a16="http://schemas.microsoft.com/office/drawing/2014/main" val="9085261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733594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Monday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10,954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484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Tuesday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13,226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656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Wednesday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11,925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05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Thursday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12,672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01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Friday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12,026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32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Saturday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12,693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00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Sunday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12,711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35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18595B3-C794-48C8-AB7C-C283479B779C}"/>
              </a:ext>
            </a:extLst>
          </p:cNvPr>
          <p:cNvGrpSpPr/>
          <p:nvPr/>
        </p:nvGrpSpPr>
        <p:grpSpPr>
          <a:xfrm>
            <a:off x="739577" y="1419546"/>
            <a:ext cx="8210849" cy="2143464"/>
            <a:chOff x="739577" y="1421159"/>
            <a:chExt cx="8210849" cy="21434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EF5A17-9EB6-490C-8183-751BA36E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577" y="1421159"/>
              <a:ext cx="8210849" cy="21434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FBA80F-C4FC-42EA-A136-095866385D11}"/>
                </a:ext>
              </a:extLst>
            </p:cNvPr>
            <p:cNvSpPr/>
            <p:nvPr/>
          </p:nvSpPr>
          <p:spPr>
            <a:xfrm>
              <a:off x="3962401" y="1573559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84280-11D8-4EEE-8672-06F92523182C}"/>
                </a:ext>
              </a:extLst>
            </p:cNvPr>
            <p:cNvSpPr/>
            <p:nvPr/>
          </p:nvSpPr>
          <p:spPr>
            <a:xfrm>
              <a:off x="2784762" y="1968414"/>
              <a:ext cx="79663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95A70-EB6D-44EE-A909-6C45C61494C4}"/>
                </a:ext>
              </a:extLst>
            </p:cNvPr>
            <p:cNvSpPr/>
            <p:nvPr/>
          </p:nvSpPr>
          <p:spPr>
            <a:xfrm>
              <a:off x="4439254" y="1937240"/>
              <a:ext cx="79663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D16702-05A0-414D-9F2F-257847E9A278}"/>
                </a:ext>
              </a:extLst>
            </p:cNvPr>
            <p:cNvSpPr/>
            <p:nvPr/>
          </p:nvSpPr>
          <p:spPr>
            <a:xfrm>
              <a:off x="3810000" y="2743200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E995-8E54-456E-B496-8CECEBB5E793}"/>
                </a:ext>
              </a:extLst>
            </p:cNvPr>
            <p:cNvSpPr/>
            <p:nvPr/>
          </p:nvSpPr>
          <p:spPr>
            <a:xfrm>
              <a:off x="2912916" y="2731882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9F1376-380D-419D-B5B5-47A4CC1AA204}"/>
                </a:ext>
              </a:extLst>
            </p:cNvPr>
            <p:cNvSpPr/>
            <p:nvPr/>
          </p:nvSpPr>
          <p:spPr>
            <a:xfrm>
              <a:off x="1695450" y="1587414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EDC073-7B6C-4BDA-AE1A-F206F3A3F841}"/>
                </a:ext>
              </a:extLst>
            </p:cNvPr>
            <p:cNvSpPr/>
            <p:nvPr/>
          </p:nvSpPr>
          <p:spPr>
            <a:xfrm>
              <a:off x="6020929" y="1554509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994B5C-CC65-441F-B3F4-6ED119A8F1C7}"/>
                </a:ext>
              </a:extLst>
            </p:cNvPr>
            <p:cNvSpPr/>
            <p:nvPr/>
          </p:nvSpPr>
          <p:spPr>
            <a:xfrm>
              <a:off x="7165584" y="1573559"/>
              <a:ext cx="971023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6C36C3-1A43-4AF5-967F-318A662A880B}"/>
                </a:ext>
              </a:extLst>
            </p:cNvPr>
            <p:cNvSpPr/>
            <p:nvPr/>
          </p:nvSpPr>
          <p:spPr>
            <a:xfrm>
              <a:off x="3800976" y="3108551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2F32ED4-6B43-4130-90CF-A42C7579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15303" r="27254" b="55000"/>
          <a:stretch/>
        </p:blipFill>
        <p:spPr>
          <a:xfrm>
            <a:off x="739577" y="3689130"/>
            <a:ext cx="3731208" cy="3052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541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10775-CB9C-48C2-96AC-3483112E2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t="31322" r="10831" b="31321"/>
          <a:stretch/>
        </p:blipFill>
        <p:spPr>
          <a:xfrm>
            <a:off x="653325" y="1600200"/>
            <a:ext cx="83890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90284-7077-43C7-9D6B-80364380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5"/>
          <a:stretch/>
        </p:blipFill>
        <p:spPr>
          <a:xfrm>
            <a:off x="600827" y="2057400"/>
            <a:ext cx="8427641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A3B92-3EFC-45E6-A663-675E388F7AA8}"/>
              </a:ext>
            </a:extLst>
          </p:cNvPr>
          <p:cNvSpPr/>
          <p:nvPr/>
        </p:nvSpPr>
        <p:spPr>
          <a:xfrm>
            <a:off x="4038600" y="5257800"/>
            <a:ext cx="4953000" cy="155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CE89F-9364-4783-A80D-58F8EFD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br>
              <a:rPr lang="en-US" dirty="0"/>
            </a:br>
            <a:r>
              <a:rPr lang="en-US" dirty="0"/>
              <a:t>(Predicting Risk of Attack)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6BE4-533B-48CD-82D1-FA311DD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242310"/>
          </a:xfrm>
        </p:spPr>
        <p:txBody>
          <a:bodyPr/>
          <a:lstStyle/>
          <a:p>
            <a:r>
              <a:rPr lang="en-US" dirty="0"/>
              <a:t>Geographic variables highly predictive of risk</a:t>
            </a:r>
          </a:p>
          <a:p>
            <a:r>
              <a:rPr lang="en-US" dirty="0" err="1"/>
              <a:t>Kmeans</a:t>
            </a:r>
            <a:r>
              <a:rPr lang="en-US" dirty="0"/>
              <a:t> worked very well for determining highly predictive geographic clusters</a:t>
            </a:r>
          </a:p>
          <a:p>
            <a:pPr lvl="1"/>
            <a:r>
              <a:rPr lang="en-US" dirty="0"/>
              <a:t>additional experimentation with cluster size needed</a:t>
            </a:r>
          </a:p>
          <a:p>
            <a:r>
              <a:rPr lang="en-US" dirty="0"/>
              <a:t>Most algorithms performed well (other than QDA), but Random Forest was the winner based on AUC</a:t>
            </a:r>
          </a:p>
          <a:p>
            <a:r>
              <a:rPr lang="en-US" dirty="0"/>
              <a:t>Confusion matrices for Random Forest vs SVM suggest that SVM may be superior if we want to minimize misclassification of high-risk as low-risk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FCEBF-74CB-4289-8A5A-CD79ECD12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82460"/>
              </p:ext>
            </p:extLst>
          </p:nvPr>
        </p:nvGraphicFramePr>
        <p:xfrm>
          <a:off x="5029200" y="5429934"/>
          <a:ext cx="3721100" cy="13969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5974011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6363749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64825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82486940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58953748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36882606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639210709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12039"/>
                  </a:ext>
                </a:extLst>
              </a:tr>
              <a:tr h="319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17980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6683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04544"/>
                  </a:ext>
                </a:extLst>
              </a:tr>
              <a:tr h="2870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63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47CAE7-FBC7-4F5B-87B0-1A15873963CB}"/>
              </a:ext>
            </a:extLst>
          </p:cNvPr>
          <p:cNvSpPr txBox="1"/>
          <p:nvPr/>
        </p:nvSpPr>
        <p:spPr>
          <a:xfrm>
            <a:off x="4038600" y="5257800"/>
            <a:ext cx="923330" cy="15582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Confusion</a:t>
            </a:r>
          </a:p>
          <a:p>
            <a:pPr algn="ctr"/>
            <a:r>
              <a:rPr lang="en-US" sz="2400" b="1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2014314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Conclusions, Issues, and Questions…</a:t>
            </a:r>
          </a:p>
        </p:txBody>
      </p:sp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4E803333-2F30-47D5-A941-18E578EB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730490"/>
            <a:ext cx="1412985" cy="1412985"/>
          </a:xfrm>
          <a:prstGeom prst="rect">
            <a:avLst/>
          </a:prstGeom>
        </p:spPr>
      </p:pic>
      <p:pic>
        <p:nvPicPr>
          <p:cNvPr id="9" name="Graphic 8" descr="Slippery">
            <a:extLst>
              <a:ext uri="{FF2B5EF4-FFF2-40B4-BE49-F238E27FC236}">
                <a16:creationId xmlns:a16="http://schemas.microsoft.com/office/drawing/2014/main" id="{E90509F8-9CFD-4ABA-A5F9-923C95612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0415" y="2218995"/>
            <a:ext cx="1301970" cy="1301970"/>
          </a:xfrm>
          <a:prstGeom prst="rect">
            <a:avLst/>
          </a:prstGeom>
        </p:spPr>
      </p:pic>
      <p:pic>
        <p:nvPicPr>
          <p:cNvPr id="11" name="Graphic 10" descr="Questions">
            <a:extLst>
              <a:ext uri="{FF2B5EF4-FFF2-40B4-BE49-F238E27FC236}">
                <a16:creationId xmlns:a16="http://schemas.microsoft.com/office/drawing/2014/main" id="{947402B6-1F48-4CBD-81F5-E63EF19C0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8050" y="3200400"/>
            <a:ext cx="2362200" cy="2362200"/>
          </a:xfrm>
          <a:prstGeom prst="rect">
            <a:avLst/>
          </a:prstGeom>
        </p:spPr>
      </p:pic>
      <p:pic>
        <p:nvPicPr>
          <p:cNvPr id="13" name="Graphic 12" descr="Presentation with checklist RTL">
            <a:extLst>
              <a:ext uri="{FF2B5EF4-FFF2-40B4-BE49-F238E27FC236}">
                <a16:creationId xmlns:a16="http://schemas.microsoft.com/office/drawing/2014/main" id="{731B0AFC-47F1-4E1B-A303-33D2DE76C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7000" y="5105400"/>
            <a:ext cx="1606770" cy="16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50292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</a:t>
            </a:r>
            <a:r>
              <a:rPr lang="en-US" dirty="0">
                <a:solidFill>
                  <a:srgbClr val="FF0000"/>
                </a:solidFill>
              </a:rPr>
              <a:t>large percentage of </a:t>
            </a:r>
            <a:r>
              <a:rPr lang="en-US" b="1" dirty="0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i="1" dirty="0"/>
              <a:t>categorical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(or coded equivalent) common as a category value</a:t>
            </a:r>
          </a:p>
          <a:p>
            <a:pPr lvl="1"/>
            <a:r>
              <a:rPr lang="en-US" dirty="0"/>
              <a:t>many have a </a:t>
            </a:r>
            <a:r>
              <a:rPr lang="en-US" dirty="0">
                <a:solidFill>
                  <a:srgbClr val="FF0000"/>
                </a:solidFill>
              </a:rPr>
              <a:t>large number of distinct category values </a:t>
            </a:r>
            <a:r>
              <a:rPr lang="en-US" dirty="0"/>
              <a:t>(for example, targsubtype1 has 107 distinct categories)</a:t>
            </a:r>
          </a:p>
          <a:p>
            <a:r>
              <a:rPr lang="en-US" dirty="0"/>
              <a:t>Most categories are </a:t>
            </a:r>
            <a:r>
              <a:rPr lang="en-US" dirty="0">
                <a:solidFill>
                  <a:srgbClr val="FF0000"/>
                </a:solidFill>
              </a:rPr>
              <a:t>highly unbalanced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 (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 (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 (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 (</a:t>
            </a:r>
            <a:r>
              <a:rPr lang="en-US" dirty="0">
                <a:solidFill>
                  <a:srgbClr val="FF0000"/>
                </a:solidFill>
              </a:rPr>
              <a:t>classification + clustering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2349</Words>
  <Application>Microsoft Office PowerPoint</Application>
  <PresentationFormat>On-screen Show (4:3)</PresentationFormat>
  <Paragraphs>795</Paragraphs>
  <Slides>58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Casualties from  Terrorist attacks</vt:lpstr>
      <vt:lpstr>Goal</vt:lpstr>
      <vt:lpstr>Linear Regression</vt:lpstr>
      <vt:lpstr>Linear Regression (Cont’d)</vt:lpstr>
      <vt:lpstr>Trees</vt:lpstr>
      <vt:lpstr>SVMs</vt:lpstr>
      <vt:lpstr>Random Forest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Methods Attempted: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Summary (Predicting Terrorist Group)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LDA Results</vt:lpstr>
      <vt:lpstr>Decision Tree</vt:lpstr>
      <vt:lpstr>Random Forest (importance)</vt:lpstr>
      <vt:lpstr>Summary  (Predicting Risk of Attack)</vt:lpstr>
      <vt:lpstr>Summary, Conclusions, Issues, and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James Willson</dc:creator>
  <cp:lastModifiedBy>Sean Kugele</cp:lastModifiedBy>
  <cp:revision>155</cp:revision>
  <dcterms:created xsi:type="dcterms:W3CDTF">2019-11-26T02:50:48Z</dcterms:created>
  <dcterms:modified xsi:type="dcterms:W3CDTF">2019-11-26T21:39:07Z</dcterms:modified>
</cp:coreProperties>
</file>