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8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1" r:id="rId30"/>
    <p:sldId id="302" r:id="rId31"/>
    <p:sldId id="303" r:id="rId32"/>
    <p:sldId id="276" r:id="rId33"/>
    <p:sldId id="282" r:id="rId34"/>
    <p:sldId id="279" r:id="rId35"/>
    <p:sldId id="304" r:id="rId36"/>
    <p:sldId id="329" r:id="rId37"/>
    <p:sldId id="284" r:id="rId38"/>
    <p:sldId id="286" r:id="rId39"/>
    <p:sldId id="272" r:id="rId40"/>
    <p:sldId id="287" r:id="rId41"/>
    <p:sldId id="288" r:id="rId42"/>
    <p:sldId id="278" r:id="rId43"/>
    <p:sldId id="283" r:id="rId44"/>
    <p:sldId id="277" r:id="rId45"/>
    <p:sldId id="305" r:id="rId46"/>
    <p:sldId id="317" r:id="rId47"/>
    <p:sldId id="306" r:id="rId48"/>
    <p:sldId id="308" r:id="rId49"/>
    <p:sldId id="292" r:id="rId50"/>
    <p:sldId id="312" r:id="rId51"/>
    <p:sldId id="328" r:id="rId52"/>
    <p:sldId id="315" r:id="rId53"/>
    <p:sldId id="320" r:id="rId54"/>
    <p:sldId id="316" r:id="rId55"/>
    <p:sldId id="319" r:id="rId56"/>
    <p:sldId id="265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329"/>
            <p14:sldId id="284"/>
            <p14:sldId id="286"/>
            <p14:sldId id="272"/>
            <p14:sldId id="287"/>
            <p14:sldId id="288"/>
            <p14:sldId id="278"/>
            <p14:sldId id="283"/>
            <p14:sldId id="277"/>
            <p14:sldId id="305"/>
            <p14:sldId id="317"/>
            <p14:sldId id="306"/>
            <p14:sldId id="308"/>
            <p14:sldId id="292"/>
            <p14:sldId id="312"/>
            <p14:sldId id="328"/>
            <p14:sldId id="315"/>
            <p14:sldId id="320"/>
            <p14:sldId id="316"/>
            <p14:sldId id="319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1A1A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3312" autoAdjust="0"/>
  </p:normalViewPr>
  <p:slideViewPr>
    <p:cSldViewPr>
      <p:cViewPr>
        <p:scale>
          <a:sx n="100" d="100"/>
          <a:sy n="100" d="100"/>
        </p:scale>
        <p:origin x="869" y="-13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TPRs: </a:t>
            </a:r>
            <a:r>
              <a:rPr lang="en-US" dirty="0">
                <a:effectLst/>
              </a:rPr>
              <a:t>0.27 (LDA) 0.12  0.37 0.28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8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effectLst/>
              </a:rPr>
              <a:t>0.973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en-US" dirty="0">
                <a:effectLst/>
              </a:rPr>
              <a:t> 0.925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</a:t>
            </a:r>
            <a:r>
              <a:rPr lang="en-US" dirty="0">
                <a:effectLst/>
              </a:rPr>
              <a:t>0.981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effectLst/>
              </a:rPr>
              <a:t>0.962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plot ROC curves for non-binary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6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successful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610474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 rIns="182880" bIns="9144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8878A-E982-4D87-A375-E4AEA41F15E9}"/>
              </a:ext>
            </a:extLst>
          </p:cNvPr>
          <p:cNvGrpSpPr/>
          <p:nvPr/>
        </p:nvGrpSpPr>
        <p:grpSpPr>
          <a:xfrm>
            <a:off x="4419600" y="3276600"/>
            <a:ext cx="1600200" cy="923330"/>
            <a:chOff x="4572000" y="3238500"/>
            <a:chExt cx="1600200" cy="92333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B531472A-7D3D-411F-8A4C-33E2D7248137}"/>
                </a:ext>
              </a:extLst>
            </p:cNvPr>
            <p:cNvSpPr/>
            <p:nvPr/>
          </p:nvSpPr>
          <p:spPr>
            <a:xfrm>
              <a:off x="4572000" y="3238500"/>
              <a:ext cx="304800" cy="914400"/>
            </a:xfrm>
            <a:prstGeom prst="rightBrace">
              <a:avLst>
                <a:gd name="adj1" fmla="val 36608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EA77F1-DEF0-4D91-B556-601D92FAE8C0}"/>
                </a:ext>
              </a:extLst>
            </p:cNvPr>
            <p:cNvSpPr txBox="1"/>
            <p:nvPr/>
          </p:nvSpPr>
          <p:spPr>
            <a:xfrm>
              <a:off x="4876800" y="32385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prior to data cleansing!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Casualties </a:t>
            </a:r>
            <a:r>
              <a:rPr lang="en-US" dirty="0"/>
              <a:t>from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300579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1" y="685800"/>
            <a:ext cx="7870143" cy="148590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4" y="1499585"/>
            <a:ext cx="3804328" cy="3581400"/>
          </a:xfrm>
        </p:spPr>
        <p:txBody>
          <a:bodyPr>
            <a:normAutofit/>
          </a:bodyPr>
          <a:lstStyle/>
          <a:p>
            <a:r>
              <a:rPr lang="en-US" sz="1600" dirty="0"/>
              <a:t>Build statistical models that predict the likely number of casualties based the variables available.</a:t>
            </a:r>
          </a:p>
          <a:p>
            <a:pPr lvl="1"/>
            <a:r>
              <a:rPr lang="en-US" sz="1600" dirty="0"/>
              <a:t>Casualties are defined as the sum of the fatalities and injuries (i.e. “</a:t>
            </a:r>
            <a:r>
              <a:rPr lang="en-US" sz="1600" dirty="0" err="1"/>
              <a:t>nkill</a:t>
            </a:r>
            <a:r>
              <a:rPr lang="en-US" sz="1600" dirty="0"/>
              <a:t>” + “</a:t>
            </a:r>
            <a:r>
              <a:rPr lang="en-US" sz="1600" dirty="0" err="1"/>
              <a:t>nwound</a:t>
            </a:r>
            <a:r>
              <a:rPr lang="en-US" sz="1600" dirty="0"/>
              <a:t>”)</a:t>
            </a:r>
          </a:p>
          <a:p>
            <a:pPr lvl="1"/>
            <a:r>
              <a:rPr lang="en-US" sz="1600" dirty="0"/>
              <a:t>All entries without casualty data were removed</a:t>
            </a:r>
          </a:p>
          <a:p>
            <a:pPr lvl="1"/>
            <a:r>
              <a:rPr lang="en-US" sz="1600" dirty="0"/>
              <a:t>Casualty data is heavily </a:t>
            </a:r>
            <a:r>
              <a:rPr lang="en-US" sz="1600" dirty="0" err="1"/>
              <a:t>scewed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C9B30A-E913-4929-A12A-C64FFE12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0" y="1458481"/>
            <a:ext cx="4369383" cy="4369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6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R-squared = </a:t>
            </a:r>
            <a:r>
              <a:rPr lang="en-US" sz="2200" dirty="0">
                <a:solidFill>
                  <a:srgbClr val="FF0000"/>
                </a:solidFill>
              </a:rPr>
              <a:t>0.04402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Some outliers seem a bit extreme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Only 12 out of &gt;100,000 are greater than 1000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New R-squared = 0.0909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0F189-1001-46A0-8637-013302C34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914400"/>
            <a:ext cx="3335338" cy="3335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4C32D-F92F-4B93-808A-98235CF76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2" y="914401"/>
            <a:ext cx="3335337" cy="3335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54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Linear Regression (</a:t>
            </a:r>
            <a:r>
              <a:rPr lang="en-US" i="1" dirty="0"/>
              <a:t>Cont’d)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1066800" y="5426651"/>
            <a:ext cx="7200900" cy="164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Log transformation used on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Clearly error isn’t random. </a:t>
            </a:r>
          </a:p>
          <a:p>
            <a:r>
              <a:rPr lang="en-US" dirty="0">
                <a:solidFill>
                  <a:schemeClr val="tx1"/>
                </a:solidFill>
              </a:rPr>
              <a:t>Perhaps a linear model isn’t the best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0EDA9-FBC2-4BC8-934E-1D6344A5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38" y="742950"/>
            <a:ext cx="4431723" cy="4431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48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Trees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6EF2C0D-4D81-4EDA-B163-13BF2956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494" y="1537478"/>
            <a:ext cx="4937906" cy="394892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dirty="0"/>
              <a:t>First Tree (untransformed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 defTabSz="914400"/>
            <a:r>
              <a:rPr lang="en-US" dirty="0"/>
              <a:t>R-squared is very low: 0.08106</a:t>
            </a:r>
          </a:p>
          <a:p>
            <a:pPr lvl="1" defTabSz="914400"/>
            <a:r>
              <a:rPr lang="en-US" dirty="0"/>
              <a:t>Unbalanced: 96% of data goes in one category.</a:t>
            </a:r>
          </a:p>
          <a:p>
            <a:pPr defTabSz="914400"/>
            <a:r>
              <a:rPr lang="en-US" dirty="0"/>
              <a:t>Second Tree (log(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 defTabSz="914400"/>
            <a:r>
              <a:rPr lang="en-US" dirty="0"/>
              <a:t>R-squared is better (but we can’t compare)</a:t>
            </a:r>
          </a:p>
          <a:p>
            <a:pPr lvl="1" defTabSz="914400"/>
            <a:r>
              <a:rPr lang="en-US" dirty="0"/>
              <a:t>Takes more variables into account</a:t>
            </a:r>
          </a:p>
          <a:p>
            <a:pPr defTabSz="914400"/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FD6C492-3603-4996-AB82-2A3331013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"/>
          <a:stretch/>
        </p:blipFill>
        <p:spPr>
          <a:xfrm>
            <a:off x="5709196" y="3424272"/>
            <a:ext cx="3434804" cy="34384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5E9A04F-5B7D-4380-9103-96B8BB08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r="-5" b="-5"/>
          <a:stretch/>
        </p:blipFill>
        <p:spPr>
          <a:xfrm>
            <a:off x="5709195" y="0"/>
            <a:ext cx="3434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810-CD42-4579-8FAA-3DBB7DB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D79A-E419-429A-86E0-7AE4C032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555" y="3357418"/>
            <a:ext cx="6362700" cy="3043382"/>
          </a:xfrm>
        </p:spPr>
        <p:txBody>
          <a:bodyPr/>
          <a:lstStyle/>
          <a:p>
            <a:r>
              <a:rPr lang="en-US" dirty="0"/>
              <a:t>Took 5+ hours to converge!</a:t>
            </a:r>
          </a:p>
          <a:p>
            <a:r>
              <a:rPr lang="en-US" dirty="0"/>
              <a:t>C = 100 seems to be the best model. C = 1000 overfits the data.</a:t>
            </a:r>
          </a:p>
          <a:p>
            <a:r>
              <a:rPr lang="en-US" dirty="0"/>
              <a:t>None of them perform very well.</a:t>
            </a:r>
          </a:p>
          <a:p>
            <a:pPr lvl="1"/>
            <a:r>
              <a:rPr lang="en-US" dirty="0"/>
              <a:t>Still the best we’ve found so far...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C0F455-AAD2-437E-9779-14CC0F527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44167"/>
              </p:ext>
            </p:extLst>
          </p:nvPr>
        </p:nvGraphicFramePr>
        <p:xfrm>
          <a:off x="3014504" y="457200"/>
          <a:ext cx="547985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Worksheet" r:id="rId3" imgW="2505144" imgH="1219149" progId="Excel.Sheet.12">
                  <p:embed/>
                </p:oleObj>
              </mc:Choice>
              <mc:Fallback>
                <p:oleObj name="Worksheet" r:id="rId3" imgW="2505144" imgH="12191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504" y="457200"/>
                        <a:ext cx="547985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97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2462021" cy="14859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65" y="2286000"/>
            <a:ext cx="2744900" cy="3581400"/>
          </a:xfrm>
        </p:spPr>
        <p:txBody>
          <a:bodyPr>
            <a:normAutofit/>
          </a:bodyPr>
          <a:lstStyle/>
          <a:p>
            <a:r>
              <a:rPr lang="en-US" dirty="0"/>
              <a:t>Highest R-squared</a:t>
            </a:r>
          </a:p>
          <a:p>
            <a:pPr lvl="1"/>
            <a:r>
              <a:rPr lang="en-US" dirty="0"/>
              <a:t>0.23279 on testing data</a:t>
            </a:r>
          </a:p>
          <a:p>
            <a:r>
              <a:rPr lang="en-US" dirty="0"/>
              <a:t>Finds very different variables important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ABBCF9-2546-4601-9A9F-25BADEB5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0" y="825080"/>
            <a:ext cx="4887799" cy="488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63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State/Province,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</a:t>
                </a:r>
                <a:r>
                  <a:rPr lang="en-US" dirty="0">
                    <a:solidFill>
                      <a:srgbClr val="FF0000"/>
                    </a:solidFill>
                  </a:rPr>
                  <a:t>predict the “</a:t>
                </a:r>
                <a:r>
                  <a:rPr lang="en-US" dirty="0" err="1">
                    <a:solidFill>
                      <a:srgbClr val="FF0000"/>
                    </a:solidFill>
                  </a:rPr>
                  <a:t>gname</a:t>
                </a:r>
                <a:r>
                  <a:rPr lang="en-US" dirty="0">
                    <a:solidFill>
                      <a:srgbClr val="FF0000"/>
                    </a:solidFill>
                  </a:rPr>
                  <a:t>” </a:t>
                </a:r>
                <a:r>
                  <a:rPr lang="en-US" dirty="0"/>
                  <a:t>(terrorist group name)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Removed data prior to 1997</a:t>
                </a:r>
              </a:p>
              <a:p>
                <a:pPr lvl="1"/>
                <a:r>
                  <a:rPr lang="en-US" sz="2400" dirty="0"/>
                  <a:t>Differences in data collection for incidents prior to 1997</a:t>
                </a:r>
              </a:p>
              <a:p>
                <a:pPr lvl="1"/>
                <a:r>
                  <a:rPr lang="en-US" sz="2400" dirty="0"/>
                  <a:t>Several features (e.g., “claimed” and “</a:t>
                </a:r>
                <a:r>
                  <a:rPr lang="en-US" sz="2400" dirty="0" err="1"/>
                  <a:t>nperps</a:t>
                </a:r>
                <a:r>
                  <a:rPr lang="en-US" sz="2400" dirty="0"/>
                  <a:t>”) are not available prior to 1997</a:t>
                </a:r>
              </a:p>
              <a:p>
                <a:r>
                  <a:rPr lang="en-US" sz="2400" dirty="0"/>
                  <a:t>Removed incidents with “unknown” / NA group names (</a:t>
                </a:r>
                <a:r>
                  <a:rPr lang="en-US" sz="2400" dirty="0" err="1"/>
                  <a:t>gname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Only included incidents from </a:t>
                </a:r>
                <a:r>
                  <a:rPr lang="en-US" sz="2400" i="1" dirty="0"/>
                  <a:t>highly active terrorist groups </a:t>
                </a:r>
                <a:r>
                  <a:rPr lang="en-US" sz="2400" dirty="0"/>
                  <a:t>operating in at least 2 regions</a:t>
                </a:r>
              </a:p>
              <a:p>
                <a:pPr lvl="1"/>
                <a:r>
                  <a:rPr lang="en-US" sz="2400" i="0" dirty="0"/>
                  <a:t>Groups must have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i="0" dirty="0"/>
                  <a:t> attributed attacks</a:t>
                </a:r>
              </a:p>
              <a:p>
                <a:r>
                  <a:rPr lang="en-US" sz="2400" dirty="0"/>
                  <a:t>Removed group names corresponding to general types of perpetrators (e.g., “Gunmen” or “Anarchists”) instead of organizations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  <a:blipFill>
                <a:blip r:embed="rId2"/>
                <a:stretch>
                  <a:fillRect l="-1185" t="-2029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81153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QDA* (</a:t>
            </a:r>
            <a:r>
              <a:rPr lang="en-US" sz="2800" i="1" dirty="0">
                <a:solidFill>
                  <a:srgbClr val="FF0000"/>
                </a:solidFill>
              </a:rPr>
              <a:t>restricted model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b="1" dirty="0"/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gname~latitude+longitude+iyear+imonth+iday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SVM (Linear, </a:t>
            </a:r>
            <a:r>
              <a:rPr lang="en-US" sz="2800" strike="sngStrike" dirty="0">
                <a:solidFill>
                  <a:srgbClr val="FF0000"/>
                </a:solidFill>
              </a:rPr>
              <a:t>Radial</a:t>
            </a:r>
            <a:r>
              <a:rPr lang="en-US" sz="2800" dirty="0"/>
              <a:t>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069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A7499-C264-46A8-A7FD-6B89F33DCACA}"/>
              </a:ext>
            </a:extLst>
          </p:cNvPr>
          <p:cNvGrpSpPr/>
          <p:nvPr/>
        </p:nvGrpSpPr>
        <p:grpSpPr>
          <a:xfrm>
            <a:off x="1024467" y="868680"/>
            <a:ext cx="7486650" cy="5989319"/>
            <a:chOff x="1024467" y="868680"/>
            <a:chExt cx="7486650" cy="5989319"/>
          </a:xfrm>
        </p:grpSpPr>
        <p:pic>
          <p:nvPicPr>
            <p:cNvPr id="5" name="Picture 4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07761BA7-2B1A-4D3A-B51A-E58CBE276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467" y="868680"/>
              <a:ext cx="7486650" cy="598931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FFD96-B26E-4E67-A2E3-AFE2D0F3B004}"/>
                </a:ext>
              </a:extLst>
            </p:cNvPr>
            <p:cNvSpPr txBox="1"/>
            <p:nvPr/>
          </p:nvSpPr>
          <p:spPr>
            <a:xfrm>
              <a:off x="3006990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609600" y="1097680"/>
            <a:ext cx="8427027" cy="466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609600" y="1295400"/>
            <a:ext cx="8458200" cy="546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F0C93B-7ACE-4811-8CC3-6BDFAAEDB8AB}"/>
              </a:ext>
            </a:extLst>
          </p:cNvPr>
          <p:cNvGrpSpPr/>
          <p:nvPr/>
        </p:nvGrpSpPr>
        <p:grpSpPr>
          <a:xfrm>
            <a:off x="727364" y="320040"/>
            <a:ext cx="8172450" cy="6537959"/>
            <a:chOff x="727364" y="320040"/>
            <a:chExt cx="8172450" cy="6537959"/>
          </a:xfrm>
        </p:grpSpPr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7BAA02D9-3F2A-4245-9BEF-D5D15A3B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64" y="320040"/>
              <a:ext cx="8172450" cy="65379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9DBA2-3901-40C8-8CA6-76E1D171B4A6}"/>
                </a:ext>
              </a:extLst>
            </p:cNvPr>
            <p:cNvSpPr txBox="1"/>
            <p:nvPr/>
          </p:nvSpPr>
          <p:spPr>
            <a:xfrm>
              <a:off x="3052787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609600" y="1295400"/>
            <a:ext cx="8423566" cy="4592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114800"/>
          </a:xfrm>
        </p:spPr>
        <p:txBody>
          <a:bodyPr>
            <a:normAutofit/>
          </a:bodyPr>
          <a:lstStyle/>
          <a:p>
            <a:r>
              <a:rPr lang="en-US" dirty="0"/>
              <a:t>Build statistical models that predict whether the </a:t>
            </a:r>
            <a:r>
              <a:rPr lang="en-US" dirty="0">
                <a:solidFill>
                  <a:srgbClr val="FF0000"/>
                </a:solidFill>
              </a:rPr>
              <a:t>risk of attack </a:t>
            </a:r>
            <a:r>
              <a:rPr lang="en-US" dirty="0"/>
              <a:t>is “low” or “high” based on </a:t>
            </a:r>
            <a:r>
              <a:rPr lang="en-US" dirty="0">
                <a:solidFill>
                  <a:srgbClr val="FF0000"/>
                </a:solidFill>
              </a:rPr>
              <a:t>geospatial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temporal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0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82136"/>
              </p:ext>
            </p:extLst>
          </p:nvPr>
        </p:nvGraphicFramePr>
        <p:xfrm>
          <a:off x="533401" y="673759"/>
          <a:ext cx="8610600" cy="615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1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22462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790092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02095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r>
                        <a:rPr lang="en-US" sz="1800" b="1" dirty="0"/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r>
                        <a:rPr lang="en-US" sz="1800" b="1" dirty="0"/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 (2010 - 2017)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4522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/>
                        <a:t>weekday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derived from </a:t>
                      </a:r>
                      <a:r>
                        <a:rPr lang="en-US" sz="1800" b="1" dirty="0" err="1"/>
                        <a:t>iyear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imonth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37811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0545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-- grouping by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76320">
                <a:tc gridSpan="4">
                  <a:txBody>
                    <a:bodyPr/>
                    <a:lstStyle/>
                    <a:p>
                      <a:r>
                        <a:rPr lang="en-US" sz="1800" b="1" i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879074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A7A5-967E-4FF9-A2F6-47CD0C33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Geocoordinates via </a:t>
            </a:r>
            <a:r>
              <a:rPr lang="en-US" b="1" dirty="0" err="1">
                <a:solidFill>
                  <a:srgbClr val="FF0000"/>
                </a:solidFill>
              </a:rPr>
              <a:t>kmeans</a:t>
            </a:r>
            <a:r>
              <a:rPr lang="en-US" dirty="0"/>
              <a:t> (</a:t>
            </a:r>
            <a:r>
              <a:rPr lang="en-US" dirty="0" err="1"/>
              <a:t>cluster_id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641C517-4DA6-4625-83AC-B4051964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t="2702" r="12598" b="22223"/>
          <a:stretch/>
        </p:blipFill>
        <p:spPr>
          <a:xfrm>
            <a:off x="527550" y="1600200"/>
            <a:ext cx="86116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2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8002178" cy="1485900"/>
          </a:xfrm>
        </p:spPr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95627-C13E-411C-BCC2-F6334F2F0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95022"/>
              </p:ext>
            </p:extLst>
          </p:nvPr>
        </p:nvGraphicFramePr>
        <p:xfrm>
          <a:off x="1143001" y="1600200"/>
          <a:ext cx="6172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90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480291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Risk Level (</a:t>
                      </a:r>
                      <a:r>
                        <a:rPr lang="en-US" sz="1800" b="1" dirty="0" err="1"/>
                        <a:t>risk_level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Event Groups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  2,361 (91%)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233 (  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07CEA5-C523-4A61-B315-2F527C44791E}"/>
              </a:ext>
            </a:extLst>
          </p:cNvPr>
          <p:cNvSpPr/>
          <p:nvPr/>
        </p:nvSpPr>
        <p:spPr>
          <a:xfrm>
            <a:off x="5849571" y="2753924"/>
            <a:ext cx="77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2,594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CFCF7-7DED-40A3-BC76-B59408B3C2D1}"/>
              </a:ext>
            </a:extLst>
          </p:cNvPr>
          <p:cNvSpPr txBox="1"/>
          <p:nvPr/>
        </p:nvSpPr>
        <p:spPr>
          <a:xfrm>
            <a:off x="6553200" y="2750461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/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(sample)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en-US" dirty="0"/>
                  <a:t> attacks</a:t>
                </a:r>
              </a:p>
              <a:p>
                <a:r>
                  <a:rPr lang="en-US" dirty="0"/>
                  <a:t>std. dev.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r>
                  <a:rPr lang="en-US" dirty="0"/>
                  <a:t> attacks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blipFill>
                <a:blip r:embed="rId3"/>
                <a:stretch>
                  <a:fillRect l="-1493" t="-4630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5441D9-99BF-41DB-95A4-E819CC3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" r="1"/>
          <a:stretch/>
        </p:blipFill>
        <p:spPr>
          <a:xfrm>
            <a:off x="457200" y="3324357"/>
            <a:ext cx="5257800" cy="3402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/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1A1AFF"/>
                    </a:solidFill>
                  </a:rPr>
                  <a:t>“high”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A1AFF"/>
                        </a:solidFill>
                        <a:latin typeface="Cambria Math" panose="02040503050406030204" pitchFamily="18" charset="0"/>
                      </a:rPr>
                      <m:t>→71</m:t>
                    </m:r>
                  </m:oMath>
                </a14:m>
                <a:endParaRPr lang="en-US" dirty="0">
                  <a:solidFill>
                    <a:srgbClr val="1A1AFF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blipFill>
                <a:blip r:embed="rId5"/>
                <a:stretch>
                  <a:fillRect l="-12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3,813 observations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519 observations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  <a:blipFill>
                <a:blip r:embed="rId2"/>
                <a:stretch>
                  <a:fillRect l="-177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2C1DB-05B4-446A-8880-95ECE1BF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94937"/>
              </p:ext>
            </p:extLst>
          </p:nvPr>
        </p:nvGraphicFramePr>
        <p:xfrm>
          <a:off x="6324600" y="1981200"/>
          <a:ext cx="1981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0785123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78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low: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1,894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high: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1,919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556024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A570D0CA-77DF-4644-9A51-683941FF24F1}"/>
              </a:ext>
            </a:extLst>
          </p:cNvPr>
          <p:cNvSpPr/>
          <p:nvPr/>
        </p:nvSpPr>
        <p:spPr>
          <a:xfrm flipV="1">
            <a:off x="3886200" y="1981200"/>
            <a:ext cx="23622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9AF52-E943-4C30-89DF-F979AB807DC6}"/>
              </a:ext>
            </a:extLst>
          </p:cNvPr>
          <p:cNvSpPr txBox="1"/>
          <p:nvPr/>
        </p:nvSpPr>
        <p:spPr>
          <a:xfrm>
            <a:off x="32766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after balancing (over sampling)</a:t>
            </a:r>
          </a:p>
        </p:txBody>
      </p:sp>
    </p:spTree>
    <p:extLst>
      <p:ext uri="{BB962C8B-B14F-4D97-AF65-F5344CB8AC3E}">
        <p14:creationId xmlns:p14="http://schemas.microsoft.com/office/powerpoint/2010/main" val="3043438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 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strike="sngStrike" dirty="0">
                <a:solidFill>
                  <a:srgbClr val="FF0000"/>
                </a:solidFill>
              </a:rPr>
              <a:t>QDA</a:t>
            </a:r>
            <a:r>
              <a:rPr lang="en-US" sz="2800" dirty="0">
                <a:solidFill>
                  <a:srgbClr val="FF0000"/>
                </a:solidFill>
              </a:rPr>
              <a:t> ("rank deficiency in group high" error)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SVM (</a:t>
            </a:r>
            <a:r>
              <a:rPr lang="en-US" sz="2800" strike="sngStrike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, Radial,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86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C2F-F666-4F2E-9EAC-56EE133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ROC Curves / AUC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39F3383-65BE-4C6E-A7CE-292353C2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772390"/>
            <a:ext cx="8556916" cy="5704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66B82-7E04-4F33-A7B6-D0AEA9EA1922}"/>
              </a:ext>
            </a:extLst>
          </p:cNvPr>
          <p:cNvSpPr txBox="1"/>
          <p:nvPr/>
        </p:nvSpPr>
        <p:spPr>
          <a:xfrm>
            <a:off x="4663017" y="3810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LDA      0.973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    0.925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 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SVM      0.962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8906-295C-4F3B-9105-271DBADF4041}"/>
              </a:ext>
            </a:extLst>
          </p:cNvPr>
          <p:cNvSpPr txBox="1"/>
          <p:nvPr/>
        </p:nvSpPr>
        <p:spPr>
          <a:xfrm>
            <a:off x="5265209" y="3429000"/>
            <a:ext cx="100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3895841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EB5-C8FD-42CA-A5AD-4958821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F5A17-9EB6-490C-8183-751BA36E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7" y="1295400"/>
            <a:ext cx="8210849" cy="21434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FBA80F-C4FC-42EA-A136-095866385D11}"/>
              </a:ext>
            </a:extLst>
          </p:cNvPr>
          <p:cNvSpPr/>
          <p:nvPr/>
        </p:nvSpPr>
        <p:spPr>
          <a:xfrm>
            <a:off x="3962401" y="1447800"/>
            <a:ext cx="112334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A84280-11D8-4EEE-8672-06F92523182C}"/>
              </a:ext>
            </a:extLst>
          </p:cNvPr>
          <p:cNvSpPr/>
          <p:nvPr/>
        </p:nvSpPr>
        <p:spPr>
          <a:xfrm>
            <a:off x="2784762" y="1842655"/>
            <a:ext cx="79663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5A70-EB6D-44EE-A909-6C45C61494C4}"/>
              </a:ext>
            </a:extLst>
          </p:cNvPr>
          <p:cNvSpPr/>
          <p:nvPr/>
        </p:nvSpPr>
        <p:spPr>
          <a:xfrm>
            <a:off x="4439254" y="1811481"/>
            <a:ext cx="79663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D16702-05A0-414D-9F2F-257847E9A278}"/>
              </a:ext>
            </a:extLst>
          </p:cNvPr>
          <p:cNvSpPr/>
          <p:nvPr/>
        </p:nvSpPr>
        <p:spPr>
          <a:xfrm>
            <a:off x="3810000" y="2566553"/>
            <a:ext cx="867039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18E995-8E54-456E-B496-8CECEBB5E793}"/>
              </a:ext>
            </a:extLst>
          </p:cNvPr>
          <p:cNvSpPr/>
          <p:nvPr/>
        </p:nvSpPr>
        <p:spPr>
          <a:xfrm>
            <a:off x="2912916" y="2606123"/>
            <a:ext cx="867039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3913FB2D-5C45-4F3F-A9D7-E0A2B4671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3" t="10000" r="24167" b="55000"/>
          <a:stretch/>
        </p:blipFill>
        <p:spPr>
          <a:xfrm>
            <a:off x="704418" y="4216480"/>
            <a:ext cx="4160688" cy="2427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58651D-6202-4A64-A939-8F4E186E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60862"/>
              </p:ext>
            </p:extLst>
          </p:nvPr>
        </p:nvGraphicFramePr>
        <p:xfrm>
          <a:off x="6477000" y="4305300"/>
          <a:ext cx="2190115" cy="1866900"/>
        </p:xfrm>
        <a:graphic>
          <a:graphicData uri="http://schemas.openxmlformats.org/drawingml/2006/table">
            <a:tbl>
              <a:tblPr/>
              <a:tblGrid>
                <a:gridCol w="219075">
                  <a:extLst>
                    <a:ext uri="{9D8B030D-6E8A-4147-A177-3AD203B41FA5}">
                      <a16:colId xmlns:a16="http://schemas.microsoft.com/office/drawing/2014/main" val="1242830739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908526187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198733594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Monday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10954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484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Tuesday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13226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656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Wednesday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11925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05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Thursday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12672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01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Friday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12026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32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Saturday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12693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00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12711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356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7D9F1376-380D-419D-B5B5-47A4CC1AA204}"/>
              </a:ext>
            </a:extLst>
          </p:cNvPr>
          <p:cNvSpPr/>
          <p:nvPr/>
        </p:nvSpPr>
        <p:spPr>
          <a:xfrm>
            <a:off x="1695450" y="1461655"/>
            <a:ext cx="112334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EDC073-7B6C-4BDA-AE1A-F206F3A3F841}"/>
              </a:ext>
            </a:extLst>
          </p:cNvPr>
          <p:cNvSpPr/>
          <p:nvPr/>
        </p:nvSpPr>
        <p:spPr>
          <a:xfrm>
            <a:off x="6020929" y="1428750"/>
            <a:ext cx="112334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994B5C-CC65-441F-B3F4-6ED119A8F1C7}"/>
              </a:ext>
            </a:extLst>
          </p:cNvPr>
          <p:cNvSpPr/>
          <p:nvPr/>
        </p:nvSpPr>
        <p:spPr>
          <a:xfrm>
            <a:off x="7165584" y="1447800"/>
            <a:ext cx="971023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499-4019-41DA-98D5-E59D876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10775-CB9C-48C2-96AC-3483112E2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2" t="31322" r="10831" b="31321"/>
          <a:stretch/>
        </p:blipFill>
        <p:spPr>
          <a:xfrm>
            <a:off x="653325" y="1600200"/>
            <a:ext cx="83890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6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372-FD2F-408B-A5EE-676C6D2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(importance)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90284-7077-43C7-9D6B-80364380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5"/>
          <a:stretch/>
        </p:blipFill>
        <p:spPr>
          <a:xfrm>
            <a:off x="600827" y="2057400"/>
            <a:ext cx="8427641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809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43434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large percentage of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pPr lvl="1"/>
            <a:r>
              <a:rPr lang="en-US" dirty="0"/>
              <a:t>some contain </a:t>
            </a:r>
            <a:r>
              <a:rPr lang="en-US" b="1" dirty="0"/>
              <a:t>too many</a:t>
            </a:r>
            <a:r>
              <a:rPr lang="en-US" dirty="0"/>
              <a:t> </a:t>
            </a:r>
            <a:r>
              <a:rPr lang="en-US" b="1" dirty="0"/>
              <a:t>category values</a:t>
            </a:r>
            <a:r>
              <a:rPr lang="en-US" dirty="0"/>
              <a:t> (for example, targsubtype1 has 107 distinct categories)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1981</Words>
  <Application>Microsoft Office PowerPoint</Application>
  <PresentationFormat>On-screen Show (4:3)</PresentationFormat>
  <Paragraphs>742</Paragraphs>
  <Slides>56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Casualties from  Terrorist attacks</vt:lpstr>
      <vt:lpstr>Goal</vt:lpstr>
      <vt:lpstr>Linear Regression</vt:lpstr>
      <vt:lpstr>Linear Regression (Cont’d)</vt:lpstr>
      <vt:lpstr>Trees</vt:lpstr>
      <vt:lpstr>SVMs</vt:lpstr>
      <vt:lpstr>Random Forest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Methods Attempted:</vt:lpstr>
      <vt:lpstr>Model Set 1 Results (on test data)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Predicting  risk of attack  from GEOPolitical and TEMPORAL Variables</vt:lpstr>
      <vt:lpstr>Goal</vt:lpstr>
      <vt:lpstr>Variables</vt:lpstr>
      <vt:lpstr>Clustering Geocoordinates via kmeans (cluster_id) </vt:lpstr>
      <vt:lpstr>Response Variable (risk_level)</vt:lpstr>
      <vt:lpstr>Training / Testing Data Set </vt:lpstr>
      <vt:lpstr>Methods Attempted:</vt:lpstr>
      <vt:lpstr>ROC Curves / AUC</vt:lpstr>
      <vt:lpstr>LDA Results</vt:lpstr>
      <vt:lpstr>Decision Tree</vt:lpstr>
      <vt:lpstr>Random Forest (importance)</vt:lpstr>
      <vt:lpstr>Summary and Conclusions?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James Willson</dc:creator>
  <cp:lastModifiedBy>Sean Kugele</cp:lastModifiedBy>
  <cp:revision>76</cp:revision>
  <dcterms:created xsi:type="dcterms:W3CDTF">2019-11-26T02:50:48Z</dcterms:created>
  <dcterms:modified xsi:type="dcterms:W3CDTF">2019-11-26T07:10:14Z</dcterms:modified>
</cp:coreProperties>
</file>