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60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89" r:id="rId11"/>
    <p:sldId id="257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01" r:id="rId30"/>
    <p:sldId id="302" r:id="rId31"/>
    <p:sldId id="303" r:id="rId32"/>
    <p:sldId id="276" r:id="rId33"/>
    <p:sldId id="282" r:id="rId34"/>
    <p:sldId id="279" r:id="rId35"/>
    <p:sldId id="304" r:id="rId36"/>
    <p:sldId id="329" r:id="rId37"/>
    <p:sldId id="284" r:id="rId38"/>
    <p:sldId id="286" r:id="rId39"/>
    <p:sldId id="272" r:id="rId40"/>
    <p:sldId id="287" r:id="rId41"/>
    <p:sldId id="288" r:id="rId42"/>
    <p:sldId id="278" r:id="rId43"/>
    <p:sldId id="283" r:id="rId44"/>
    <p:sldId id="277" r:id="rId45"/>
    <p:sldId id="330" r:id="rId46"/>
    <p:sldId id="305" r:id="rId47"/>
    <p:sldId id="317" r:id="rId48"/>
    <p:sldId id="306" r:id="rId49"/>
    <p:sldId id="308" r:id="rId50"/>
    <p:sldId id="292" r:id="rId51"/>
    <p:sldId id="312" r:id="rId52"/>
    <p:sldId id="328" r:id="rId53"/>
    <p:sldId id="315" r:id="rId54"/>
    <p:sldId id="320" r:id="rId55"/>
    <p:sldId id="316" r:id="rId56"/>
    <p:sldId id="319" r:id="rId57"/>
    <p:sldId id="331" r:id="rId58"/>
    <p:sldId id="265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89"/>
            <p14:sldId id="257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Sean" id="{1C3D8192-CB26-499D-A6D8-E7F692D2D51F}">
          <p14:sldIdLst>
            <p14:sldId id="301"/>
            <p14:sldId id="302"/>
            <p14:sldId id="303"/>
            <p14:sldId id="276"/>
            <p14:sldId id="282"/>
            <p14:sldId id="279"/>
            <p14:sldId id="304"/>
            <p14:sldId id="329"/>
            <p14:sldId id="284"/>
            <p14:sldId id="286"/>
            <p14:sldId id="272"/>
            <p14:sldId id="287"/>
            <p14:sldId id="288"/>
            <p14:sldId id="278"/>
            <p14:sldId id="283"/>
            <p14:sldId id="277"/>
            <p14:sldId id="330"/>
            <p14:sldId id="305"/>
            <p14:sldId id="317"/>
            <p14:sldId id="306"/>
            <p14:sldId id="308"/>
            <p14:sldId id="292"/>
            <p14:sldId id="312"/>
            <p14:sldId id="328"/>
            <p14:sldId id="315"/>
            <p14:sldId id="320"/>
            <p14:sldId id="316"/>
            <p14:sldId id="319"/>
            <p14:sldId id="331"/>
          </p14:sldIdLst>
        </p14:section>
        <p14:section name="Summary and Conclusion" id="{A2B1DDA9-9FDD-4663-A154-79354B6BCDF3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1A1A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3312" autoAdjust="0"/>
  </p:normalViewPr>
  <p:slideViewPr>
    <p:cSldViewPr>
      <p:cViewPr varScale="1">
        <p:scale>
          <a:sx n="91" d="100"/>
          <a:sy n="91" d="100"/>
        </p:scale>
        <p:origin x="21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Middle East &amp; North Africa (most incidents) followed closely </a:t>
            </a:r>
            <a:r>
              <a:rPr lang="en-US"/>
              <a:t>by South </a:t>
            </a:r>
            <a:r>
              <a:rPr lang="en-US" dirty="0"/>
              <a:t>Asia (over half of all incidents combined)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North America has the least incidents followed by Eastern Europe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8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a terrorist group becomes active in a new region / geography?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Try to determine groups attack patterns…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Iraq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Arabian Peninsula (AQAP)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Islamic Maghreb (AQIM)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Hamas (Islamic Resistance Movement)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Hezbollah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Islamic State of Iraq and the Levant (ISIL)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Kurdistan Workers' Party (PKK)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Liberation Tigers of Tamil Eelam (LTTE)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 People's Army (NPA)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Revolutionary Armed Forces of Colombia (FARC)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Salafist Group for Preaching and Fighting (GSPC)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Taliban</a:t>
            </a:r>
            <a:r>
              <a:rPr lang="en-US" dirty="0"/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dirty="0"/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Tehrik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-Taliban Pakistan (TTP)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1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7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event_group</a:t>
            </a:r>
            <a:r>
              <a:rPr lang="en-US" dirty="0"/>
              <a:t> is a combination of weekday, month, and </a:t>
            </a:r>
            <a:r>
              <a:rPr lang="en-US" dirty="0" err="1"/>
              <a:t>cluster_id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5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fancyRpartPlot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1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Impact of data balancing (i.e., oversampling)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Slowness of SVMs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Amount of effort needed for data cleansing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9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Outperformed no balancing (overly biased priors) and </a:t>
            </a:r>
            <a:r>
              <a:rPr lang="en-US" dirty="0" err="1"/>
              <a:t>undersampling</a:t>
            </a:r>
            <a:r>
              <a:rPr lang="en-US" dirty="0"/>
              <a:t> (lose too much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  <a:p>
            <a:endParaRPr lang="en-US" dirty="0"/>
          </a:p>
          <a:p>
            <a:r>
              <a:rPr lang="en-US" dirty="0"/>
              <a:t>attacktype1 -&gt; assassination, kidnapping, hijacking, bombing, facility attack, etc.</a:t>
            </a:r>
          </a:p>
          <a:p>
            <a:r>
              <a:rPr lang="en-US" dirty="0"/>
              <a:t>targtype1 -&gt; business, government, police, military, journalists, etc.</a:t>
            </a:r>
          </a:p>
          <a:p>
            <a:r>
              <a:rPr lang="en-US" dirty="0"/>
              <a:t>weaptype1 -&gt; firearms, biological, chemical, explosives, fake weapons,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Unable to plot ROC curves for non-binary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FF0000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/>
              <a:t>Sean Kugele (Team Lead)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68530-1AC4-4094-81CB-297D3AC7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43" y="1111386"/>
            <a:ext cx="1552575" cy="1035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82091-FA36-4B89-A4F8-CE685115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83" y="219211"/>
            <a:ext cx="1285875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CC510-01EC-4E9E-AE8C-FB29E43AD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545" y="4849975"/>
            <a:ext cx="1809750" cy="892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AC993-D76F-41BD-BCE8-BC2008108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293" y="4455799"/>
            <a:ext cx="1285875" cy="1681162"/>
          </a:xfrm>
          <a:prstGeom prst="rect">
            <a:avLst/>
          </a:prstGeom>
        </p:spPr>
      </p:pic>
      <p:pic>
        <p:nvPicPr>
          <p:cNvPr id="6146" name="Picture 2" descr="NPA logo.svg">
            <a:extLst>
              <a:ext uri="{FF2B5EF4-FFF2-40B4-BE49-F238E27FC236}">
                <a16:creationId xmlns:a16="http://schemas.microsoft.com/office/drawing/2014/main" id="{21F20B65-04B4-4401-A7D5-A8AD7DBB4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452" y="824842"/>
            <a:ext cx="1205097" cy="10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successful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26780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90600"/>
            <a:ext cx="7200900" cy="3695700"/>
          </a:xfrm>
        </p:spPr>
        <p:txBody>
          <a:bodyPr/>
          <a:lstStyle/>
          <a:p>
            <a:r>
              <a:rPr lang="en-US" dirty="0"/>
              <a:t>Large amount of NAs; All columns removed with &gt; 1000 missing values.</a:t>
            </a:r>
          </a:p>
          <a:p>
            <a:pPr lvl="1"/>
            <a:r>
              <a:rPr lang="en-US" dirty="0"/>
              <a:t>Most of these values were either redundant (e.g. “targtype2”, “natlty2”, etc.)</a:t>
            </a:r>
          </a:p>
          <a:p>
            <a:pPr lvl="1"/>
            <a:r>
              <a:rPr lang="en-US" dirty="0"/>
              <a:t>Or didn’t match the goals for the model (e.g. “</a:t>
            </a:r>
            <a:r>
              <a:rPr lang="en-US" dirty="0" err="1"/>
              <a:t>nkill</a:t>
            </a:r>
            <a:r>
              <a:rPr lang="en-US" dirty="0"/>
              <a:t>”, “</a:t>
            </a:r>
            <a:r>
              <a:rPr lang="en-US" dirty="0" err="1"/>
              <a:t>nwound</a:t>
            </a:r>
            <a:r>
              <a:rPr lang="en-US" dirty="0"/>
              <a:t>”, etc.)</a:t>
            </a:r>
          </a:p>
          <a:p>
            <a:r>
              <a:rPr lang="en-US" dirty="0"/>
              <a:t>One Hot Encoding</a:t>
            </a:r>
          </a:p>
          <a:p>
            <a:pPr lvl="1"/>
            <a:r>
              <a:rPr lang="en-US" dirty="0"/>
              <a:t>After encoding final data had 85 variables</a:t>
            </a:r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The First Attempt (Trees)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Problem! Almost everything is predicted “success”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F955D-7003-4A2C-AA45-35123AAA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5353050" cy="5353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135E6D-3410-49AD-A324-84658A5DB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23129"/>
              </p:ext>
            </p:extLst>
          </p:nvPr>
        </p:nvGraphicFramePr>
        <p:xfrm>
          <a:off x="6324600" y="849456"/>
          <a:ext cx="2566592" cy="124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" name="Worksheet" r:id="rId4" imgW="1923884" imgH="933476" progId="Excel.Sheet.12">
                  <p:embed/>
                </p:oleObj>
              </mc:Choice>
              <mc:Fallback>
                <p:oleObj name="Worksheet" r:id="rId4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4600" y="849456"/>
                        <a:ext cx="2566592" cy="124517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n-US" dirty="0">
                <a:solidFill>
                  <a:srgbClr val="FF0000"/>
                </a:solidFill>
              </a:rPr>
              <a:t>0.3369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0.6855</a:t>
            </a:r>
          </a:p>
        </p:txBody>
      </p:sp>
    </p:spTree>
    <p:extLst>
      <p:ext uri="{BB962C8B-B14F-4D97-AF65-F5344CB8AC3E}">
        <p14:creationId xmlns:p14="http://schemas.microsoft.com/office/powerpoint/2010/main" val="269104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Highly 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933700"/>
            <a:ext cx="7200900" cy="990600"/>
          </a:xfrm>
        </p:spPr>
        <p:txBody>
          <a:bodyPr/>
          <a:lstStyle/>
          <a:p>
            <a:r>
              <a:rPr lang="en-US" dirty="0"/>
              <a:t>20059 / 181691 = 11% of data is not a success</a:t>
            </a:r>
          </a:p>
          <a:p>
            <a:r>
              <a:rPr lang="en-US" dirty="0"/>
              <a:t>Solution: Oversampling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4D08CA0-DC11-47E5-994B-2ADF1E5F0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17738"/>
              </p:ext>
            </p:extLst>
          </p:nvPr>
        </p:nvGraphicFramePr>
        <p:xfrm>
          <a:off x="1143000" y="1100137"/>
          <a:ext cx="2978974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" name="Worksheet" r:id="rId3" imgW="1466857" imgH="771525" progId="Excel.Sheet.12">
                  <p:embed/>
                </p:oleObj>
              </mc:Choice>
              <mc:Fallback>
                <p:oleObj name="Worksheet" r:id="rId3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100137"/>
                        <a:ext cx="2978974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4E4E5C-8AE0-4DF2-B72F-0D309D35C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10618"/>
              </p:ext>
            </p:extLst>
          </p:nvPr>
        </p:nvGraphicFramePr>
        <p:xfrm>
          <a:off x="1142999" y="4146118"/>
          <a:ext cx="2982813" cy="156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" name="Worksheet" r:id="rId5" imgW="1466857" imgH="771525" progId="Excel.Sheet.12">
                  <p:embed/>
                </p:oleObj>
              </mc:Choice>
              <mc:Fallback>
                <p:oleObj name="Worksheet" r:id="rId5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4146118"/>
                        <a:ext cx="2982813" cy="1568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64C2F5-C2EB-4261-A4EF-D08D78F85F94}"/>
              </a:ext>
            </a:extLst>
          </p:cNvPr>
          <p:cNvSpPr/>
          <p:nvPr/>
        </p:nvSpPr>
        <p:spPr>
          <a:xfrm>
            <a:off x="1140690" y="5936818"/>
            <a:ext cx="4874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“Perfectly balanced as all things should be”</a:t>
            </a:r>
          </a:p>
        </p:txBody>
      </p:sp>
    </p:spTree>
    <p:extLst>
      <p:ext uri="{BB962C8B-B14F-4D97-AF65-F5344CB8AC3E}">
        <p14:creationId xmlns:p14="http://schemas.microsoft.com/office/powerpoint/2010/main" val="370426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Oversampled Tree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problem persists!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0.8641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rgbClr val="FF0000"/>
                </a:solidFill>
              </a:rPr>
              <a:t>0.2130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ED844E2-96B2-4C25-8C30-308316F95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3" y="702261"/>
            <a:ext cx="5353050" cy="5353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28E84C-47A7-49FF-BB82-F375A36B4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0449"/>
              </p:ext>
            </p:extLst>
          </p:nvPr>
        </p:nvGraphicFramePr>
        <p:xfrm>
          <a:off x="6202655" y="862445"/>
          <a:ext cx="251304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Worksheet" r:id="rId5" imgW="1923884" imgH="933476" progId="Excel.Sheet.12">
                  <p:embed/>
                </p:oleObj>
              </mc:Choice>
              <mc:Fallback>
                <p:oleObj name="Worksheet" r:id="rId5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2655" y="862445"/>
                        <a:ext cx="251304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73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Model Comparison 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The second model seems a bit better.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B60E65A-B2AD-4864-AFF0-0C32635D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8313"/>
            <a:ext cx="5353051" cy="5353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20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Failed Experiment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EF795F9-2AA6-4562-9D56-905A1BBA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42950"/>
            <a:ext cx="5715000" cy="571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1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685800" y="5942215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334125" y="887730"/>
            <a:ext cx="2657475" cy="281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“property” is the most important, but how helpful is it actually?</a:t>
            </a:r>
          </a:p>
          <a:p>
            <a:r>
              <a:rPr lang="en-US" i="1" dirty="0">
                <a:solidFill>
                  <a:schemeClr val="tx1"/>
                </a:solidFill>
              </a:rPr>
              <a:t>Similar problem for “</a:t>
            </a:r>
            <a:r>
              <a:rPr lang="en-US" i="1" dirty="0" err="1">
                <a:solidFill>
                  <a:schemeClr val="tx1"/>
                </a:solidFill>
              </a:rPr>
              <a:t>ishostkid</a:t>
            </a:r>
            <a:r>
              <a:rPr lang="en-US" i="1" dirty="0">
                <a:solidFill>
                  <a:schemeClr val="tx1"/>
                </a:solidFill>
              </a:rPr>
              <a:t>”</a:t>
            </a:r>
          </a:p>
          <a:p>
            <a:r>
              <a:rPr lang="en-US" i="1" dirty="0">
                <a:solidFill>
                  <a:schemeClr val="tx1"/>
                </a:solidFill>
              </a:rPr>
              <a:t>Some variables are redundant (i.e. “</a:t>
            </a:r>
            <a:r>
              <a:rPr lang="en-US" i="1" dirty="0" err="1">
                <a:solidFill>
                  <a:schemeClr val="tx1"/>
                </a:solidFill>
              </a:rPr>
              <a:t>ishostkid</a:t>
            </a:r>
            <a:r>
              <a:rPr lang="en-US" i="1" dirty="0">
                <a:solidFill>
                  <a:schemeClr val="tx1"/>
                </a:solidFill>
              </a:rPr>
              <a:t>” and “attacktype1.6”)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"/>
          <a:stretch/>
        </p:blipFill>
        <p:spPr>
          <a:xfrm>
            <a:off x="762000" y="685800"/>
            <a:ext cx="5334000" cy="505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174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6327080A-31EB-42B9-A863-B6579709B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42949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Is using </a:t>
            </a:r>
            <a:r>
              <a:rPr lang="en-US" sz="2200" i="1" dirty="0">
                <a:solidFill>
                  <a:schemeClr val="tx1"/>
                </a:solidFill>
              </a:rPr>
              <a:t>“</a:t>
            </a:r>
            <a:r>
              <a:rPr lang="en-US" sz="2200" i="1" dirty="0" err="1">
                <a:solidFill>
                  <a:schemeClr val="tx1"/>
                </a:solidFill>
              </a:rPr>
              <a:t>iyear</a:t>
            </a:r>
            <a:r>
              <a:rPr lang="en-US" sz="2200" i="1" dirty="0">
                <a:solidFill>
                  <a:schemeClr val="tx1"/>
                </a:solidFill>
              </a:rPr>
              <a:t>”</a:t>
            </a:r>
            <a:r>
              <a:rPr lang="en-US" sz="2200" dirty="0">
                <a:solidFill>
                  <a:schemeClr val="tx1"/>
                </a:solidFill>
              </a:rPr>
              <a:t> valid?</a:t>
            </a:r>
          </a:p>
          <a:p>
            <a:r>
              <a:rPr lang="en-US" sz="2200" dirty="0">
                <a:solidFill>
                  <a:schemeClr val="tx1"/>
                </a:solidFill>
              </a:rPr>
              <a:t>How helpful is the longitude and latitude?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107C7-B3CF-49C2-AAC8-28FBA5E30E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742948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6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– 3 splits seems best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Similar results to unpruned model.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B6B41149-4115-41DF-81A0-DBAA8C7F6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71524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350C1A9-6915-4DCE-A167-E1EFC104A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4" y="771525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0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610474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82880" tIns="91440" rIns="182880" bIns="9144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8878A-E982-4D87-A375-E4AEA41F15E9}"/>
              </a:ext>
            </a:extLst>
          </p:cNvPr>
          <p:cNvGrpSpPr/>
          <p:nvPr/>
        </p:nvGrpSpPr>
        <p:grpSpPr>
          <a:xfrm>
            <a:off x="4419600" y="3276600"/>
            <a:ext cx="1600200" cy="923330"/>
            <a:chOff x="4572000" y="3238500"/>
            <a:chExt cx="1600200" cy="92333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B531472A-7D3D-411F-8A4C-33E2D7248137}"/>
                </a:ext>
              </a:extLst>
            </p:cNvPr>
            <p:cNvSpPr/>
            <p:nvPr/>
          </p:nvSpPr>
          <p:spPr>
            <a:xfrm>
              <a:off x="4572000" y="3238500"/>
              <a:ext cx="304800" cy="914400"/>
            </a:xfrm>
            <a:prstGeom prst="rightBrace">
              <a:avLst>
                <a:gd name="adj1" fmla="val 36608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EA77F1-DEF0-4D91-B556-601D92FAE8C0}"/>
                </a:ext>
              </a:extLst>
            </p:cNvPr>
            <p:cNvSpPr txBox="1"/>
            <p:nvPr/>
          </p:nvSpPr>
          <p:spPr>
            <a:xfrm>
              <a:off x="4876800" y="3238500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prior to data cleansing!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Final Comparison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C064C68-8F17-4AED-830C-23D91354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23912"/>
            <a:ext cx="5334000" cy="533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Third</a:t>
            </a:r>
            <a:r>
              <a:rPr lang="en-US" dirty="0">
                <a:solidFill>
                  <a:schemeClr val="tx1"/>
                </a:solidFill>
              </a:rPr>
              <a:t>: 0.6443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So What Did We Learn?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" b="5286"/>
          <a:stretch/>
        </p:blipFill>
        <p:spPr>
          <a:xfrm>
            <a:off x="971550" y="719570"/>
            <a:ext cx="6248400" cy="56895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11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Casualties </a:t>
            </a:r>
            <a:r>
              <a:rPr lang="en-US" dirty="0"/>
              <a:t>from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300579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71" y="685800"/>
            <a:ext cx="7870143" cy="1485900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4" y="1499585"/>
            <a:ext cx="3804328" cy="3581400"/>
          </a:xfrm>
        </p:spPr>
        <p:txBody>
          <a:bodyPr>
            <a:normAutofit/>
          </a:bodyPr>
          <a:lstStyle/>
          <a:p>
            <a:r>
              <a:rPr lang="en-US" sz="1600" dirty="0"/>
              <a:t>Build statistical models that predict the likely number of casualties based the variables available.</a:t>
            </a:r>
          </a:p>
          <a:p>
            <a:pPr lvl="1"/>
            <a:r>
              <a:rPr lang="en-US" sz="1600" dirty="0"/>
              <a:t>Casualties are defined as the sum of the fatalities and injuries (i.e. “</a:t>
            </a:r>
            <a:r>
              <a:rPr lang="en-US" sz="1600" dirty="0" err="1"/>
              <a:t>nkill</a:t>
            </a:r>
            <a:r>
              <a:rPr lang="en-US" sz="1600" dirty="0"/>
              <a:t>” + “</a:t>
            </a:r>
            <a:r>
              <a:rPr lang="en-US" sz="1600" dirty="0" err="1"/>
              <a:t>nwound</a:t>
            </a:r>
            <a:r>
              <a:rPr lang="en-US" sz="1600" dirty="0"/>
              <a:t>”)</a:t>
            </a:r>
          </a:p>
          <a:p>
            <a:pPr lvl="1"/>
            <a:r>
              <a:rPr lang="en-US" sz="1600" dirty="0"/>
              <a:t>All entries without casualty data were removed </a:t>
            </a:r>
          </a:p>
          <a:p>
            <a:pPr lvl="1"/>
            <a:r>
              <a:rPr lang="en-US" sz="1600" dirty="0"/>
              <a:t>All unsuccessful attacks were removed </a:t>
            </a:r>
            <a:r>
              <a:rPr lang="en-US" sz="1600"/>
              <a:t>as well</a:t>
            </a:r>
            <a:endParaRPr lang="en-US" sz="1600" dirty="0"/>
          </a:p>
          <a:p>
            <a:pPr lvl="1"/>
            <a:r>
              <a:rPr lang="en-US" sz="1600" dirty="0"/>
              <a:t>Casualty data is heavily </a:t>
            </a:r>
            <a:r>
              <a:rPr lang="en-US" sz="1600" dirty="0" err="1"/>
              <a:t>scewed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C9B30A-E913-4929-A12A-C64FFE12E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0" y="1458481"/>
            <a:ext cx="4369383" cy="4369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06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495800"/>
            <a:ext cx="7200900" cy="1934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R-squared = </a:t>
            </a:r>
            <a:r>
              <a:rPr lang="en-US" sz="2200" dirty="0">
                <a:solidFill>
                  <a:srgbClr val="FF0000"/>
                </a:solidFill>
              </a:rPr>
              <a:t>0.04402</a:t>
            </a:r>
          </a:p>
          <a:p>
            <a:r>
              <a:rPr lang="en-US" sz="2200" dirty="0">
                <a:solidFill>
                  <a:schemeClr val="tx1"/>
                </a:solidFill>
              </a:rPr>
              <a:t>Backward selection: (“</a:t>
            </a:r>
            <a:r>
              <a:rPr lang="en-US" sz="2200" i="1" dirty="0" err="1">
                <a:solidFill>
                  <a:schemeClr val="tx1"/>
                </a:solidFill>
              </a:rPr>
              <a:t>iyear</a:t>
            </a:r>
            <a:r>
              <a:rPr lang="en-US" sz="2200" i="1" dirty="0">
                <a:solidFill>
                  <a:schemeClr val="tx1"/>
                </a:solidFill>
              </a:rPr>
              <a:t>”, “region”, “</a:t>
            </a:r>
            <a:r>
              <a:rPr lang="en-US" sz="2200" i="1" dirty="0" err="1">
                <a:solidFill>
                  <a:schemeClr val="tx1"/>
                </a:solidFill>
              </a:rPr>
              <a:t>doubtterr</a:t>
            </a:r>
            <a:r>
              <a:rPr lang="en-US" sz="2200" i="1" dirty="0">
                <a:solidFill>
                  <a:schemeClr val="tx1"/>
                </a:solidFill>
              </a:rPr>
              <a:t>”, “suicide”, “attacktype1”, “weaptype1”)</a:t>
            </a:r>
          </a:p>
          <a:p>
            <a:r>
              <a:rPr lang="en-US" sz="2200" dirty="0">
                <a:solidFill>
                  <a:schemeClr val="tx1"/>
                </a:solidFill>
              </a:rPr>
              <a:t>Some outliers seem a bit extreme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Only 12 out of &gt;100,000 are greater than 1000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New R-squared = 0.0909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D0F189-1001-46A0-8637-013302C34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2" y="914400"/>
            <a:ext cx="3335338" cy="3335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B4C32D-F92F-4B93-808A-98235CF76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2" y="914401"/>
            <a:ext cx="3335337" cy="3335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541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Linear Regression (</a:t>
            </a:r>
            <a:r>
              <a:rPr lang="en-US" i="1" dirty="0"/>
              <a:t>Cont’d)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1066800" y="5426651"/>
            <a:ext cx="7200900" cy="1643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Log transformation used on 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Clearly error isn’t random. </a:t>
            </a:r>
          </a:p>
          <a:p>
            <a:r>
              <a:rPr lang="en-US" dirty="0">
                <a:solidFill>
                  <a:schemeClr val="tx1"/>
                </a:solidFill>
              </a:rPr>
              <a:t>Perhaps a linear model isn’t the best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80EDA9-FBC2-4BC8-934E-1D6344A5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38" y="742950"/>
            <a:ext cx="4431723" cy="4431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486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dirty="0"/>
              <a:t>Trees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6EF2C0D-4D81-4EDA-B163-13BF2956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494" y="1537478"/>
            <a:ext cx="4937906" cy="394892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dirty="0"/>
              <a:t>First Tree (untransformed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lvl="1" defTabSz="914400"/>
            <a:r>
              <a:rPr lang="en-US" dirty="0"/>
              <a:t>R-squared is very low: 0.08106</a:t>
            </a:r>
          </a:p>
          <a:p>
            <a:pPr lvl="1" defTabSz="914400"/>
            <a:r>
              <a:rPr lang="en-US" dirty="0"/>
              <a:t>Unbalanced: 96% of data goes in one category.</a:t>
            </a:r>
          </a:p>
          <a:p>
            <a:pPr defTabSz="914400"/>
            <a:r>
              <a:rPr lang="en-US" dirty="0"/>
              <a:t>Second Tree (log(</a:t>
            </a:r>
            <a:r>
              <a:rPr lang="en-US" i="1" dirty="0"/>
              <a:t>y</a:t>
            </a:r>
            <a:r>
              <a:rPr lang="en-US" dirty="0"/>
              <a:t>))</a:t>
            </a:r>
          </a:p>
          <a:p>
            <a:pPr lvl="1" defTabSz="914400"/>
            <a:r>
              <a:rPr lang="en-US" dirty="0"/>
              <a:t>R-squared is better (but we can’t compare)</a:t>
            </a:r>
          </a:p>
          <a:p>
            <a:pPr lvl="1" defTabSz="914400"/>
            <a:r>
              <a:rPr lang="en-US" dirty="0"/>
              <a:t>Takes more variables into account</a:t>
            </a:r>
          </a:p>
          <a:p>
            <a:pPr defTabSz="914400"/>
            <a:endParaRPr lang="en-US" dirty="0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6FD6C492-3603-4996-AB82-2A3331013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"/>
          <a:stretch/>
        </p:blipFill>
        <p:spPr>
          <a:xfrm>
            <a:off x="5709196" y="3424272"/>
            <a:ext cx="3434804" cy="343845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5E9A04F-5B7D-4380-9103-96B8BB08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 r="-5" b="-5"/>
          <a:stretch/>
        </p:blipFill>
        <p:spPr>
          <a:xfrm>
            <a:off x="5709195" y="0"/>
            <a:ext cx="34348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9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2810-CD42-4579-8FAA-3DBB7DB9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D79A-E419-429A-86E0-7AE4C0326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2555" y="3357418"/>
            <a:ext cx="6362700" cy="3043382"/>
          </a:xfrm>
        </p:spPr>
        <p:txBody>
          <a:bodyPr/>
          <a:lstStyle/>
          <a:p>
            <a:r>
              <a:rPr lang="en-US" i="1" dirty="0"/>
              <a:t>Radial</a:t>
            </a:r>
            <a:r>
              <a:rPr lang="en-US" dirty="0"/>
              <a:t> kernel used</a:t>
            </a:r>
          </a:p>
          <a:p>
            <a:r>
              <a:rPr lang="en-US" dirty="0"/>
              <a:t>Took 5+ hours to converge!</a:t>
            </a:r>
          </a:p>
          <a:p>
            <a:r>
              <a:rPr lang="en-US" dirty="0"/>
              <a:t>C = 100 seems to be the best model. C = 1000 overfits the data.</a:t>
            </a:r>
          </a:p>
          <a:p>
            <a:r>
              <a:rPr lang="en-US" dirty="0"/>
              <a:t>None of them perform very well.</a:t>
            </a:r>
          </a:p>
          <a:p>
            <a:pPr lvl="1"/>
            <a:r>
              <a:rPr lang="en-US" dirty="0"/>
              <a:t>Still the best we’ve found so far...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C0F455-AAD2-437E-9779-14CC0F527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44167"/>
              </p:ext>
            </p:extLst>
          </p:nvPr>
        </p:nvGraphicFramePr>
        <p:xfrm>
          <a:off x="3014504" y="457200"/>
          <a:ext cx="547985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Worksheet" r:id="rId3" imgW="2505144" imgH="1219149" progId="Excel.Sheet.12">
                  <p:embed/>
                </p:oleObj>
              </mc:Choice>
              <mc:Fallback>
                <p:oleObj name="Worksheet" r:id="rId3" imgW="2505144" imgH="12191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4504" y="457200"/>
                        <a:ext cx="5479852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97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2462021" cy="148590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65" y="2286000"/>
            <a:ext cx="2744900" cy="3581400"/>
          </a:xfrm>
        </p:spPr>
        <p:txBody>
          <a:bodyPr>
            <a:normAutofit/>
          </a:bodyPr>
          <a:lstStyle/>
          <a:p>
            <a:r>
              <a:rPr lang="en-US" dirty="0"/>
              <a:t>Highest R-squared</a:t>
            </a:r>
          </a:p>
          <a:p>
            <a:pPr lvl="1"/>
            <a:r>
              <a:rPr lang="en-US" dirty="0"/>
              <a:t>0.23279 on testing data</a:t>
            </a:r>
          </a:p>
          <a:p>
            <a:r>
              <a:rPr lang="en-US" dirty="0"/>
              <a:t>Finds very different variables important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ABBCF9-2546-4601-9A9F-25BADEB5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00" y="825080"/>
            <a:ext cx="4887799" cy="4887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630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Responsible </a:t>
            </a:r>
            <a:r>
              <a:rPr lang="en-US" dirty="0">
                <a:solidFill>
                  <a:srgbClr val="FF0000"/>
                </a:solidFill>
              </a:rPr>
              <a:t>Terrorist Groups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523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State/Province,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Build statistical models that </a:t>
                </a:r>
                <a:r>
                  <a:rPr lang="en-US" dirty="0">
                    <a:solidFill>
                      <a:srgbClr val="FF0000"/>
                    </a:solidFill>
                  </a:rPr>
                  <a:t>predict the terrorist group name </a:t>
                </a:r>
                <a:r>
                  <a:rPr lang="en-US" dirty="0"/>
                  <a:t>(</a:t>
                </a:r>
                <a:r>
                  <a:rPr lang="en-US" dirty="0" err="1"/>
                  <a:t>gname</a:t>
                </a:r>
                <a:r>
                  <a:rPr lang="en-US" dirty="0"/>
                  <a:t>) based on available features</a:t>
                </a:r>
              </a:p>
              <a:p>
                <a:r>
                  <a:rPr lang="en-US" dirty="0"/>
                  <a:t>Over 3500 terrorist groups represented in the data</a:t>
                </a:r>
              </a:p>
              <a:p>
                <a:pPr lvl="1"/>
                <a:r>
                  <a:rPr lang="en-US" dirty="0"/>
                  <a:t>includes many general categories of perpetrators such as “strikers”, “student radicals”, “left-wing militants”, “gunmen”, etc.</a:t>
                </a:r>
              </a:p>
              <a:p>
                <a:r>
                  <a:rPr lang="en-US" dirty="0"/>
                  <a:t>Focus will be on a </a:t>
                </a:r>
                <a:r>
                  <a:rPr lang="en-US" dirty="0">
                    <a:solidFill>
                      <a:srgbClr val="C00000"/>
                    </a:solidFill>
                  </a:rPr>
                  <a:t>small subset of groups</a:t>
                </a:r>
                <a:r>
                  <a:rPr lang="en-US" dirty="0"/>
                  <a:t> defined by the following characteristics: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correspond to a terrorist organization (e.g., Taliban)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responsible for a “large” number of attacks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operate in multiple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  <a:blipFill>
                <a:blip r:embed="rId2"/>
                <a:stretch>
                  <a:fillRect l="-76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Data Cleansing (Observations)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A0B2-1B1D-4683-A250-2370B467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762000"/>
            <a:ext cx="72009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Removed data prior to 1997</a:t>
            </a:r>
          </a:p>
          <a:p>
            <a:pPr lvl="1"/>
            <a:r>
              <a:rPr lang="en-US" sz="2400" i="0" dirty="0"/>
              <a:t>Differences in data collection for incidents prior to 1997</a:t>
            </a:r>
          </a:p>
          <a:p>
            <a:pPr lvl="1"/>
            <a:r>
              <a:rPr lang="en-US" sz="2400" i="0" dirty="0"/>
              <a:t>Several features (e.g., “claimed” and “</a:t>
            </a:r>
            <a:r>
              <a:rPr lang="en-US" sz="2400" i="0" dirty="0" err="1"/>
              <a:t>nperps</a:t>
            </a:r>
            <a:r>
              <a:rPr lang="en-US" sz="2400" i="0" dirty="0"/>
              <a:t>”) are not available prior to 1997</a:t>
            </a:r>
          </a:p>
          <a:p>
            <a:r>
              <a:rPr lang="en-US" sz="2400" dirty="0"/>
              <a:t>Removed incidents with “unknown” / NA group names</a:t>
            </a:r>
          </a:p>
          <a:p>
            <a:r>
              <a:rPr lang="en-US" sz="2400" dirty="0"/>
              <a:t>Only included incidents from </a:t>
            </a:r>
            <a:r>
              <a:rPr lang="en-US" sz="2400" dirty="0">
                <a:solidFill>
                  <a:srgbClr val="FF0000"/>
                </a:solidFill>
              </a:rPr>
              <a:t>terrorist groups with over 100 attacks </a:t>
            </a:r>
            <a:r>
              <a:rPr lang="en-US" sz="2400" dirty="0"/>
              <a:t>distributed </a:t>
            </a:r>
            <a:r>
              <a:rPr lang="en-US" sz="2400" dirty="0">
                <a:solidFill>
                  <a:srgbClr val="FF0000"/>
                </a:solidFill>
              </a:rPr>
              <a:t>over at least 2 regions</a:t>
            </a:r>
          </a:p>
          <a:p>
            <a:r>
              <a:rPr lang="en-US" sz="2400" dirty="0"/>
              <a:t>Terrorist organizations not categorizations (e.g., “Gunmen” or “Anarchists”)</a:t>
            </a:r>
          </a:p>
        </p:txBody>
      </p:sp>
    </p:spTree>
    <p:extLst>
      <p:ext uri="{BB962C8B-B14F-4D97-AF65-F5344CB8AC3E}">
        <p14:creationId xmlns:p14="http://schemas.microsoft.com/office/powerpoint/2010/main" val="764822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/>
          <a:lstStyle/>
          <a:p>
            <a:r>
              <a:rPr lang="en-US" dirty="0"/>
              <a:t>Terrorist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145501"/>
              </p:ext>
            </p:extLst>
          </p:nvPr>
        </p:nvGraphicFramePr>
        <p:xfrm>
          <a:off x="617482" y="838200"/>
          <a:ext cx="837411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5526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606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877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4.84%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225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1.24%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297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1.64%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0.59%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4,274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23.61%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1,074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5.93%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614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1,573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1,121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6.19%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5,912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32.66%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1,240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26000E-1D7F-4AB0-9089-E929A51854E8}"/>
              </a:ext>
            </a:extLst>
          </p:cNvPr>
          <p:cNvSpPr/>
          <p:nvPr/>
        </p:nvSpPr>
        <p:spPr>
          <a:xfrm>
            <a:off x="6172200" y="5334000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778665-398E-400D-9AE6-4DC2579E57C1}"/>
              </a:ext>
            </a:extLst>
          </p:cNvPr>
          <p:cNvSpPr/>
          <p:nvPr/>
        </p:nvSpPr>
        <p:spPr>
          <a:xfrm>
            <a:off x="6245770" y="2710879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DE4CC-A1CA-4C80-A153-40589B38C422}"/>
              </a:ext>
            </a:extLst>
          </p:cNvPr>
          <p:cNvSpPr txBox="1"/>
          <p:nvPr/>
        </p:nvSpPr>
        <p:spPr>
          <a:xfrm>
            <a:off x="2479469" y="6248400"/>
            <a:ext cx="418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Highly Unbalanced Data!</a:t>
            </a:r>
          </a:p>
        </p:txBody>
      </p:sp>
    </p:spTree>
    <p:extLst>
      <p:ext uri="{BB962C8B-B14F-4D97-AF65-F5344CB8AC3E}">
        <p14:creationId xmlns:p14="http://schemas.microsoft.com/office/powerpoint/2010/main" val="3789797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Terrorist Groups (after oversampling)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16731"/>
              </p:ext>
            </p:extLst>
          </p:nvPr>
        </p:nvGraphicFramePr>
        <p:xfrm>
          <a:off x="617482" y="838200"/>
          <a:ext cx="829570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474216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41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62,010 observations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3,621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  <a:blipFill>
                <a:blip r:embed="rId2"/>
                <a:stretch>
                  <a:fillRect l="-177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70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(9)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E65A10-7C49-4B66-91DF-00445020D9E9}"/>
              </a:ext>
            </a:extLst>
          </p:cNvPr>
          <p:cNvSpPr txBox="1"/>
          <p:nvPr/>
        </p:nvSpPr>
        <p:spPr>
          <a:xfrm>
            <a:off x="5486400" y="4876800"/>
            <a:ext cx="28956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excluded categories with over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32 values…</a:t>
            </a:r>
          </a:p>
        </p:txBody>
      </p:sp>
    </p:spTree>
    <p:extLst>
      <p:ext uri="{BB962C8B-B14F-4D97-AF65-F5344CB8AC3E}">
        <p14:creationId xmlns:p14="http://schemas.microsoft.com/office/powerpoint/2010/main" val="1910898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81153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QDA* (</a:t>
            </a:r>
            <a:r>
              <a:rPr lang="en-US" sz="2800" i="1" dirty="0">
                <a:solidFill>
                  <a:srgbClr val="FF0000"/>
                </a:solidFill>
              </a:rPr>
              <a:t>restricted model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b="1" dirty="0"/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gname~latitude+longitude+iyear+imonth+iday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Decision Tree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Random Forest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SVM (Linear, </a:t>
            </a:r>
            <a:r>
              <a:rPr lang="en-US" sz="2800" strike="sngStrike" dirty="0">
                <a:solidFill>
                  <a:srgbClr val="FF0000"/>
                </a:solidFill>
              </a:rPr>
              <a:t>Radial</a:t>
            </a:r>
            <a:r>
              <a:rPr lang="en-US" sz="2800" dirty="0"/>
              <a:t>, </a:t>
            </a:r>
            <a:r>
              <a:rPr lang="en-US" sz="2800" strike="sngStrike" dirty="0">
                <a:solidFill>
                  <a:srgbClr val="FF0000"/>
                </a:solidFill>
              </a:rPr>
              <a:t>Sigmoid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3069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F91C-8C2E-4061-B311-6CB7354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734300" cy="1371600"/>
          </a:xfrm>
        </p:spPr>
        <p:txBody>
          <a:bodyPr>
            <a:normAutofit/>
          </a:bodyPr>
          <a:lstStyle/>
          <a:p>
            <a:r>
              <a:rPr lang="en-US" sz="4000" dirty="0"/>
              <a:t>Model Set 1 Results (on test data)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A7499-C264-46A8-A7FD-6B89F33DCACA}"/>
              </a:ext>
            </a:extLst>
          </p:cNvPr>
          <p:cNvGrpSpPr/>
          <p:nvPr/>
        </p:nvGrpSpPr>
        <p:grpSpPr>
          <a:xfrm>
            <a:off x="1024467" y="868680"/>
            <a:ext cx="7486650" cy="5989319"/>
            <a:chOff x="1024467" y="868680"/>
            <a:chExt cx="7486650" cy="5989319"/>
          </a:xfrm>
        </p:grpSpPr>
        <p:pic>
          <p:nvPicPr>
            <p:cNvPr id="5" name="Picture 4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07761BA7-2B1A-4D3A-B51A-E58CBE276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467" y="868680"/>
              <a:ext cx="7486650" cy="598931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3FFD96-B26E-4E67-A2E3-AFE2D0F3B004}"/>
                </a:ext>
              </a:extLst>
            </p:cNvPr>
            <p:cNvSpPr txBox="1"/>
            <p:nvPr/>
          </p:nvSpPr>
          <p:spPr>
            <a:xfrm>
              <a:off x="3006990" y="6443246"/>
              <a:ext cx="3521604" cy="338554"/>
            </a:xfrm>
            <a:prstGeom prst="rect">
              <a:avLst/>
            </a:prstGeom>
            <a:solidFill>
              <a:srgbClr val="EFEDE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29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CAD15-3DD0-4588-8B98-DF8B62BD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/>
          <a:stretch/>
        </p:blipFill>
        <p:spPr>
          <a:xfrm>
            <a:off x="609600" y="1097680"/>
            <a:ext cx="8427027" cy="466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58141A-F2CA-4A75-A53D-44A7CA1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709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1</a:t>
            </a:r>
          </a:p>
        </p:txBody>
      </p:sp>
    </p:spTree>
    <p:extLst>
      <p:ext uri="{BB962C8B-B14F-4D97-AF65-F5344CB8AC3E}">
        <p14:creationId xmlns:p14="http://schemas.microsoft.com/office/powerpoint/2010/main" val="4007454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C27-60EB-4EF8-916B-C717D10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Visualization (Decision Tree)</a:t>
            </a:r>
            <a:br>
              <a:rPr lang="en-US" dirty="0"/>
            </a:br>
            <a:r>
              <a:rPr lang="en-US" dirty="0"/>
              <a:t>- Model Set 1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F104066-762D-4C51-8687-2E83600F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9" b="18229"/>
          <a:stretch/>
        </p:blipFill>
        <p:spPr>
          <a:xfrm>
            <a:off x="609600" y="1295400"/>
            <a:ext cx="8458200" cy="5464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CD5062-A256-4429-A931-304134E708A8}"/>
              </a:ext>
            </a:extLst>
          </p:cNvPr>
          <p:cNvSpPr txBox="1"/>
          <p:nvPr/>
        </p:nvSpPr>
        <p:spPr>
          <a:xfrm>
            <a:off x="6781800" y="5410200"/>
            <a:ext cx="2133600" cy="1200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time-dependent bounding boxes to determine group membership!</a:t>
            </a:r>
          </a:p>
        </p:txBody>
      </p:sp>
    </p:spTree>
    <p:extLst>
      <p:ext uri="{BB962C8B-B14F-4D97-AF65-F5344CB8AC3E}">
        <p14:creationId xmlns:p14="http://schemas.microsoft.com/office/powerpoint/2010/main" val="3857748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43361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97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88A9-366F-45B2-AF82-D5C23268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Model Set 2 Results (on test data)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F0C93B-7ACE-4811-8CC3-6BDFAAEDB8AB}"/>
              </a:ext>
            </a:extLst>
          </p:cNvPr>
          <p:cNvGrpSpPr/>
          <p:nvPr/>
        </p:nvGrpSpPr>
        <p:grpSpPr>
          <a:xfrm>
            <a:off x="727364" y="320040"/>
            <a:ext cx="8172450" cy="6537959"/>
            <a:chOff x="727364" y="320040"/>
            <a:chExt cx="8172450" cy="6537959"/>
          </a:xfrm>
        </p:grpSpPr>
        <p:pic>
          <p:nvPicPr>
            <p:cNvPr id="15" name="Picture 1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7BAA02D9-3F2A-4245-9BEF-D5D15A3B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64" y="320040"/>
              <a:ext cx="8172450" cy="653795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89DBA2-3901-40C8-8CA6-76E1D171B4A6}"/>
                </a:ext>
              </a:extLst>
            </p:cNvPr>
            <p:cNvSpPr txBox="1"/>
            <p:nvPr/>
          </p:nvSpPr>
          <p:spPr>
            <a:xfrm>
              <a:off x="3052787" y="6443246"/>
              <a:ext cx="3521604" cy="338554"/>
            </a:xfrm>
            <a:prstGeom prst="rect">
              <a:avLst/>
            </a:prstGeom>
            <a:solidFill>
              <a:srgbClr val="EFEDE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053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58A1-54F7-4796-ADEF-ADE7080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2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8DA28-A5EF-453D-B636-C394C24C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/>
          <a:stretch/>
        </p:blipFill>
        <p:spPr>
          <a:xfrm>
            <a:off x="609600" y="1295400"/>
            <a:ext cx="8423566" cy="4592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02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47E-7A46-4161-A2C5-F2EFF0B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1"/>
            <a:ext cx="7200900" cy="1099481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r>
              <a:rPr lang="en-US" sz="3600" dirty="0"/>
              <a:t>- Model Set 2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32E7C-022C-44C9-A08F-B7EA8659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68649"/>
              </p:ext>
            </p:extLst>
          </p:nvPr>
        </p:nvGraphicFramePr>
        <p:xfrm>
          <a:off x="526472" y="1099481"/>
          <a:ext cx="8534402" cy="5522996"/>
        </p:xfrm>
        <a:graphic>
          <a:graphicData uri="http://schemas.openxmlformats.org/drawingml/2006/table">
            <a:tbl>
              <a:tblPr/>
              <a:tblGrid>
                <a:gridCol w="595739">
                  <a:extLst>
                    <a:ext uri="{9D8B030D-6E8A-4147-A177-3AD203B41FA5}">
                      <a16:colId xmlns:a16="http://schemas.microsoft.com/office/drawing/2014/main" val="1710564592"/>
                    </a:ext>
                  </a:extLst>
                </a:gridCol>
                <a:gridCol w="238295">
                  <a:extLst>
                    <a:ext uri="{9D8B030D-6E8A-4147-A177-3AD203B41FA5}">
                      <a16:colId xmlns:a16="http://schemas.microsoft.com/office/drawing/2014/main" val="129400729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2059406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04019783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5020775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419844693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8813967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24303005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80549796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511893876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5137026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030274791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4537833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19900879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19108217"/>
                    </a:ext>
                  </a:extLst>
                </a:gridCol>
              </a:tblGrid>
              <a:tr h="44444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87636" marR="87636" marT="43818" marB="438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696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578"/>
                  </a:ext>
                </a:extLst>
              </a:tr>
              <a:tr h="32846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87636" marR="87636" marT="43818" marB="43818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2938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2265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41989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8334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856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8353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3358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18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299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47131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2352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77724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63570"/>
                  </a:ext>
                </a:extLst>
              </a:tr>
              <a:tr h="4547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3961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26562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46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E89F-9364-4783-A80D-58F8EFD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(Predicting Terrorist Group)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6BE4-533B-48CD-82D1-FA311DDD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71700"/>
            <a:ext cx="7200900" cy="44577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Geographic variables (lat. / long.) highly predictive of terrorist group </a:t>
            </a:r>
            <a:r>
              <a:rPr lang="en-US" sz="1800" dirty="0"/>
              <a:t>(but not very interesting…)</a:t>
            </a:r>
          </a:p>
          <a:p>
            <a:r>
              <a:rPr lang="en-US" sz="2400" dirty="0"/>
              <a:t>Random forests outperformed other algorithms on both model sets (with/without geographic variables)</a:t>
            </a:r>
          </a:p>
          <a:p>
            <a:r>
              <a:rPr lang="en-US" sz="2400" dirty="0"/>
              <a:t>SVM’s performance limited by inability to use entire training set</a:t>
            </a:r>
          </a:p>
          <a:p>
            <a:r>
              <a:rPr lang="en-US" sz="2400" dirty="0"/>
              <a:t>QDA generated errors on most non-binary categorical variables</a:t>
            </a:r>
          </a:p>
          <a:p>
            <a:r>
              <a:rPr lang="en-US" sz="2400" dirty="0"/>
              <a:t>targtype1, </a:t>
            </a:r>
            <a:r>
              <a:rPr lang="en-US" sz="2400" dirty="0" err="1"/>
              <a:t>iday</a:t>
            </a:r>
            <a:r>
              <a:rPr lang="en-US" sz="2400" dirty="0"/>
              <a:t>, </a:t>
            </a:r>
            <a:r>
              <a:rPr lang="en-US" sz="2400" dirty="0" err="1"/>
              <a:t>imonth</a:t>
            </a:r>
            <a:r>
              <a:rPr lang="en-US" sz="2400" dirty="0"/>
              <a:t>, claimed most predictive of terrorist group in non-geographic model set</a:t>
            </a:r>
          </a:p>
          <a:p>
            <a:pPr lvl="1"/>
            <a:r>
              <a:rPr lang="en-US" sz="2400" i="0" dirty="0"/>
              <a:t>additional analysis needed to understand </a:t>
            </a:r>
            <a:r>
              <a:rPr lang="en-US" sz="2400" i="0" dirty="0" err="1">
                <a:solidFill>
                  <a:srgbClr val="FF0000"/>
                </a:solidFill>
              </a:rPr>
              <a:t>iday</a:t>
            </a:r>
            <a:r>
              <a:rPr lang="en-US" sz="2400" i="0" dirty="0">
                <a:solidFill>
                  <a:srgbClr val="FF0000"/>
                </a:solidFill>
              </a:rPr>
              <a:t> + </a:t>
            </a:r>
            <a:r>
              <a:rPr lang="en-US" sz="2400" i="0" dirty="0" err="1">
                <a:solidFill>
                  <a:srgbClr val="FF0000"/>
                </a:solidFill>
              </a:rPr>
              <a:t>imonth</a:t>
            </a:r>
            <a:r>
              <a:rPr lang="en-US" sz="2400" i="0" dirty="0">
                <a:solidFill>
                  <a:srgbClr val="FF0000"/>
                </a:solidFill>
              </a:rPr>
              <a:t> pattern</a:t>
            </a:r>
          </a:p>
          <a:p>
            <a:r>
              <a:rPr lang="en-US" sz="2400" dirty="0"/>
              <a:t>ROC alternative for non-binary classification???</a:t>
            </a:r>
            <a:endParaRPr lang="en-US" sz="2400" i="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63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69" y="381001"/>
            <a:ext cx="7209728" cy="37730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risk of attack </a:t>
            </a:r>
            <a:br>
              <a:rPr lang="en-US" b="1" dirty="0"/>
            </a:br>
            <a:r>
              <a:rPr lang="en-US" b="1" dirty="0"/>
              <a:t>from </a:t>
            </a:r>
            <a:r>
              <a:rPr lang="en-US" b="1" dirty="0" err="1"/>
              <a:t>GEOPolitical</a:t>
            </a:r>
            <a:r>
              <a:rPr lang="en-US" b="1" dirty="0"/>
              <a:t> and TEMPORAL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116872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4114800"/>
          </a:xfrm>
        </p:spPr>
        <p:txBody>
          <a:bodyPr>
            <a:normAutofit/>
          </a:bodyPr>
          <a:lstStyle/>
          <a:p>
            <a:r>
              <a:rPr lang="en-US" dirty="0"/>
              <a:t>Build statistical models that predict the </a:t>
            </a:r>
            <a:r>
              <a:rPr lang="en-US" dirty="0">
                <a:solidFill>
                  <a:srgbClr val="FF0000"/>
                </a:solidFill>
              </a:rPr>
              <a:t>risk of attack </a:t>
            </a:r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geospatial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temporal</a:t>
            </a:r>
            <a:r>
              <a:rPr lang="en-US" dirty="0">
                <a:solidFill>
                  <a:schemeClr val="tx1"/>
                </a:solidFill>
              </a:rPr>
              <a:t> variables</a:t>
            </a:r>
          </a:p>
          <a:p>
            <a:r>
              <a:rPr lang="en-US" dirty="0"/>
              <a:t>A “low/high” risk threshold was applied to the data set to split “event groups” into 2 risk categories</a:t>
            </a:r>
          </a:p>
          <a:p>
            <a:pPr lvl="1"/>
            <a:r>
              <a:rPr lang="en-US" i="0" dirty="0"/>
              <a:t>based on the number of attacks that fell into those event groups (</a:t>
            </a:r>
            <a:r>
              <a:rPr lang="en-US" dirty="0"/>
              <a:t>discussed later</a:t>
            </a:r>
            <a:r>
              <a:rPr lang="en-US" i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280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2BC88E-9745-43CC-9BDF-B3D72D07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20825"/>
              </p:ext>
            </p:extLst>
          </p:nvPr>
        </p:nvGraphicFramePr>
        <p:xfrm>
          <a:off x="533401" y="673759"/>
          <a:ext cx="8610600" cy="616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1">
                  <a:extLst>
                    <a:ext uri="{9D8B030D-6E8A-4147-A177-3AD203B41FA5}">
                      <a16:colId xmlns:a16="http://schemas.microsoft.com/office/drawing/2014/main" val="3322197057"/>
                    </a:ext>
                  </a:extLst>
                </a:gridCol>
                <a:gridCol w="1122462">
                  <a:extLst>
                    <a:ext uri="{9D8B030D-6E8A-4147-A177-3AD203B41FA5}">
                      <a16:colId xmlns:a16="http://schemas.microsoft.com/office/drawing/2014/main" val="1819207335"/>
                    </a:ext>
                  </a:extLst>
                </a:gridCol>
                <a:gridCol w="1773175">
                  <a:extLst>
                    <a:ext uri="{9D8B030D-6E8A-4147-A177-3AD203B41FA5}">
                      <a16:colId xmlns:a16="http://schemas.microsoft.com/office/drawing/2014/main" val="75897602"/>
                    </a:ext>
                  </a:extLst>
                </a:gridCol>
                <a:gridCol w="3790092">
                  <a:extLst>
                    <a:ext uri="{9D8B030D-6E8A-4147-A177-3AD203B41FA5}">
                      <a16:colId xmlns:a16="http://schemas.microsoft.com/office/drawing/2014/main" val="3068570125"/>
                    </a:ext>
                  </a:extLst>
                </a:gridCol>
              </a:tblGrid>
              <a:tr h="402095">
                <a:tc>
                  <a:txBody>
                    <a:bodyPr/>
                    <a:lstStyle/>
                    <a:p>
                      <a:r>
                        <a:rPr lang="en-US" sz="2000" b="1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3968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iday</a:t>
                      </a:r>
                      <a:r>
                        <a:rPr 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day of month (1-31)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56506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imonth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month of year (1-12)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40678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iyear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year (2010 - 2017)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4522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weekday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(7)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derived from </a:t>
                      </a:r>
                      <a:r>
                        <a:rPr lang="en-US" sz="1800" b="1" dirty="0" err="1"/>
                        <a:t>iyear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 err="1"/>
                        <a:t>imonth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37811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latitude*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009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4160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rgbClr val="FF0000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 (32)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 </a:t>
                      </a:r>
                      <a:r>
                        <a:rPr lang="en-US" sz="1800" b="0" strike="noStrike" dirty="0">
                          <a:solidFill>
                            <a:schemeClr val="tx1"/>
                          </a:solidFill>
                        </a:rPr>
                        <a:t>using </a:t>
                      </a:r>
                      <a:r>
                        <a:rPr lang="en-US" sz="1800" b="1" i="1" strike="noStrike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endParaRPr lang="en-US" sz="1800" b="1" i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85773"/>
                  </a:ext>
                </a:extLst>
              </a:tr>
              <a:tr h="42678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n_attacks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50545"/>
                  </a:ext>
                </a:extLst>
              </a:tr>
              <a:tr h="649538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rgbClr val="FF0000"/>
                          </a:solidFill>
                        </a:rPr>
                        <a:t>risk_level</a:t>
                      </a:r>
                      <a:endParaRPr lang="en-US" sz="18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categorical(2)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n_attacks</a:t>
                      </a:r>
                      <a:r>
                        <a:rPr lang="en-US" sz="1800" b="0" strike="noStrike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grouping by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imonth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r>
                        <a:rPr lang="en-US" sz="18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20657"/>
                  </a:ext>
                </a:extLst>
              </a:tr>
              <a:tr h="376320">
                <a:tc gridSpan="4">
                  <a:txBody>
                    <a:bodyPr/>
                    <a:lstStyle/>
                    <a:p>
                      <a:r>
                        <a:rPr lang="en-US" sz="1800" b="1" i="1" strike="noStrike" dirty="0">
                          <a:solidFill>
                            <a:schemeClr val="tx1"/>
                          </a:solidFill>
                        </a:rPr>
                        <a:t>Not Used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669139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r>
                        <a:rPr lang="en-US" sz="1400" b="1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categorical (12)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too coarse grained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85162"/>
                  </a:ext>
                </a:extLst>
              </a:tr>
              <a:tr h="669501">
                <a:tc>
                  <a:txBody>
                    <a:bodyPr/>
                    <a:lstStyle/>
                    <a:p>
                      <a:r>
                        <a:rPr lang="en-US" sz="1400" b="1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over 200 values (too many)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geopolitical boundaries change over time (e.g., Soviet Union)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188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400" b="1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too many values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5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45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A7A5-967E-4FF9-A2F6-47CD0C33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Geocoordinates via </a:t>
            </a:r>
            <a:r>
              <a:rPr lang="en-US" b="1" dirty="0" err="1">
                <a:solidFill>
                  <a:srgbClr val="FF0000"/>
                </a:solidFill>
              </a:rPr>
              <a:t>kmeans</a:t>
            </a:r>
            <a:r>
              <a:rPr lang="en-US" dirty="0"/>
              <a:t> (</a:t>
            </a:r>
            <a:r>
              <a:rPr lang="en-US" dirty="0" err="1"/>
              <a:t>cluster_id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641C517-4DA6-4625-83AC-B405196404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9" t="2702" r="12598" b="22223"/>
          <a:stretch/>
        </p:blipFill>
        <p:spPr>
          <a:xfrm>
            <a:off x="527550" y="1600200"/>
            <a:ext cx="861163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6EAE-C10A-4E49-BAA4-9F1D1B0F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8002178" cy="1485900"/>
          </a:xfrm>
        </p:spPr>
        <p:txBody>
          <a:bodyPr/>
          <a:lstStyle/>
          <a:p>
            <a:r>
              <a:rPr lang="en-US" dirty="0"/>
              <a:t>Response Variable (</a:t>
            </a:r>
            <a:r>
              <a:rPr lang="en-US" dirty="0" err="1"/>
              <a:t>risk_level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B95627-C13E-411C-BCC2-F6334F2F0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095022"/>
              </p:ext>
            </p:extLst>
          </p:nvPr>
        </p:nvGraphicFramePr>
        <p:xfrm>
          <a:off x="1143001" y="1600200"/>
          <a:ext cx="61721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90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3480291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Risk Level (</a:t>
                      </a:r>
                      <a:r>
                        <a:rPr lang="en-US" sz="1800" b="1" dirty="0" err="1"/>
                        <a:t>risk_level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Event Groups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low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  2,361 (91%)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233 (  9%)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07CEA5-C523-4A61-B315-2F527C44791E}"/>
              </a:ext>
            </a:extLst>
          </p:cNvPr>
          <p:cNvSpPr/>
          <p:nvPr/>
        </p:nvSpPr>
        <p:spPr>
          <a:xfrm>
            <a:off x="5849571" y="2753924"/>
            <a:ext cx="77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2,594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2CFCF7-7DED-40A3-BC76-B59408B3C2D1}"/>
              </a:ext>
            </a:extLst>
          </p:cNvPr>
          <p:cNvSpPr txBox="1"/>
          <p:nvPr/>
        </p:nvSpPr>
        <p:spPr>
          <a:xfrm>
            <a:off x="6553200" y="2750461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/>
              <p:nvPr/>
            </p:nvSpPr>
            <p:spPr>
              <a:xfrm>
                <a:off x="5867400" y="4648200"/>
                <a:ext cx="32558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(sample)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≈33</m:t>
                    </m:r>
                  </m:oMath>
                </a14:m>
                <a:r>
                  <a:rPr lang="en-US" dirty="0"/>
                  <a:t> attacks</a:t>
                </a:r>
              </a:p>
              <a:p>
                <a:r>
                  <a:rPr lang="en-US" dirty="0"/>
                  <a:t>std. dev.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≈38</m:t>
                    </m:r>
                  </m:oMath>
                </a14:m>
                <a:r>
                  <a:rPr lang="en-US" dirty="0"/>
                  <a:t> attacks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648200"/>
                <a:ext cx="3255818" cy="646331"/>
              </a:xfrm>
              <a:prstGeom prst="rect">
                <a:avLst/>
              </a:prstGeom>
              <a:blipFill>
                <a:blip r:embed="rId3"/>
                <a:stretch>
                  <a:fillRect l="-1493" t="-4630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5441D9-99BF-41DB-95A4-E819CC392E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3" r="1"/>
          <a:stretch/>
        </p:blipFill>
        <p:spPr>
          <a:xfrm>
            <a:off x="457200" y="3324357"/>
            <a:ext cx="5257800" cy="3402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655F41-0F9C-440C-9C00-D5FC34A1FC53}"/>
                  </a:ext>
                </a:extLst>
              </p:cNvPr>
              <p:cNvSpPr txBox="1"/>
              <p:nvPr/>
            </p:nvSpPr>
            <p:spPr>
              <a:xfrm>
                <a:off x="1676400" y="3615831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1A1AFF"/>
                    </a:solidFill>
                  </a:rPr>
                  <a:t>“high”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A1AFF"/>
                        </a:solidFill>
                        <a:latin typeface="Cambria Math" panose="02040503050406030204" pitchFamily="18" charset="0"/>
                      </a:rPr>
                      <m:t>→71</m:t>
                    </m:r>
                  </m:oMath>
                </a14:m>
                <a:endParaRPr lang="en-US" dirty="0">
                  <a:solidFill>
                    <a:srgbClr val="1A1A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655F41-0F9C-440C-9C00-D5FC34A1F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15831"/>
                <a:ext cx="2362200" cy="369332"/>
              </a:xfrm>
              <a:prstGeom prst="rect">
                <a:avLst/>
              </a:prstGeom>
              <a:blipFill>
                <a:blip r:embed="rId5"/>
                <a:stretch>
                  <a:fillRect l="-12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837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3,813 observations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519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  <a:blipFill>
                <a:blip r:embed="rId2"/>
                <a:stretch>
                  <a:fillRect l="-1778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2C1DB-05B4-446A-8880-95ECE1BF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37487"/>
              </p:ext>
            </p:extLst>
          </p:nvPr>
        </p:nvGraphicFramePr>
        <p:xfrm>
          <a:off x="6324600" y="1981200"/>
          <a:ext cx="19812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07851232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6786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low: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1,894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high: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1,919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556024"/>
                  </a:ext>
                </a:extLst>
              </a:tr>
            </a:tbl>
          </a:graphicData>
        </a:graphic>
      </p:graphicFrame>
      <p:sp>
        <p:nvSpPr>
          <p:cNvPr id="12" name="Arrow: Bent 11">
            <a:extLst>
              <a:ext uri="{FF2B5EF4-FFF2-40B4-BE49-F238E27FC236}">
                <a16:creationId xmlns:a16="http://schemas.microsoft.com/office/drawing/2014/main" id="{A570D0CA-77DF-4644-9A51-683941FF24F1}"/>
              </a:ext>
            </a:extLst>
          </p:cNvPr>
          <p:cNvSpPr/>
          <p:nvPr/>
        </p:nvSpPr>
        <p:spPr>
          <a:xfrm flipV="1">
            <a:off x="3886200" y="1981200"/>
            <a:ext cx="2362200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9AF52-E943-4C30-89DF-F979AB807DC6}"/>
              </a:ext>
            </a:extLst>
          </p:cNvPr>
          <p:cNvSpPr txBox="1"/>
          <p:nvPr/>
        </p:nvSpPr>
        <p:spPr>
          <a:xfrm>
            <a:off x="32766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after balancing (over sampling)</a:t>
            </a:r>
          </a:p>
        </p:txBody>
      </p:sp>
    </p:spTree>
    <p:extLst>
      <p:ext uri="{BB962C8B-B14F-4D97-AF65-F5344CB8AC3E}">
        <p14:creationId xmlns:p14="http://schemas.microsoft.com/office/powerpoint/2010/main" val="3043438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 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strike="sngStrike" dirty="0">
                <a:solidFill>
                  <a:srgbClr val="FF0000"/>
                </a:solidFill>
              </a:rPr>
              <a:t>QDA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("rank deficiency in group" error)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SVM (</a:t>
            </a:r>
            <a:r>
              <a:rPr lang="en-US" sz="2800" strike="sngStrike" dirty="0">
                <a:solidFill>
                  <a:srgbClr val="FF0000"/>
                </a:solidFill>
              </a:rPr>
              <a:t>Linear</a:t>
            </a:r>
            <a:r>
              <a:rPr lang="en-US" sz="2800" dirty="0"/>
              <a:t>, Radial, </a:t>
            </a:r>
            <a:r>
              <a:rPr lang="en-US" sz="2800" strike="sngStrike" dirty="0">
                <a:solidFill>
                  <a:srgbClr val="FF0000"/>
                </a:solidFill>
              </a:rPr>
              <a:t>Sigmoid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865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C2F-F666-4F2E-9EAC-56EE133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ROC Curves / AUC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39F3383-65BE-4C6E-A7CE-292353C2F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8" y="772390"/>
            <a:ext cx="8556916" cy="5704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66B82-7E04-4F33-A7B6-D0AEA9EA1922}"/>
              </a:ext>
            </a:extLst>
          </p:cNvPr>
          <p:cNvSpPr txBox="1"/>
          <p:nvPr/>
        </p:nvSpPr>
        <p:spPr>
          <a:xfrm>
            <a:off x="4663017" y="3810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LDA      0.973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    0.925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 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0.981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SVM      0.962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18906-295C-4F3B-9105-271DBADF4041}"/>
              </a:ext>
            </a:extLst>
          </p:cNvPr>
          <p:cNvSpPr txBox="1"/>
          <p:nvPr/>
        </p:nvSpPr>
        <p:spPr>
          <a:xfrm>
            <a:off x="5265209" y="3429000"/>
            <a:ext cx="100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3895841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CEB5-C8FD-42CA-A5AD-4958821D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758651D-6202-4A64-A939-8F4E186E8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78667"/>
              </p:ext>
            </p:extLst>
          </p:nvPr>
        </p:nvGraphicFramePr>
        <p:xfrm>
          <a:off x="6185737" y="4394572"/>
          <a:ext cx="2764689" cy="23469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6549">
                  <a:extLst>
                    <a:ext uri="{9D8B030D-6E8A-4147-A177-3AD203B41FA5}">
                      <a16:colId xmlns:a16="http://schemas.microsoft.com/office/drawing/2014/main" val="1242830739"/>
                    </a:ext>
                  </a:extLst>
                </a:gridCol>
                <a:gridCol w="1497540">
                  <a:extLst>
                    <a:ext uri="{9D8B030D-6E8A-4147-A177-3AD203B41FA5}">
                      <a16:colId xmlns:a16="http://schemas.microsoft.com/office/drawing/2014/main" val="90852618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987335944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Monday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10,954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9484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Tuesday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13,226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656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Wednesday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11,925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4056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Thursday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12,672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101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Friday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12,026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632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Saturday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12,693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6006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Sunday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12,711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235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18595B3-C794-48C8-AB7C-C283479B779C}"/>
              </a:ext>
            </a:extLst>
          </p:cNvPr>
          <p:cNvGrpSpPr/>
          <p:nvPr/>
        </p:nvGrpSpPr>
        <p:grpSpPr>
          <a:xfrm>
            <a:off x="739577" y="1419546"/>
            <a:ext cx="8210849" cy="2143464"/>
            <a:chOff x="739577" y="1421159"/>
            <a:chExt cx="8210849" cy="21434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EF5A17-9EB6-490C-8183-751BA36E7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577" y="1421159"/>
              <a:ext cx="8210849" cy="214346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FBA80F-C4FC-42EA-A136-095866385D11}"/>
                </a:ext>
              </a:extLst>
            </p:cNvPr>
            <p:cNvSpPr/>
            <p:nvPr/>
          </p:nvSpPr>
          <p:spPr>
            <a:xfrm>
              <a:off x="3962401" y="1573559"/>
              <a:ext cx="112334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A84280-11D8-4EEE-8672-06F92523182C}"/>
                </a:ext>
              </a:extLst>
            </p:cNvPr>
            <p:cNvSpPr/>
            <p:nvPr/>
          </p:nvSpPr>
          <p:spPr>
            <a:xfrm>
              <a:off x="2784762" y="1968414"/>
              <a:ext cx="79663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095A70-EB6D-44EE-A909-6C45C61494C4}"/>
                </a:ext>
              </a:extLst>
            </p:cNvPr>
            <p:cNvSpPr/>
            <p:nvPr/>
          </p:nvSpPr>
          <p:spPr>
            <a:xfrm>
              <a:off x="4439254" y="1937240"/>
              <a:ext cx="79663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D16702-05A0-414D-9F2F-257847E9A278}"/>
                </a:ext>
              </a:extLst>
            </p:cNvPr>
            <p:cNvSpPr/>
            <p:nvPr/>
          </p:nvSpPr>
          <p:spPr>
            <a:xfrm>
              <a:off x="3810000" y="2743200"/>
              <a:ext cx="867039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8E995-8E54-456E-B496-8CECEBB5E793}"/>
                </a:ext>
              </a:extLst>
            </p:cNvPr>
            <p:cNvSpPr/>
            <p:nvPr/>
          </p:nvSpPr>
          <p:spPr>
            <a:xfrm>
              <a:off x="2912916" y="2731882"/>
              <a:ext cx="867039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9F1376-380D-419D-B5B5-47A4CC1AA204}"/>
                </a:ext>
              </a:extLst>
            </p:cNvPr>
            <p:cNvSpPr/>
            <p:nvPr/>
          </p:nvSpPr>
          <p:spPr>
            <a:xfrm>
              <a:off x="1695450" y="1587414"/>
              <a:ext cx="112334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EDC073-7B6C-4BDA-AE1A-F206F3A3F841}"/>
                </a:ext>
              </a:extLst>
            </p:cNvPr>
            <p:cNvSpPr/>
            <p:nvPr/>
          </p:nvSpPr>
          <p:spPr>
            <a:xfrm>
              <a:off x="6020929" y="1554509"/>
              <a:ext cx="112334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994B5C-CC65-441F-B3F4-6ED119A8F1C7}"/>
                </a:ext>
              </a:extLst>
            </p:cNvPr>
            <p:cNvSpPr/>
            <p:nvPr/>
          </p:nvSpPr>
          <p:spPr>
            <a:xfrm>
              <a:off x="7165584" y="1573559"/>
              <a:ext cx="971023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6C36C3-1A43-4AF5-967F-318A662A880B}"/>
                </a:ext>
              </a:extLst>
            </p:cNvPr>
            <p:cNvSpPr/>
            <p:nvPr/>
          </p:nvSpPr>
          <p:spPr>
            <a:xfrm>
              <a:off x="3800976" y="3108551"/>
              <a:ext cx="867039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2F32ED4-6B43-4130-90CF-A42C7579D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5" t="15303" r="27254" b="55000"/>
          <a:stretch/>
        </p:blipFill>
        <p:spPr>
          <a:xfrm>
            <a:off x="739577" y="3689130"/>
            <a:ext cx="3731208" cy="3052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541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B499-4019-41DA-98D5-E59D876E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010775-CB9C-48C2-96AC-3483112E29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2" t="31322" r="10831" b="31321"/>
          <a:stretch/>
        </p:blipFill>
        <p:spPr>
          <a:xfrm>
            <a:off x="653325" y="1600200"/>
            <a:ext cx="838907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65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1372-FD2F-408B-A5EE-676C6D23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(importance)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90284-7077-43C7-9D6B-803643808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5"/>
          <a:stretch/>
        </p:blipFill>
        <p:spPr>
          <a:xfrm>
            <a:off x="600827" y="2057400"/>
            <a:ext cx="8427641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8097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A3B92-3EFC-45E6-A663-675E388F7AA8}"/>
              </a:ext>
            </a:extLst>
          </p:cNvPr>
          <p:cNvSpPr/>
          <p:nvPr/>
        </p:nvSpPr>
        <p:spPr>
          <a:xfrm>
            <a:off x="4038600" y="5257800"/>
            <a:ext cx="4953000" cy="15582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CE89F-9364-4783-A80D-58F8EFD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br>
              <a:rPr lang="en-US" dirty="0"/>
            </a:br>
            <a:r>
              <a:rPr lang="en-US" dirty="0"/>
              <a:t>(Predicting Risk of Attack)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6BE4-533B-48CD-82D1-FA311DDD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2286000"/>
          </a:xfrm>
        </p:spPr>
        <p:txBody>
          <a:bodyPr/>
          <a:lstStyle/>
          <a:p>
            <a:r>
              <a:rPr lang="en-US" dirty="0"/>
              <a:t>Geographic variables highly predictive of risk</a:t>
            </a:r>
          </a:p>
          <a:p>
            <a:r>
              <a:rPr lang="en-US" dirty="0" err="1"/>
              <a:t>Kmeans</a:t>
            </a:r>
            <a:r>
              <a:rPr lang="en-US" dirty="0"/>
              <a:t> worked very well for determining highly predictive geographic clusters</a:t>
            </a:r>
          </a:p>
          <a:p>
            <a:pPr lvl="1"/>
            <a:r>
              <a:rPr lang="en-US" dirty="0"/>
              <a:t>additional experimentation with cluster size needed</a:t>
            </a:r>
          </a:p>
          <a:p>
            <a:r>
              <a:rPr lang="en-US" dirty="0"/>
              <a:t>Most algorithms performed well (other than QDA), but Random Forest was the winner based on AUC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0FCEBF-74CB-4289-8A5A-CD79ECD12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82460"/>
              </p:ext>
            </p:extLst>
          </p:nvPr>
        </p:nvGraphicFramePr>
        <p:xfrm>
          <a:off x="5029200" y="5429934"/>
          <a:ext cx="3721100" cy="139695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1597401106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6363749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864825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824869407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58953748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36882606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639210709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12039"/>
                  </a:ext>
                </a:extLst>
              </a:tr>
              <a:tr h="319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417980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66839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604544"/>
                  </a:ext>
                </a:extLst>
              </a:tr>
              <a:tr h="28707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630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47CAE7-FBC7-4F5B-87B0-1A15873963CB}"/>
              </a:ext>
            </a:extLst>
          </p:cNvPr>
          <p:cNvSpPr txBox="1"/>
          <p:nvPr/>
        </p:nvSpPr>
        <p:spPr>
          <a:xfrm>
            <a:off x="4038600" y="5257800"/>
            <a:ext cx="923330" cy="15582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Confusion</a:t>
            </a:r>
          </a:p>
          <a:p>
            <a:pPr algn="ctr"/>
            <a:r>
              <a:rPr lang="en-US" sz="2400" b="1" dirty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20143147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Summary, Conclusions, Issues, and Questions…</a:t>
            </a:r>
          </a:p>
        </p:txBody>
      </p:sp>
      <p:pic>
        <p:nvPicPr>
          <p:cNvPr id="7" name="Graphic 6" descr="Exclamation mark">
            <a:extLst>
              <a:ext uri="{FF2B5EF4-FFF2-40B4-BE49-F238E27FC236}">
                <a16:creationId xmlns:a16="http://schemas.microsoft.com/office/drawing/2014/main" id="{4E803333-2F30-47D5-A941-18E578EB7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730490"/>
            <a:ext cx="1412985" cy="1412985"/>
          </a:xfrm>
          <a:prstGeom prst="rect">
            <a:avLst/>
          </a:prstGeom>
        </p:spPr>
      </p:pic>
      <p:pic>
        <p:nvPicPr>
          <p:cNvPr id="9" name="Graphic 8" descr="Slippery">
            <a:extLst>
              <a:ext uri="{FF2B5EF4-FFF2-40B4-BE49-F238E27FC236}">
                <a16:creationId xmlns:a16="http://schemas.microsoft.com/office/drawing/2014/main" id="{E90509F8-9CFD-4ABA-A5F9-923C95612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0415" y="2218995"/>
            <a:ext cx="1301970" cy="1301970"/>
          </a:xfrm>
          <a:prstGeom prst="rect">
            <a:avLst/>
          </a:prstGeom>
        </p:spPr>
      </p:pic>
      <p:pic>
        <p:nvPicPr>
          <p:cNvPr id="11" name="Graphic 10" descr="Questions">
            <a:extLst>
              <a:ext uri="{FF2B5EF4-FFF2-40B4-BE49-F238E27FC236}">
                <a16:creationId xmlns:a16="http://schemas.microsoft.com/office/drawing/2014/main" id="{947402B6-1F48-4CBD-81F5-E63EF19C0A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8050" y="3200400"/>
            <a:ext cx="2362200" cy="2362200"/>
          </a:xfrm>
          <a:prstGeom prst="rect">
            <a:avLst/>
          </a:prstGeom>
        </p:spPr>
      </p:pic>
      <p:pic>
        <p:nvPicPr>
          <p:cNvPr id="13" name="Graphic 12" descr="Presentation with checklist RTL">
            <a:extLst>
              <a:ext uri="{FF2B5EF4-FFF2-40B4-BE49-F238E27FC236}">
                <a16:creationId xmlns:a16="http://schemas.microsoft.com/office/drawing/2014/main" id="{731B0AFC-47F1-4E1B-A303-33D2DE76C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7000" y="5105400"/>
            <a:ext cx="1606770" cy="16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8039100" cy="5029200"/>
          </a:xfrm>
        </p:spPr>
        <p:txBody>
          <a:bodyPr>
            <a:normAutofit/>
          </a:bodyPr>
          <a:lstStyle/>
          <a:p>
            <a:r>
              <a:rPr lang="en-US" dirty="0"/>
              <a:t>41 variables contain free-form textual descriptions (unusable)</a:t>
            </a:r>
          </a:p>
          <a:p>
            <a:r>
              <a:rPr lang="en-US" dirty="0"/>
              <a:t>Most variables contain </a:t>
            </a:r>
            <a:r>
              <a:rPr lang="en-US" dirty="0">
                <a:solidFill>
                  <a:srgbClr val="FF0000"/>
                </a:solidFill>
              </a:rPr>
              <a:t>large percentage of </a:t>
            </a:r>
            <a:r>
              <a:rPr lang="en-US" b="1" dirty="0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values</a:t>
            </a:r>
          </a:p>
          <a:p>
            <a:pPr lvl="1"/>
            <a:r>
              <a:rPr lang="en-US" i="0" dirty="0"/>
              <a:t>additional 44 variables have over 90% values as </a:t>
            </a:r>
            <a:r>
              <a:rPr lang="en-US" b="1" i="0" dirty="0"/>
              <a:t>NA</a:t>
            </a:r>
            <a:endParaRPr lang="en-US" i="0" dirty="0"/>
          </a:p>
          <a:p>
            <a:pPr lvl="1"/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/>
              <a:t>results in zero observations!</a:t>
            </a:r>
          </a:p>
          <a:p>
            <a:r>
              <a:rPr lang="en-US" dirty="0"/>
              <a:t>Most variables are </a:t>
            </a:r>
            <a:r>
              <a:rPr lang="en-US" i="1" dirty="0"/>
              <a:t>categorical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(or coded equivalent) common as a category value</a:t>
            </a:r>
          </a:p>
          <a:p>
            <a:pPr lvl="1"/>
            <a:r>
              <a:rPr lang="en-US" dirty="0"/>
              <a:t>many have a </a:t>
            </a:r>
            <a:r>
              <a:rPr lang="en-US" dirty="0">
                <a:solidFill>
                  <a:srgbClr val="FF0000"/>
                </a:solidFill>
              </a:rPr>
              <a:t>large number of distinct category values </a:t>
            </a:r>
            <a:r>
              <a:rPr lang="en-US" dirty="0"/>
              <a:t>(for example, targsubtype1 has 107 distinct categories)</a:t>
            </a:r>
          </a:p>
          <a:p>
            <a:r>
              <a:rPr lang="en-US" dirty="0"/>
              <a:t>Most categories are </a:t>
            </a:r>
            <a:r>
              <a:rPr lang="en-US" dirty="0">
                <a:solidFill>
                  <a:srgbClr val="FF0000"/>
                </a:solidFill>
              </a:rPr>
              <a:t>highly unbalanced</a:t>
            </a:r>
          </a:p>
          <a:p>
            <a:pPr marL="530352" lvl="1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Large (Problem Specific) Data Cleansing Effort Needed!</a:t>
            </a:r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 (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 (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 (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risk of an attack based on temporal and geo-spatial variables (</a:t>
            </a:r>
            <a:r>
              <a:rPr lang="en-US" dirty="0">
                <a:solidFill>
                  <a:srgbClr val="FF0000"/>
                </a:solidFill>
              </a:rPr>
              <a:t>classification + clustering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2373</Words>
  <Application>Microsoft Office PowerPoint</Application>
  <PresentationFormat>On-screen Show (4:3)</PresentationFormat>
  <Paragraphs>798</Paragraphs>
  <Slides>58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Cambria Math</vt:lpstr>
      <vt:lpstr>Consolas</vt:lpstr>
      <vt:lpstr>Courier New</vt:lpstr>
      <vt:lpstr>Franklin Gothic Book</vt:lpstr>
      <vt:lpstr>Lucida Console</vt:lpstr>
      <vt:lpstr>Segoe UI</vt:lpstr>
      <vt:lpstr>Crop</vt:lpstr>
      <vt:lpstr>Worksheet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Predicting successful  Terrorist attacks</vt:lpstr>
      <vt:lpstr>Data Cleansing</vt:lpstr>
      <vt:lpstr>The First Attempt (Trees)</vt:lpstr>
      <vt:lpstr>Highly Unbalanced Data</vt:lpstr>
      <vt:lpstr>Oversampled Tree</vt:lpstr>
      <vt:lpstr>Model Comparison  </vt:lpstr>
      <vt:lpstr>The Failed Experiment</vt:lpstr>
      <vt:lpstr>Back to Trees</vt:lpstr>
      <vt:lpstr>Back to Trees</vt:lpstr>
      <vt:lpstr>Pruning</vt:lpstr>
      <vt:lpstr>The Final Comparison</vt:lpstr>
      <vt:lpstr>So What Did We Learn?</vt:lpstr>
      <vt:lpstr>Predicting Casualties from  Terrorist attacks</vt:lpstr>
      <vt:lpstr>Goal</vt:lpstr>
      <vt:lpstr>Linear Regression</vt:lpstr>
      <vt:lpstr>Linear Regression (Cont’d)</vt:lpstr>
      <vt:lpstr>Trees</vt:lpstr>
      <vt:lpstr>SVMs</vt:lpstr>
      <vt:lpstr>Random Forest</vt:lpstr>
      <vt:lpstr>Predicting Responsible Terrorist Groups</vt:lpstr>
      <vt:lpstr>Goal</vt:lpstr>
      <vt:lpstr>Data Cleansing (Observations)</vt:lpstr>
      <vt:lpstr>Terrorist Groups</vt:lpstr>
      <vt:lpstr>Terrorist Groups (after oversampling)</vt:lpstr>
      <vt:lpstr>Training / Testing Data Set </vt:lpstr>
      <vt:lpstr>Feature Selection (Model Set 1)</vt:lpstr>
      <vt:lpstr>Methods Attempted:</vt:lpstr>
      <vt:lpstr>Model Set 1 Results (on test data)</vt:lpstr>
      <vt:lpstr>Importance Plot (Random Forest) - Model Set 1</vt:lpstr>
      <vt:lpstr>Terrorist Attacks by Group</vt:lpstr>
      <vt:lpstr>Visualization (Decision Tree) - Model Set 1</vt:lpstr>
      <vt:lpstr>Feature Selection (Model Set 2)</vt:lpstr>
      <vt:lpstr>Model Set 2 Results (on test data)</vt:lpstr>
      <vt:lpstr>Importance Plot (Random Forest) - Model Set 2</vt:lpstr>
      <vt:lpstr>Confusion Matrix (Random Forest) - Model Set 2 </vt:lpstr>
      <vt:lpstr>Summary (Predicting Terrorist Group)</vt:lpstr>
      <vt:lpstr>Predicting  risk of attack  from GEOPolitical and TEMPORAL Variables</vt:lpstr>
      <vt:lpstr>Goal</vt:lpstr>
      <vt:lpstr>Variables</vt:lpstr>
      <vt:lpstr>Clustering Geocoordinates via kmeans (cluster_id) </vt:lpstr>
      <vt:lpstr>Response Variable (risk_level)</vt:lpstr>
      <vt:lpstr>Training / Testing Data Set </vt:lpstr>
      <vt:lpstr>Methods Attempted:</vt:lpstr>
      <vt:lpstr>ROC Curves / AUC</vt:lpstr>
      <vt:lpstr>LDA Results</vt:lpstr>
      <vt:lpstr>Decision Tree</vt:lpstr>
      <vt:lpstr>Random Forest (importance)</vt:lpstr>
      <vt:lpstr>Summary  (Predicting Risk of Attack)</vt:lpstr>
      <vt:lpstr>Summary, Conclusions, Issues, and 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James Willson</dc:creator>
  <cp:lastModifiedBy>Sean Kugele</cp:lastModifiedBy>
  <cp:revision>163</cp:revision>
  <dcterms:created xsi:type="dcterms:W3CDTF">2019-11-26T02:50:48Z</dcterms:created>
  <dcterms:modified xsi:type="dcterms:W3CDTF">2019-11-26T23:17:34Z</dcterms:modified>
</cp:coreProperties>
</file>