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9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57" r:id="rId11"/>
    <p:sldId id="273" r:id="rId12"/>
    <p:sldId id="274" r:id="rId13"/>
    <p:sldId id="276" r:id="rId14"/>
    <p:sldId id="282" r:id="rId15"/>
    <p:sldId id="279" r:id="rId16"/>
    <p:sldId id="275" r:id="rId17"/>
    <p:sldId id="284" r:id="rId18"/>
    <p:sldId id="285" r:id="rId19"/>
    <p:sldId id="286" r:id="rId20"/>
    <p:sldId id="272" r:id="rId21"/>
    <p:sldId id="287" r:id="rId22"/>
    <p:sldId id="288" r:id="rId23"/>
    <p:sldId id="278" r:id="rId24"/>
    <p:sldId id="283" r:id="rId25"/>
    <p:sldId id="277" r:id="rId26"/>
    <p:sldId id="281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57"/>
          </p14:sldIdLst>
        </p14:section>
        <p14:section name="Quinn" id="{0FABA435-5E8B-4EA2-ADE1-57DE00EF0462}">
          <p14:sldIdLst/>
        </p14:section>
        <p14:section name="Sean" id="{1C3D8192-CB26-499D-A6D8-E7F692D2D51F}">
          <p14:sldIdLst>
            <p14:sldId id="273"/>
            <p14:sldId id="274"/>
            <p14:sldId id="276"/>
            <p14:sldId id="282"/>
            <p14:sldId id="279"/>
            <p14:sldId id="275"/>
            <p14:sldId id="284"/>
            <p14:sldId id="285"/>
            <p14:sldId id="286"/>
            <p14:sldId id="272"/>
            <p14:sldId id="287"/>
            <p14:sldId id="288"/>
            <p14:sldId id="278"/>
            <p14:sldId id="283"/>
            <p14:sldId id="277"/>
            <p14:sldId id="281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4" autoAdjust="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179704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not available prior to 1997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pPr marL="530352" lvl="1" indent="0">
                  <a:buNone/>
                </a:pPr>
                <a:endParaRPr lang="en-US" sz="2400" i="0" dirty="0"/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1016" t="-1790" r="-762" b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8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66658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8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dirty="0"/>
              <a:t>Initial Model Results </a:t>
            </a:r>
            <a:br>
              <a:rPr lang="en-US" dirty="0"/>
            </a:br>
            <a:r>
              <a:rPr lang="en-US" dirty="0"/>
              <a:t>- All Features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761BA7-2B1A-4D3A-B51A-E58CBE276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524000"/>
            <a:ext cx="66675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887A-433E-4DA3-9237-6BB7CF88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All Features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A91F3-1F94-45B3-916A-8E22E29D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678"/>
              </p:ext>
            </p:extLst>
          </p:nvPr>
        </p:nvGraphicFramePr>
        <p:xfrm>
          <a:off x="533400" y="1295401"/>
          <a:ext cx="8458200" cy="5504293"/>
        </p:xfrm>
        <a:graphic>
          <a:graphicData uri="http://schemas.openxmlformats.org/drawingml/2006/table">
            <a:tbl>
              <a:tblPr/>
              <a:tblGrid>
                <a:gridCol w="590420">
                  <a:extLst>
                    <a:ext uri="{9D8B030D-6E8A-4147-A177-3AD203B41FA5}">
                      <a16:colId xmlns:a16="http://schemas.microsoft.com/office/drawing/2014/main" val="2802796801"/>
                    </a:ext>
                  </a:extLst>
                </a:gridCol>
                <a:gridCol w="236169">
                  <a:extLst>
                    <a:ext uri="{9D8B030D-6E8A-4147-A177-3AD203B41FA5}">
                      <a16:colId xmlns:a16="http://schemas.microsoft.com/office/drawing/2014/main" val="345906488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08680370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107976219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461132025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30702787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868179976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416701619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55559048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962508571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043045933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648199756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1474416662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3408431894"/>
                    </a:ext>
                  </a:extLst>
                </a:gridCol>
                <a:gridCol w="587047">
                  <a:extLst>
                    <a:ext uri="{9D8B030D-6E8A-4147-A177-3AD203B41FA5}">
                      <a16:colId xmlns:a16="http://schemas.microsoft.com/office/drawing/2014/main" val="2540538074"/>
                    </a:ext>
                  </a:extLst>
                </a:gridCol>
              </a:tblGrid>
              <a:tr h="3111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79141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30309"/>
                  </a:ext>
                </a:extLst>
              </a:tr>
              <a:tr h="311162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5579" marR="5579" marT="5579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59887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2284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08687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367755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01562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1951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45564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32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119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581143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645040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06802"/>
                  </a:ext>
                </a:extLst>
              </a:tr>
              <a:tr h="311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5579" marR="5579" marT="55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84332"/>
                  </a:ext>
                </a:extLst>
              </a:tr>
              <a:tr h="4305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464628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35883"/>
                  </a:ext>
                </a:extLst>
              </a:tr>
              <a:tr h="239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5579" marR="5579" marT="55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1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574178" y="1066800"/>
            <a:ext cx="8538649" cy="47244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All Features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31472A-7D3D-411F-8A4C-33E2D7248137}"/>
              </a:ext>
            </a:extLst>
          </p:cNvPr>
          <p:cNvSpPr/>
          <p:nvPr/>
        </p:nvSpPr>
        <p:spPr>
          <a:xfrm>
            <a:off x="4572000" y="3343870"/>
            <a:ext cx="304800" cy="914400"/>
          </a:xfrm>
          <a:prstGeom prst="rightBrace">
            <a:avLst>
              <a:gd name="adj1" fmla="val 3660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A77F1-DEF0-4D91-B556-601D92FAE8C0}"/>
              </a:ext>
            </a:extLst>
          </p:cNvPr>
          <p:cNvSpPr txBox="1"/>
          <p:nvPr/>
        </p:nvSpPr>
        <p:spPr>
          <a:xfrm>
            <a:off x="4876800" y="33438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 to data cleansing!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/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- All Features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533400" y="1219200"/>
            <a:ext cx="8610600" cy="5562600"/>
          </a:xfrm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(Revisited)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Performance</a:t>
            </a:r>
            <a:br>
              <a:rPr lang="en-US" sz="3600" dirty="0"/>
            </a:br>
            <a:r>
              <a:rPr lang="en-US" sz="3600" dirty="0"/>
              <a:t>- No Geospatial / No Year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AA02D9-3F2A-4245-9BEF-D5D15A3B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20040"/>
            <a:ext cx="8172450" cy="65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574966" y="1371600"/>
            <a:ext cx="8534400" cy="4653169"/>
          </a:xfrm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7200900" cy="358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QDA model could not include any of the most significant categorical variables (too many values)</a:t>
                </a:r>
              </a:p>
              <a:p>
                <a:r>
                  <a:rPr lang="en-US" dirty="0"/>
                  <a:t>SVM took a VERY long time to run!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</a:p>
              <a:p>
                <a:pPr lvl="1"/>
                <a:r>
                  <a:rPr lang="en-US" dirty="0"/>
                  <a:t>13 classes meant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svm</a:t>
                </a:r>
                <a:r>
                  <a:rPr lang="en-US" dirty="0"/>
                  <a:t> models</a:t>
                </a:r>
              </a:p>
              <a:p>
                <a:pPr lvl="1"/>
                <a:r>
                  <a:rPr lang="en-US" dirty="0"/>
                  <a:t>Repeated multiple times for cost tuning</a:t>
                </a:r>
              </a:p>
              <a:p>
                <a:r>
                  <a:rPr lang="en-US" dirty="0"/>
                  <a:t>LDA performed almost as well as SVM</a:t>
                </a:r>
              </a:p>
              <a:p>
                <a:r>
                  <a:rPr lang="en-US" dirty="0"/>
                  <a:t>Random Forests performed substantially better than other methods for this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≈50%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7200900" cy="3581400"/>
              </a:xfrm>
              <a:blipFill>
                <a:blip r:embed="rId2"/>
                <a:stretch>
                  <a:fillRect l="-762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11BA05-8E47-4E60-A555-A87133A8A01E}"/>
              </a:ext>
            </a:extLst>
          </p:cNvPr>
          <p:cNvSpPr txBox="1"/>
          <p:nvPr/>
        </p:nvSpPr>
        <p:spPr>
          <a:xfrm>
            <a:off x="1028700" y="5334000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TODO: Add something about model interpretation and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07786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probability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1317</Words>
  <Application>Microsoft Office PowerPoint</Application>
  <PresentationFormat>On-screen Show (4:3)</PresentationFormat>
  <Paragraphs>760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PowerPoint Presentation</vt:lpstr>
      <vt:lpstr>Predicting Responsible Terrorist Groups</vt:lpstr>
      <vt:lpstr>Data Cleansing (Observations)</vt:lpstr>
      <vt:lpstr>Terrorist Groups</vt:lpstr>
      <vt:lpstr>Terrorist Groups (after oversampling)</vt:lpstr>
      <vt:lpstr>Training / Testing Data Set </vt:lpstr>
      <vt:lpstr>Feature Selection</vt:lpstr>
      <vt:lpstr>Initial Model Results  - All Features</vt:lpstr>
      <vt:lpstr>Confusion Matrix (Random Forest) - All Features </vt:lpstr>
      <vt:lpstr>Importance Plot (Random Forest) - All Features</vt:lpstr>
      <vt:lpstr>Terrorist Attacks by Group</vt:lpstr>
      <vt:lpstr>Decision Tree - All Features</vt:lpstr>
      <vt:lpstr>Feature Selection (Revisited)</vt:lpstr>
      <vt:lpstr>Model Performance - No Geospatial / No Year</vt:lpstr>
      <vt:lpstr>Importance Plot (Random Forest)</vt:lpstr>
      <vt:lpstr>Confusion Matrix (Random Forest) </vt:lpstr>
      <vt:lpstr>Discussion /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Sean Kugele</dc:creator>
  <cp:lastModifiedBy>Sean Kugele</cp:lastModifiedBy>
  <cp:revision>106</cp:revision>
  <dcterms:created xsi:type="dcterms:W3CDTF">2019-11-19T21:01:16Z</dcterms:created>
  <dcterms:modified xsi:type="dcterms:W3CDTF">2019-11-24T05:01:12Z</dcterms:modified>
</cp:coreProperties>
</file>