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40"/>
  </p:notesMasterIdLst>
  <p:sldIdLst>
    <p:sldId id="256" r:id="rId2"/>
    <p:sldId id="261" r:id="rId3"/>
    <p:sldId id="262" r:id="rId4"/>
    <p:sldId id="266" r:id="rId5"/>
    <p:sldId id="263" r:id="rId6"/>
    <p:sldId id="268" r:id="rId7"/>
    <p:sldId id="270" r:id="rId8"/>
    <p:sldId id="271" r:id="rId9"/>
    <p:sldId id="264" r:id="rId10"/>
    <p:sldId id="289" r:id="rId11"/>
    <p:sldId id="257" r:id="rId12"/>
    <p:sldId id="290" r:id="rId13"/>
    <p:sldId id="291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273" r:id="rId23"/>
    <p:sldId id="274" r:id="rId24"/>
    <p:sldId id="276" r:id="rId25"/>
    <p:sldId id="282" r:id="rId26"/>
    <p:sldId id="279" r:id="rId27"/>
    <p:sldId id="275" r:id="rId28"/>
    <p:sldId id="284" r:id="rId29"/>
    <p:sldId id="285" r:id="rId30"/>
    <p:sldId id="286" r:id="rId31"/>
    <p:sldId id="272" r:id="rId32"/>
    <p:sldId id="287" r:id="rId33"/>
    <p:sldId id="288" r:id="rId34"/>
    <p:sldId id="278" r:id="rId35"/>
    <p:sldId id="283" r:id="rId36"/>
    <p:sldId id="277" r:id="rId37"/>
    <p:sldId id="281" r:id="rId38"/>
    <p:sldId id="265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8D8C5ED8-9085-4197-957F-EAC8B6FC983D}">
          <p14:sldIdLst>
            <p14:sldId id="256"/>
            <p14:sldId id="261"/>
            <p14:sldId id="262"/>
            <p14:sldId id="266"/>
            <p14:sldId id="263"/>
            <p14:sldId id="268"/>
            <p14:sldId id="270"/>
            <p14:sldId id="271"/>
            <p14:sldId id="264"/>
          </p14:sldIdLst>
        </p14:section>
        <p14:section name="James" id="{9AF0F5BC-3502-4499-BA8B-EA5E54449958}">
          <p14:sldIdLst>
            <p14:sldId id="289"/>
            <p14:sldId id="257"/>
            <p14:sldId id="290"/>
            <p14:sldId id="291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Quinn" id="{0FABA435-5E8B-4EA2-ADE1-57DE00EF0462}">
          <p14:sldIdLst/>
        </p14:section>
        <p14:section name="Sean" id="{1C3D8192-CB26-499D-A6D8-E7F692D2D51F}">
          <p14:sldIdLst>
            <p14:sldId id="273"/>
            <p14:sldId id="274"/>
            <p14:sldId id="276"/>
            <p14:sldId id="282"/>
            <p14:sldId id="279"/>
            <p14:sldId id="275"/>
            <p14:sldId id="284"/>
            <p14:sldId id="285"/>
            <p14:sldId id="286"/>
            <p14:sldId id="272"/>
            <p14:sldId id="287"/>
            <p14:sldId id="288"/>
            <p14:sldId id="278"/>
            <p14:sldId id="283"/>
            <p14:sldId id="277"/>
            <p14:sldId id="281"/>
          </p14:sldIdLst>
        </p14:section>
        <p14:section name="Summary and Conclusion" id="{A2B1DDA9-9FDD-4663-A154-79354B6BCDF3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64" autoAdjust="0"/>
  </p:normalViewPr>
  <p:slideViewPr>
    <p:cSldViewPr>
      <p:cViewPr>
        <p:scale>
          <a:sx n="100" d="100"/>
          <a:sy n="100" d="100"/>
        </p:scale>
        <p:origin x="191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FC3A9-8065-47C2-8225-E4C63BB2D22D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5E0F1-AB47-4A7A-BA35-9463FCF9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6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Densities based on random plot of 20,000 incidents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62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TPRs: </a:t>
            </a:r>
            <a:r>
              <a:rPr lang="en-US" dirty="0">
                <a:effectLst/>
              </a:rPr>
              <a:t>0.27 (LDA) 0.12  0.37 0.28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78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Al-Qaida in Iraq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Al-Qaida in the Arabian Peninsula (AQAP)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Al-Qaida in the Islamic Maghreb (AQIM)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Hamas (Islamic Resistance Movement)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Hezbollah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Islamic State of Iraq and the Levant (ISIL)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Kurdistan Workers' Party (PKK)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Liberation Tigers of Tamil Eelam (LTTE)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New People's Army (NPA)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Revolutionary Armed Forces of Colombia (FARC)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Salafist Group for Preaching and Fighting (GSPC)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Taliban</a:t>
            </a:r>
            <a:r>
              <a:rPr lang="en-US" dirty="0"/>
              <a:t>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dirty="0"/>
              <a:t> </a:t>
            </a:r>
            <a:r>
              <a:rPr lang="en-US" sz="12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Tehrik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r>
              <a:rPr lang="en-US" sz="12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-Taliban Pakistan (TTP)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1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defTabSz="91440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Iraq</a:t>
            </a:r>
          </a:p>
          <a:p>
            <a:pPr marL="0" algn="l" defTabSz="91440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24636</a:t>
            </a: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2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Pakistan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14368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3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Afghanistan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12731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4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India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11960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Colombia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8306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Philippines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6908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7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Peru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6096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El Salvador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5320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9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United Kingdom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5235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Turkey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4292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71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13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58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93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6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17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40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83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362845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7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8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0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00977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9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9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2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386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495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897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7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.xls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START-UMD/gt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2121-DF30-4DC9-9D60-B988849B9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Global Terrorism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3EC52-B74A-49F7-82C4-5692CA022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834920"/>
          </a:xfrm>
        </p:spPr>
        <p:txBody>
          <a:bodyPr>
            <a:normAutofit/>
          </a:bodyPr>
          <a:lstStyle/>
          <a:p>
            <a:r>
              <a:rPr lang="en-US" sz="2800" b="1" dirty="0"/>
              <a:t>Group Members</a:t>
            </a:r>
          </a:p>
          <a:p>
            <a:r>
              <a:rPr lang="en-US" sz="2400" dirty="0"/>
              <a:t>James </a:t>
            </a:r>
            <a:r>
              <a:rPr lang="en-US" sz="2400" dirty="0" err="1"/>
              <a:t>Willson</a:t>
            </a:r>
            <a:endParaRPr lang="en-US" sz="2400" dirty="0"/>
          </a:p>
          <a:p>
            <a:r>
              <a:rPr lang="en-US" sz="2400" dirty="0"/>
              <a:t>Sean Kugele (Team Lead)</a:t>
            </a:r>
          </a:p>
        </p:txBody>
      </p:sp>
    </p:spTree>
    <p:extLst>
      <p:ext uri="{BB962C8B-B14F-4D97-AF65-F5344CB8AC3E}">
        <p14:creationId xmlns:p14="http://schemas.microsoft.com/office/powerpoint/2010/main" val="3072758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F060-9C3E-40DA-AD53-DFA2CC09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</a:t>
            </a:r>
            <a:br>
              <a:rPr lang="en-US" dirty="0"/>
            </a:br>
            <a:r>
              <a:rPr lang="en-US" dirty="0"/>
              <a:t>successful</a:t>
            </a:r>
            <a:br>
              <a:rPr lang="en-US" dirty="0"/>
            </a:br>
            <a:r>
              <a:rPr lang="en-US" dirty="0"/>
              <a:t> Terrorist 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1DC2-E75D-4E1F-9F7F-9E7747C93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Scientist: James Willson</a:t>
            </a:r>
          </a:p>
        </p:txBody>
      </p:sp>
    </p:spTree>
    <p:extLst>
      <p:ext uri="{BB962C8B-B14F-4D97-AF65-F5344CB8AC3E}">
        <p14:creationId xmlns:p14="http://schemas.microsoft.com/office/powerpoint/2010/main" val="2678062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A7BF-D4DF-4F30-8B41-EB08C3AC2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990600"/>
            <a:ext cx="7200900" cy="3695700"/>
          </a:xfrm>
        </p:spPr>
        <p:txBody>
          <a:bodyPr/>
          <a:lstStyle/>
          <a:p>
            <a:r>
              <a:rPr lang="en-US" dirty="0"/>
              <a:t>Large amount of NAs; All columns removed with &gt; 1000 missing values.</a:t>
            </a:r>
          </a:p>
          <a:p>
            <a:pPr lvl="1"/>
            <a:r>
              <a:rPr lang="en-US" dirty="0"/>
              <a:t>Most of these values were either redundant (e.g. “targtype2”, “natlty2”, etc.)</a:t>
            </a:r>
          </a:p>
          <a:p>
            <a:pPr lvl="1"/>
            <a:r>
              <a:rPr lang="en-US" dirty="0"/>
              <a:t>Or didn’t match the goals for the model (e.g. “</a:t>
            </a:r>
            <a:r>
              <a:rPr lang="en-US" dirty="0" err="1"/>
              <a:t>nkill</a:t>
            </a:r>
            <a:r>
              <a:rPr lang="en-US" dirty="0"/>
              <a:t>”, “</a:t>
            </a:r>
            <a:r>
              <a:rPr lang="en-US" dirty="0" err="1"/>
              <a:t>nwound</a:t>
            </a:r>
            <a:r>
              <a:rPr lang="en-US" dirty="0"/>
              <a:t>”, etc.)</a:t>
            </a:r>
          </a:p>
          <a:p>
            <a:r>
              <a:rPr lang="en-US" dirty="0"/>
              <a:t>One Hot Encoding</a:t>
            </a:r>
          </a:p>
          <a:p>
            <a:pPr lvl="1"/>
            <a:r>
              <a:rPr lang="en-US" dirty="0"/>
              <a:t>After encoding final data had 85 variables</a:t>
            </a:r>
          </a:p>
        </p:txBody>
      </p:sp>
    </p:spTree>
    <p:extLst>
      <p:ext uri="{BB962C8B-B14F-4D97-AF65-F5344CB8AC3E}">
        <p14:creationId xmlns:p14="http://schemas.microsoft.com/office/powerpoint/2010/main" val="204409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The First Attempt (Trees)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1219200" y="6145069"/>
            <a:ext cx="72009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Problem! Almost everything is predicted “success”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EF955D-7003-4A2C-AA45-35123AAAF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5353050" cy="53530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5135E6D-3410-49AD-A324-84658A5DBE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423129"/>
              </p:ext>
            </p:extLst>
          </p:nvPr>
        </p:nvGraphicFramePr>
        <p:xfrm>
          <a:off x="6324600" y="849456"/>
          <a:ext cx="2566592" cy="1245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Worksheet" r:id="rId4" imgW="1923884" imgH="933476" progId="Excel.Sheet.12">
                  <p:embed/>
                </p:oleObj>
              </mc:Choice>
              <mc:Fallback>
                <p:oleObj name="Worksheet" r:id="rId4" imgW="1923884" imgH="93347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24600" y="849456"/>
                        <a:ext cx="2566592" cy="1245178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7F8AB1-F703-4F17-A78D-D61B4B9C02CA}"/>
              </a:ext>
            </a:extLst>
          </p:cNvPr>
          <p:cNvSpPr txBox="1">
            <a:spLocks/>
          </p:cNvSpPr>
          <p:nvPr/>
        </p:nvSpPr>
        <p:spPr>
          <a:xfrm>
            <a:off x="6476999" y="2438400"/>
            <a:ext cx="2391101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Recall: </a:t>
            </a:r>
            <a:r>
              <a:rPr lang="en-US" dirty="0">
                <a:solidFill>
                  <a:srgbClr val="FF0000"/>
                </a:solidFill>
              </a:rPr>
              <a:t>0.3369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Precision: 0.6855</a:t>
            </a:r>
          </a:p>
        </p:txBody>
      </p:sp>
    </p:spTree>
    <p:extLst>
      <p:ext uri="{BB962C8B-B14F-4D97-AF65-F5344CB8AC3E}">
        <p14:creationId xmlns:p14="http://schemas.microsoft.com/office/powerpoint/2010/main" val="2691049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Highly Unbalanced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A7BF-D4DF-4F30-8B41-EB08C3AC2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933700"/>
            <a:ext cx="7200900" cy="990600"/>
          </a:xfrm>
        </p:spPr>
        <p:txBody>
          <a:bodyPr/>
          <a:lstStyle/>
          <a:p>
            <a:r>
              <a:rPr lang="en-US" dirty="0"/>
              <a:t>20059 / 181691 = 11% of data is not a success</a:t>
            </a:r>
          </a:p>
          <a:p>
            <a:r>
              <a:rPr lang="en-US" dirty="0"/>
              <a:t>Solution: Oversampling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4D08CA0-DC11-47E5-994B-2ADF1E5F0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317738"/>
              </p:ext>
            </p:extLst>
          </p:nvPr>
        </p:nvGraphicFramePr>
        <p:xfrm>
          <a:off x="1143000" y="1100137"/>
          <a:ext cx="2978974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Worksheet" r:id="rId3" imgW="1466857" imgH="771525" progId="Excel.Sheet.12">
                  <p:embed/>
                </p:oleObj>
              </mc:Choice>
              <mc:Fallback>
                <p:oleObj name="Worksheet" r:id="rId3" imgW="1466857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1100137"/>
                        <a:ext cx="2978974" cy="1566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44E4E5C-8AE0-4DF2-B72F-0D309D35C3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910618"/>
              </p:ext>
            </p:extLst>
          </p:nvPr>
        </p:nvGraphicFramePr>
        <p:xfrm>
          <a:off x="1142999" y="4146118"/>
          <a:ext cx="2982813" cy="1568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Worksheet" r:id="rId5" imgW="1466857" imgH="771525" progId="Excel.Sheet.12">
                  <p:embed/>
                </p:oleObj>
              </mc:Choice>
              <mc:Fallback>
                <p:oleObj name="Worksheet" r:id="rId5" imgW="1466857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2999" y="4146118"/>
                        <a:ext cx="2982813" cy="1568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264C2F5-C2EB-4261-A4EF-D08D78F85F94}"/>
              </a:ext>
            </a:extLst>
          </p:cNvPr>
          <p:cNvSpPr/>
          <p:nvPr/>
        </p:nvSpPr>
        <p:spPr>
          <a:xfrm>
            <a:off x="1140690" y="5936818"/>
            <a:ext cx="48746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“Perfectly balanced as all things should be”</a:t>
            </a:r>
          </a:p>
        </p:txBody>
      </p:sp>
    </p:spTree>
    <p:extLst>
      <p:ext uri="{BB962C8B-B14F-4D97-AF65-F5344CB8AC3E}">
        <p14:creationId xmlns:p14="http://schemas.microsoft.com/office/powerpoint/2010/main" val="3704266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Oversampled Tree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1219200" y="6145069"/>
            <a:ext cx="72009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The problem persists!</a:t>
            </a: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7F8AB1-F703-4F17-A78D-D61B4B9C02CA}"/>
              </a:ext>
            </a:extLst>
          </p:cNvPr>
          <p:cNvSpPr txBox="1">
            <a:spLocks/>
          </p:cNvSpPr>
          <p:nvPr/>
        </p:nvSpPr>
        <p:spPr>
          <a:xfrm>
            <a:off x="6476999" y="2438400"/>
            <a:ext cx="2391101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Recall: 0.8641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Precision: </a:t>
            </a:r>
            <a:r>
              <a:rPr lang="en-US" dirty="0">
                <a:solidFill>
                  <a:srgbClr val="FF0000"/>
                </a:solidFill>
              </a:rPr>
              <a:t>0.2130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ED844E2-96B2-4C25-8C30-308316F95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23" y="702261"/>
            <a:ext cx="5353050" cy="53530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B28E84C-47A7-49FF-BB82-F375A36B42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90449"/>
              </p:ext>
            </p:extLst>
          </p:nvPr>
        </p:nvGraphicFramePr>
        <p:xfrm>
          <a:off x="6202655" y="862445"/>
          <a:ext cx="251304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Worksheet" r:id="rId5" imgW="1923884" imgH="933476" progId="Excel.Sheet.12">
                  <p:embed/>
                </p:oleObj>
              </mc:Choice>
              <mc:Fallback>
                <p:oleObj name="Worksheet" r:id="rId5" imgW="1923884" imgH="93347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02655" y="862445"/>
                        <a:ext cx="2513045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5738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Model Comparison 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7F8AB1-F703-4F17-A78D-D61B4B9C02CA}"/>
              </a:ext>
            </a:extLst>
          </p:cNvPr>
          <p:cNvSpPr txBox="1">
            <a:spLocks/>
          </p:cNvSpPr>
          <p:nvPr/>
        </p:nvSpPr>
        <p:spPr>
          <a:xfrm>
            <a:off x="6248400" y="947304"/>
            <a:ext cx="2543501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AUC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: 0.667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Second</a:t>
            </a:r>
            <a:r>
              <a:rPr lang="en-US" dirty="0">
                <a:solidFill>
                  <a:schemeClr val="tx1"/>
                </a:solidFill>
              </a:rPr>
              <a:t>: 0.7367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1"/>
                </a:solidFill>
              </a:rPr>
              <a:t>The second model seems a bit better.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B60E65A-B2AD-4864-AFF0-0C32635D5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08313"/>
            <a:ext cx="5353051" cy="53530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7201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The Failed Experiment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CEF795F9-2AA6-4562-9D56-905A1BBAC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742950"/>
            <a:ext cx="5715000" cy="5715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2158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Back to Trees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685800" y="5942215"/>
            <a:ext cx="72009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Feature importance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7F8AB1-F703-4F17-A78D-D61B4B9C02CA}"/>
              </a:ext>
            </a:extLst>
          </p:cNvPr>
          <p:cNvSpPr txBox="1">
            <a:spLocks/>
          </p:cNvSpPr>
          <p:nvPr/>
        </p:nvSpPr>
        <p:spPr>
          <a:xfrm>
            <a:off x="6334125" y="887730"/>
            <a:ext cx="2657475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tx1"/>
                </a:solidFill>
              </a:rPr>
              <a:t>“property” is the most important, but how helpful is it actually?</a:t>
            </a:r>
          </a:p>
          <a:p>
            <a:r>
              <a:rPr lang="en-US" i="1" dirty="0">
                <a:solidFill>
                  <a:schemeClr val="tx1"/>
                </a:solidFill>
              </a:rPr>
              <a:t>Similar problem for “</a:t>
            </a:r>
            <a:r>
              <a:rPr lang="en-US" i="1" dirty="0" err="1">
                <a:solidFill>
                  <a:schemeClr val="tx1"/>
                </a:solidFill>
              </a:rPr>
              <a:t>ishostkid</a:t>
            </a:r>
            <a:r>
              <a:rPr lang="en-US" i="1" dirty="0">
                <a:solidFill>
                  <a:schemeClr val="tx1"/>
                </a:solidFill>
              </a:rPr>
              <a:t>”</a:t>
            </a:r>
          </a:p>
        </p:txBody>
      </p:sp>
      <p:pic>
        <p:nvPicPr>
          <p:cNvPr id="7" name="Content Placeholder 6" descr="A picture containing comb&#10;&#10;Description automatically generated">
            <a:extLst>
              <a:ext uri="{FF2B5EF4-FFF2-40B4-BE49-F238E27FC236}">
                <a16:creationId xmlns:a16="http://schemas.microsoft.com/office/drawing/2014/main" id="{00C5DF5A-8C20-4530-A1A2-8E3009498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6"/>
          <a:stretch/>
        </p:blipFill>
        <p:spPr>
          <a:xfrm>
            <a:off x="762000" y="685800"/>
            <a:ext cx="5334000" cy="50520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1174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7200900" cy="1485900"/>
          </a:xfrm>
        </p:spPr>
        <p:txBody>
          <a:bodyPr/>
          <a:lstStyle/>
          <a:p>
            <a:r>
              <a:rPr lang="en-US" dirty="0"/>
              <a:t>Back to Trees</a:t>
            </a:r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6327080A-31EB-42B9-A863-B6579709B6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742949"/>
            <a:ext cx="3915569" cy="3915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752475" y="4944264"/>
            <a:ext cx="7200900" cy="148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Is using </a:t>
            </a:r>
            <a:r>
              <a:rPr lang="en-US" sz="2200" i="1" dirty="0">
                <a:solidFill>
                  <a:schemeClr val="tx1"/>
                </a:solidFill>
              </a:rPr>
              <a:t>“</a:t>
            </a:r>
            <a:r>
              <a:rPr lang="en-US" sz="2200" i="1" dirty="0" err="1">
                <a:solidFill>
                  <a:schemeClr val="tx1"/>
                </a:solidFill>
              </a:rPr>
              <a:t>iyear</a:t>
            </a:r>
            <a:r>
              <a:rPr lang="en-US" sz="2200" i="1" dirty="0">
                <a:solidFill>
                  <a:schemeClr val="tx1"/>
                </a:solidFill>
              </a:rPr>
              <a:t>”</a:t>
            </a:r>
            <a:r>
              <a:rPr lang="en-US" sz="2200" dirty="0">
                <a:solidFill>
                  <a:schemeClr val="tx1"/>
                </a:solidFill>
              </a:rPr>
              <a:t> valid?</a:t>
            </a:r>
          </a:p>
          <a:p>
            <a:r>
              <a:rPr lang="en-US" sz="2200" dirty="0">
                <a:solidFill>
                  <a:schemeClr val="tx1"/>
                </a:solidFill>
              </a:rPr>
              <a:t>How helpful is the longitude and latitude?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8107C7-B3CF-49C2-AAC8-28FBA5E30E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742948"/>
            <a:ext cx="3915569" cy="3915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4655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7200900" cy="1485900"/>
          </a:xfrm>
        </p:spPr>
        <p:txBody>
          <a:bodyPr/>
          <a:lstStyle/>
          <a:p>
            <a:r>
              <a:rPr lang="en-US" dirty="0"/>
              <a:t>Pruning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752475" y="4944264"/>
            <a:ext cx="7200900" cy="148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2 – 3 splits seems best</a:t>
            </a:r>
          </a:p>
          <a:p>
            <a:r>
              <a:rPr lang="en-US" sz="2200" dirty="0">
                <a:solidFill>
                  <a:schemeClr val="tx1"/>
                </a:solidFill>
              </a:rPr>
              <a:t>Similar results to unpruned model.</a:t>
            </a:r>
          </a:p>
        </p:txBody>
      </p:sp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B6B41149-4115-41DF-81A0-DBAA8C7F60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771524"/>
            <a:ext cx="3876675" cy="3876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Content Placeholder 12" descr="A picture containing clock&#10;&#10;Description automatically generated">
            <a:extLst>
              <a:ext uri="{FF2B5EF4-FFF2-40B4-BE49-F238E27FC236}">
                <a16:creationId xmlns:a16="http://schemas.microsoft.com/office/drawing/2014/main" id="{A350C1A9-6915-4DCE-A167-E1EFC104A9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264" y="771525"/>
            <a:ext cx="3876675" cy="3876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806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6C98-BAB0-462A-B287-7A56EABD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Data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2F08F-C4D7-4965-A0C6-4638BB86B9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0124" y="1600200"/>
                <a:ext cx="7610475" cy="27432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100" dirty="0">
                    <a:hlinkClick r:id="rId2"/>
                  </a:rPr>
                  <a:t>Global Terrorism Database </a:t>
                </a:r>
                <a:r>
                  <a:rPr lang="en-US" sz="3100" dirty="0"/>
                  <a:t>(Kaggle)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Scope</a:t>
                </a:r>
                <a:r>
                  <a:rPr lang="en-US" sz="2400" dirty="0"/>
                  <a:t>: incidents of terrorism from 1970 – 2017 (except 1993)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Sources</a:t>
                </a:r>
                <a:r>
                  <a:rPr lang="en-US" sz="2400" dirty="0"/>
                  <a:t>: unclassified media articles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Observations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181, 691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Variables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135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2F08F-C4D7-4965-A0C6-4638BB86B9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0124" y="1600200"/>
                <a:ext cx="7610475" cy="2743200"/>
              </a:xfrm>
              <a:blipFill>
                <a:blip r:embed="rId3"/>
                <a:stretch>
                  <a:fillRect l="-1683" t="-4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9BE6065-E54D-41E1-A9FA-DBEC64D7FF32}"/>
              </a:ext>
            </a:extLst>
          </p:cNvPr>
          <p:cNvSpPr txBox="1">
            <a:spLocks/>
          </p:cNvSpPr>
          <p:nvPr/>
        </p:nvSpPr>
        <p:spPr>
          <a:xfrm>
            <a:off x="1000125" y="4495800"/>
            <a:ext cx="7200900" cy="16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000" b="1" dirty="0"/>
              <a:t>Terrorism (definition)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"</a:t>
            </a:r>
            <a:r>
              <a:rPr lang="en-US" sz="2000" i="1" dirty="0"/>
              <a:t>The threatened or actual use of illegal force and violence by a non-state actor to attain a political, economic, religious, or social goal through fear, coercion, or intimidation</a:t>
            </a:r>
            <a:r>
              <a:rPr lang="en-US" sz="2000" dirty="0"/>
              <a:t>."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531472A-7D3D-411F-8A4C-33E2D7248137}"/>
              </a:ext>
            </a:extLst>
          </p:cNvPr>
          <p:cNvSpPr/>
          <p:nvPr/>
        </p:nvSpPr>
        <p:spPr>
          <a:xfrm>
            <a:off x="4572000" y="3343870"/>
            <a:ext cx="304800" cy="914400"/>
          </a:xfrm>
          <a:prstGeom prst="rightBrace">
            <a:avLst>
              <a:gd name="adj1" fmla="val 36608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A77F1-DEF0-4D91-B556-601D92FAE8C0}"/>
              </a:ext>
            </a:extLst>
          </p:cNvPr>
          <p:cNvSpPr txBox="1"/>
          <p:nvPr/>
        </p:nvSpPr>
        <p:spPr>
          <a:xfrm>
            <a:off x="4876800" y="334387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prior to data cleansing!</a:t>
            </a:r>
          </a:p>
        </p:txBody>
      </p:sp>
    </p:spTree>
    <p:extLst>
      <p:ext uri="{BB962C8B-B14F-4D97-AF65-F5344CB8AC3E}">
        <p14:creationId xmlns:p14="http://schemas.microsoft.com/office/powerpoint/2010/main" val="1442261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The Final Comparison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C064C68-8F17-4AED-830C-23D913546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23912"/>
            <a:ext cx="5334000" cy="5334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7ED61D-04C1-410D-BB4C-10C43120D504}"/>
              </a:ext>
            </a:extLst>
          </p:cNvPr>
          <p:cNvSpPr txBox="1">
            <a:spLocks/>
          </p:cNvSpPr>
          <p:nvPr/>
        </p:nvSpPr>
        <p:spPr>
          <a:xfrm>
            <a:off x="6248400" y="947304"/>
            <a:ext cx="2543501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AUC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: 0.667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Second</a:t>
            </a:r>
            <a:r>
              <a:rPr lang="en-US" dirty="0">
                <a:solidFill>
                  <a:schemeClr val="tx1"/>
                </a:solidFill>
              </a:rPr>
              <a:t>: 0.7367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Third</a:t>
            </a:r>
            <a:r>
              <a:rPr lang="en-US" dirty="0">
                <a:solidFill>
                  <a:schemeClr val="tx1"/>
                </a:solidFill>
              </a:rPr>
              <a:t>: 0.6443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61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So What Did We Learn?</a:t>
            </a:r>
          </a:p>
        </p:txBody>
      </p:sp>
      <p:pic>
        <p:nvPicPr>
          <p:cNvPr id="7" name="Content Placeholder 6" descr="A picture containing comb&#10;&#10;Description automatically generated">
            <a:extLst>
              <a:ext uri="{FF2B5EF4-FFF2-40B4-BE49-F238E27FC236}">
                <a16:creationId xmlns:a16="http://schemas.microsoft.com/office/drawing/2014/main" id="{00C5DF5A-8C20-4530-A1A2-8E3009498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8" b="5286"/>
          <a:stretch/>
        </p:blipFill>
        <p:spPr>
          <a:xfrm>
            <a:off x="971550" y="719570"/>
            <a:ext cx="6248400" cy="56895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9111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F060-9C3E-40DA-AD53-DFA2CC09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Responsible Terrorist Groups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1DC2-E75D-4E1F-9F7F-9E7747C93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Scientist: Sean Kugele</a:t>
            </a:r>
          </a:p>
        </p:txBody>
      </p:sp>
    </p:spTree>
    <p:extLst>
      <p:ext uri="{BB962C8B-B14F-4D97-AF65-F5344CB8AC3E}">
        <p14:creationId xmlns:p14="http://schemas.microsoft.com/office/powerpoint/2010/main" val="1797047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Data Cleansing (Observations)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762000"/>
                <a:ext cx="72009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Removed data prior to 1997</a:t>
                </a:r>
              </a:p>
              <a:p>
                <a:pPr lvl="1"/>
                <a:r>
                  <a:rPr lang="en-US" sz="2400" dirty="0"/>
                  <a:t>Several features (e.g., “claimed” and “</a:t>
                </a:r>
                <a:r>
                  <a:rPr lang="en-US" sz="2400" dirty="0" err="1"/>
                  <a:t>nperps</a:t>
                </a:r>
                <a:r>
                  <a:rPr lang="en-US" sz="2400" dirty="0"/>
                  <a:t>”) not available prior to 1997</a:t>
                </a:r>
              </a:p>
              <a:p>
                <a:pPr lvl="1"/>
                <a:endParaRPr lang="en-US" sz="2400" dirty="0"/>
              </a:p>
              <a:p>
                <a:r>
                  <a:rPr lang="en-US" sz="2400" dirty="0"/>
                  <a:t>Removed incidents with “unknown” / NA group names (</a:t>
                </a:r>
                <a:r>
                  <a:rPr lang="en-US" sz="2400" dirty="0" err="1"/>
                  <a:t>gname</a:t>
                </a:r>
                <a:r>
                  <a:rPr lang="en-US" sz="2400" dirty="0"/>
                  <a:t>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Only included incidents from </a:t>
                </a:r>
                <a:r>
                  <a:rPr lang="en-US" sz="2400" i="1" dirty="0"/>
                  <a:t>highly active terrorist groups </a:t>
                </a:r>
                <a:r>
                  <a:rPr lang="en-US" sz="2400" dirty="0"/>
                  <a:t>operating in at least 2 regions</a:t>
                </a:r>
              </a:p>
              <a:p>
                <a:pPr lvl="1"/>
                <a:r>
                  <a:rPr lang="en-US" sz="2400" i="0" dirty="0"/>
                  <a:t>Groups must have </a:t>
                </a:r>
                <a14:m>
                  <m:oMath xmlns:m="http://schemas.openxmlformats.org/officeDocument/2006/math">
                    <m:r>
                      <a:rPr lang="en-US" sz="2400" i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400" i="0" dirty="0"/>
                  <a:t> attributed attacks</a:t>
                </a:r>
              </a:p>
              <a:p>
                <a:pPr marL="530352" lvl="1" indent="0">
                  <a:buNone/>
                </a:pPr>
                <a:endParaRPr lang="en-US" sz="2400" i="0" dirty="0"/>
              </a:p>
              <a:p>
                <a:r>
                  <a:rPr lang="en-US" sz="2400" dirty="0"/>
                  <a:t>Removed group names corresponding to general types of perpetrators (e.g., “Gunmen” or “Anarchists”) instead of organizations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762000"/>
                <a:ext cx="7200900" cy="5105400"/>
              </a:xfrm>
              <a:blipFill>
                <a:blip r:embed="rId2"/>
                <a:stretch>
                  <a:fillRect l="-1016" t="-1790" r="-762" b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88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156448" cy="838200"/>
          </a:xfrm>
        </p:spPr>
        <p:txBody>
          <a:bodyPr/>
          <a:lstStyle/>
          <a:p>
            <a:r>
              <a:rPr lang="en-US" dirty="0"/>
              <a:t>Terrorist Groups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F86962-8BE3-42D9-94C4-F9CFABB03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145501"/>
              </p:ext>
            </p:extLst>
          </p:nvPr>
        </p:nvGraphicFramePr>
        <p:xfrm>
          <a:off x="617482" y="838200"/>
          <a:ext cx="8374117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638">
                  <a:extLst>
                    <a:ext uri="{9D8B030D-6E8A-4147-A177-3AD203B41FA5}">
                      <a16:colId xmlns:a16="http://schemas.microsoft.com/office/drawing/2014/main" val="1251328461"/>
                    </a:ext>
                  </a:extLst>
                </a:gridCol>
                <a:gridCol w="1552625">
                  <a:extLst>
                    <a:ext uri="{9D8B030D-6E8A-4147-A177-3AD203B41FA5}">
                      <a16:colId xmlns:a16="http://schemas.microsoft.com/office/drawing/2014/main" val="2069697519"/>
                    </a:ext>
                  </a:extLst>
                </a:gridCol>
                <a:gridCol w="1452854">
                  <a:extLst>
                    <a:ext uri="{9D8B030D-6E8A-4147-A177-3AD203B41FA5}">
                      <a16:colId xmlns:a16="http://schemas.microsoft.com/office/drawing/2014/main" val="403771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Terrorist Group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# of Attacks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979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Iraq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606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3.35%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4806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Arabian Peninsula (AQAP)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877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4.84%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940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Islamic Maghreb (AQIM)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225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1.24%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8452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Hamas (Islamic Resistance Movement)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297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1.64%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12091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Hezbollah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107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0.59%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24541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Islamic State of Iraq and the Levant (ISIL)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4,274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23.61%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79858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Kurdistan Workers' Party (PKK)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1,074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5.93%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59881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Liberation Tigers of Tamil Eelam (LTTE)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614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3.39%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415857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New People's Army (NPA)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1,573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8.69%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01475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Revolutionary Armed Forces of Colombia (FARC)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1,121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6.19%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4024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Salafist Group for Preaching and Fighting (GSPC)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182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1.01%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86668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Taliban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5,912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32.66%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62424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Tehrik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-Taliban Pakistan (TTP)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1,240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6.85%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5019027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7C26000E-1D7F-4AB0-9089-E929A51854E8}"/>
              </a:ext>
            </a:extLst>
          </p:cNvPr>
          <p:cNvSpPr/>
          <p:nvPr/>
        </p:nvSpPr>
        <p:spPr>
          <a:xfrm>
            <a:off x="6172200" y="5334000"/>
            <a:ext cx="685800" cy="33247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B778665-398E-400D-9AE6-4DC2579E57C1}"/>
              </a:ext>
            </a:extLst>
          </p:cNvPr>
          <p:cNvSpPr/>
          <p:nvPr/>
        </p:nvSpPr>
        <p:spPr>
          <a:xfrm>
            <a:off x="6245770" y="2710879"/>
            <a:ext cx="685800" cy="33247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CDE4CC-A1CA-4C80-A153-40589B38C422}"/>
              </a:ext>
            </a:extLst>
          </p:cNvPr>
          <p:cNvSpPr txBox="1"/>
          <p:nvPr/>
        </p:nvSpPr>
        <p:spPr>
          <a:xfrm>
            <a:off x="2479469" y="6248400"/>
            <a:ext cx="4185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Highly Unbalanced Data!</a:t>
            </a:r>
          </a:p>
        </p:txBody>
      </p:sp>
    </p:spTree>
    <p:extLst>
      <p:ext uri="{BB962C8B-B14F-4D97-AF65-F5344CB8AC3E}">
        <p14:creationId xmlns:p14="http://schemas.microsoft.com/office/powerpoint/2010/main" val="3789797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156448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Terrorist Groups (after oversampling)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F86962-8BE3-42D9-94C4-F9CFABB03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216731"/>
              </p:ext>
            </p:extLst>
          </p:nvPr>
        </p:nvGraphicFramePr>
        <p:xfrm>
          <a:off x="617482" y="838200"/>
          <a:ext cx="8295708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638">
                  <a:extLst>
                    <a:ext uri="{9D8B030D-6E8A-4147-A177-3AD203B41FA5}">
                      <a16:colId xmlns:a16="http://schemas.microsoft.com/office/drawing/2014/main" val="1251328461"/>
                    </a:ext>
                  </a:extLst>
                </a:gridCol>
                <a:gridCol w="1474216">
                  <a:extLst>
                    <a:ext uri="{9D8B030D-6E8A-4147-A177-3AD203B41FA5}">
                      <a16:colId xmlns:a16="http://schemas.microsoft.com/office/drawing/2014/main" val="2069697519"/>
                    </a:ext>
                  </a:extLst>
                </a:gridCol>
                <a:gridCol w="1452854">
                  <a:extLst>
                    <a:ext uri="{9D8B030D-6E8A-4147-A177-3AD203B41FA5}">
                      <a16:colId xmlns:a16="http://schemas.microsoft.com/office/drawing/2014/main" val="403771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Terrorist Group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# of Attacks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979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Iraq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4,770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7.69%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4806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Arabian Peninsula (AQAP)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940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Islamic Maghreb (AQIM)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8452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Hamas (Islamic Resistance Movement)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12091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Hezbollah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24541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Islamic State of Iraq and the Levant (ISIL)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79858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Kurdistan Workers' Party (PKK)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59881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Liberation Tigers of Tamil Eelam (LTTE)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415857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New People's Army (NPA)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01475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Revolutionary Armed Forces of Colombia (FARC)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4024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Salafist Group for Preaching and Fighting (GSPC)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86668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Taliban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62424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Tehrik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-Taliban Pakistan (TTP)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50190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641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295400"/>
          </a:xfrm>
        </p:spPr>
        <p:txBody>
          <a:bodyPr>
            <a:normAutofit/>
          </a:bodyPr>
          <a:lstStyle/>
          <a:p>
            <a:r>
              <a:rPr lang="en-US" sz="4000" dirty="0"/>
              <a:t>Training / Testing Data Set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295400"/>
                <a:ext cx="7200900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Training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62,010 observations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Testing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3,621 observations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295400"/>
                <a:ext cx="7200900" cy="4572000"/>
              </a:xfrm>
              <a:blipFill>
                <a:blip r:embed="rId2"/>
                <a:stretch>
                  <a:fillRect l="-1778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270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5438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Feature Selection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CFE8D5-E0B1-40DD-8254-9EFA3EA18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966658"/>
              </p:ext>
            </p:extLst>
          </p:nvPr>
        </p:nvGraphicFramePr>
        <p:xfrm>
          <a:off x="685800" y="762000"/>
          <a:ext cx="8305800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val="396745482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754022338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1339416424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234075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8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latitude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nwounded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08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longitude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2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region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property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64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iyear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26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iday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success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54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imonth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nkillter</a:t>
                      </a:r>
                      <a:endParaRPr lang="en-US" sz="1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1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claimed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88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nperps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9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attacktype1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00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targtype1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04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weaptype1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79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suicide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3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multiple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2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extended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47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786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F91C-8C2E-4061-B311-6CB73545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6200"/>
            <a:ext cx="7734300" cy="1371600"/>
          </a:xfrm>
        </p:spPr>
        <p:txBody>
          <a:bodyPr>
            <a:normAutofit/>
          </a:bodyPr>
          <a:lstStyle/>
          <a:p>
            <a:r>
              <a:rPr lang="en-US" dirty="0"/>
              <a:t>Initial Model Results </a:t>
            </a:r>
            <a:br>
              <a:rPr lang="en-US" dirty="0"/>
            </a:br>
            <a:r>
              <a:rPr lang="en-US" dirty="0"/>
              <a:t>- All Features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7761BA7-2B1A-4D3A-B51A-E58CBE276D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1524000"/>
            <a:ext cx="6667500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29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887A-433E-4DA3-9237-6BB7CF88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52400"/>
            <a:ext cx="7200900" cy="1143000"/>
          </a:xfrm>
        </p:spPr>
        <p:txBody>
          <a:bodyPr>
            <a:noAutofit/>
          </a:bodyPr>
          <a:lstStyle/>
          <a:p>
            <a:r>
              <a:rPr lang="en-US" sz="3600" dirty="0"/>
              <a:t>Confusion Matrix (Random Forest)</a:t>
            </a:r>
            <a:br>
              <a:rPr lang="en-US" sz="3600" dirty="0"/>
            </a:br>
            <a:r>
              <a:rPr lang="en-US" sz="3600" dirty="0"/>
              <a:t>- All Features</a:t>
            </a:r>
            <a:br>
              <a:rPr lang="en-US" sz="3600" dirty="0"/>
            </a:br>
            <a:endParaRPr lang="en-US" sz="3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BA91F3-1F94-45B3-916A-8E22E29DB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368678"/>
              </p:ext>
            </p:extLst>
          </p:nvPr>
        </p:nvGraphicFramePr>
        <p:xfrm>
          <a:off x="533400" y="1295401"/>
          <a:ext cx="8458200" cy="5504293"/>
        </p:xfrm>
        <a:graphic>
          <a:graphicData uri="http://schemas.openxmlformats.org/drawingml/2006/table">
            <a:tbl>
              <a:tblPr/>
              <a:tblGrid>
                <a:gridCol w="590420">
                  <a:extLst>
                    <a:ext uri="{9D8B030D-6E8A-4147-A177-3AD203B41FA5}">
                      <a16:colId xmlns:a16="http://schemas.microsoft.com/office/drawing/2014/main" val="2802796801"/>
                    </a:ext>
                  </a:extLst>
                </a:gridCol>
                <a:gridCol w="236169">
                  <a:extLst>
                    <a:ext uri="{9D8B030D-6E8A-4147-A177-3AD203B41FA5}">
                      <a16:colId xmlns:a16="http://schemas.microsoft.com/office/drawing/2014/main" val="345906488"/>
                    </a:ext>
                  </a:extLst>
                </a:gridCol>
                <a:gridCol w="587047">
                  <a:extLst>
                    <a:ext uri="{9D8B030D-6E8A-4147-A177-3AD203B41FA5}">
                      <a16:colId xmlns:a16="http://schemas.microsoft.com/office/drawing/2014/main" val="3086803702"/>
                    </a:ext>
                  </a:extLst>
                </a:gridCol>
                <a:gridCol w="587047">
                  <a:extLst>
                    <a:ext uri="{9D8B030D-6E8A-4147-A177-3AD203B41FA5}">
                      <a16:colId xmlns:a16="http://schemas.microsoft.com/office/drawing/2014/main" val="1079762192"/>
                    </a:ext>
                  </a:extLst>
                </a:gridCol>
                <a:gridCol w="587047">
                  <a:extLst>
                    <a:ext uri="{9D8B030D-6E8A-4147-A177-3AD203B41FA5}">
                      <a16:colId xmlns:a16="http://schemas.microsoft.com/office/drawing/2014/main" val="3461132025"/>
                    </a:ext>
                  </a:extLst>
                </a:gridCol>
                <a:gridCol w="587047">
                  <a:extLst>
                    <a:ext uri="{9D8B030D-6E8A-4147-A177-3AD203B41FA5}">
                      <a16:colId xmlns:a16="http://schemas.microsoft.com/office/drawing/2014/main" val="2307027872"/>
                    </a:ext>
                  </a:extLst>
                </a:gridCol>
                <a:gridCol w="587047">
                  <a:extLst>
                    <a:ext uri="{9D8B030D-6E8A-4147-A177-3AD203B41FA5}">
                      <a16:colId xmlns:a16="http://schemas.microsoft.com/office/drawing/2014/main" val="868179976"/>
                    </a:ext>
                  </a:extLst>
                </a:gridCol>
                <a:gridCol w="587047">
                  <a:extLst>
                    <a:ext uri="{9D8B030D-6E8A-4147-A177-3AD203B41FA5}">
                      <a16:colId xmlns:a16="http://schemas.microsoft.com/office/drawing/2014/main" val="416701619"/>
                    </a:ext>
                  </a:extLst>
                </a:gridCol>
                <a:gridCol w="587047">
                  <a:extLst>
                    <a:ext uri="{9D8B030D-6E8A-4147-A177-3AD203B41FA5}">
                      <a16:colId xmlns:a16="http://schemas.microsoft.com/office/drawing/2014/main" val="2555590482"/>
                    </a:ext>
                  </a:extLst>
                </a:gridCol>
                <a:gridCol w="587047">
                  <a:extLst>
                    <a:ext uri="{9D8B030D-6E8A-4147-A177-3AD203B41FA5}">
                      <a16:colId xmlns:a16="http://schemas.microsoft.com/office/drawing/2014/main" val="2962508571"/>
                    </a:ext>
                  </a:extLst>
                </a:gridCol>
                <a:gridCol w="587047">
                  <a:extLst>
                    <a:ext uri="{9D8B030D-6E8A-4147-A177-3AD203B41FA5}">
                      <a16:colId xmlns:a16="http://schemas.microsoft.com/office/drawing/2014/main" val="2043045933"/>
                    </a:ext>
                  </a:extLst>
                </a:gridCol>
                <a:gridCol w="587047">
                  <a:extLst>
                    <a:ext uri="{9D8B030D-6E8A-4147-A177-3AD203B41FA5}">
                      <a16:colId xmlns:a16="http://schemas.microsoft.com/office/drawing/2014/main" val="2648199756"/>
                    </a:ext>
                  </a:extLst>
                </a:gridCol>
                <a:gridCol w="587047">
                  <a:extLst>
                    <a:ext uri="{9D8B030D-6E8A-4147-A177-3AD203B41FA5}">
                      <a16:colId xmlns:a16="http://schemas.microsoft.com/office/drawing/2014/main" val="1474416662"/>
                    </a:ext>
                  </a:extLst>
                </a:gridCol>
                <a:gridCol w="587047">
                  <a:extLst>
                    <a:ext uri="{9D8B030D-6E8A-4147-A177-3AD203B41FA5}">
                      <a16:colId xmlns:a16="http://schemas.microsoft.com/office/drawing/2014/main" val="3408431894"/>
                    </a:ext>
                  </a:extLst>
                </a:gridCol>
                <a:gridCol w="587047">
                  <a:extLst>
                    <a:ext uri="{9D8B030D-6E8A-4147-A177-3AD203B41FA5}">
                      <a16:colId xmlns:a16="http://schemas.microsoft.com/office/drawing/2014/main" val="2540538074"/>
                    </a:ext>
                  </a:extLst>
                </a:gridCol>
              </a:tblGrid>
              <a:tr h="31116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 Terrorist Group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679141"/>
                  </a:ext>
                </a:extLst>
              </a:tr>
              <a:tr h="239172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30309"/>
                  </a:ext>
                </a:extLst>
              </a:tr>
              <a:tr h="311162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Terrorist Group</a:t>
                      </a:r>
                    </a:p>
                  </a:txBody>
                  <a:tcPr marL="5579" marR="5579" marT="5579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859887"/>
                  </a:ext>
                </a:extLst>
              </a:tr>
              <a:tr h="311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42284"/>
                  </a:ext>
                </a:extLst>
              </a:tr>
              <a:tr h="311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808687"/>
                  </a:ext>
                </a:extLst>
              </a:tr>
              <a:tr h="311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367755"/>
                  </a:ext>
                </a:extLst>
              </a:tr>
              <a:tr h="311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701562"/>
                  </a:ext>
                </a:extLst>
              </a:tr>
              <a:tr h="311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844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01951"/>
                  </a:ext>
                </a:extLst>
              </a:tr>
              <a:tr h="311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745564"/>
                  </a:ext>
                </a:extLst>
              </a:tr>
              <a:tr h="311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2320"/>
                  </a:ext>
                </a:extLst>
              </a:tr>
              <a:tr h="311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571190"/>
                  </a:ext>
                </a:extLst>
              </a:tr>
              <a:tr h="311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581143"/>
                  </a:ext>
                </a:extLst>
              </a:tr>
              <a:tr h="311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645040"/>
                  </a:ext>
                </a:extLst>
              </a:tr>
              <a:tr h="311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1136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506802"/>
                  </a:ext>
                </a:extLst>
              </a:tr>
              <a:tr h="311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984332"/>
                  </a:ext>
                </a:extLst>
              </a:tr>
              <a:tr h="43050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464628"/>
                  </a:ext>
                </a:extLst>
              </a:tr>
              <a:tr h="23917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FP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135883"/>
                  </a:ext>
                </a:extLst>
              </a:tr>
              <a:tr h="23917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FPR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2.4%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5.3%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6.3%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4.8%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1.5%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1.0%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3.0%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660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11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A9EB-A726-416F-A82E-875A1066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09600"/>
          </a:xfrm>
        </p:spPr>
        <p:txBody>
          <a:bodyPr>
            <a:normAutofit/>
          </a:bodyPr>
          <a:lstStyle/>
          <a:p>
            <a:r>
              <a:rPr lang="en-US" sz="3600" dirty="0"/>
              <a:t>Variables (Summary)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1EE4A-4FB1-4795-98B1-8D96DEF92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800"/>
            <a:ext cx="7734300" cy="45720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Date Variables </a:t>
            </a:r>
            <a:r>
              <a:rPr lang="en-US" sz="2400" dirty="0"/>
              <a:t>(Year, Month, Day,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Geospatial/Geopolitical Variables </a:t>
            </a:r>
            <a:r>
              <a:rPr lang="en-US" sz="2400" dirty="0"/>
              <a:t>(Lat/Long, Region, Country, City, Province,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Incident Descriptive Variables </a:t>
            </a:r>
            <a:r>
              <a:rPr lang="en-US" sz="2400" dirty="0"/>
              <a:t>(Attack Type, Duration of Incident, Success/Failure, Weapons Used, Targets,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Perpetrator Descriptive Variables </a:t>
            </a:r>
            <a:r>
              <a:rPr lang="en-US" sz="2400" dirty="0"/>
              <a:t>(Terrorist group membership, # Perpetrators,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Casualty and Damage Variables </a:t>
            </a:r>
            <a:r>
              <a:rPr lang="en-US" sz="2400" dirty="0"/>
              <a:t>(# Fatalities, # Injured, etc.)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4849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82CAD15-3DD0-4588-8B98-DF8B62BD0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85"/>
          <a:stretch/>
        </p:blipFill>
        <p:spPr>
          <a:xfrm>
            <a:off x="574178" y="1066800"/>
            <a:ext cx="8538649" cy="47244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958141A-F2CA-4A75-A53D-44A7CA15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7709"/>
            <a:ext cx="7200900" cy="1485900"/>
          </a:xfrm>
        </p:spPr>
        <p:txBody>
          <a:bodyPr>
            <a:normAutofit/>
          </a:bodyPr>
          <a:lstStyle/>
          <a:p>
            <a:r>
              <a:rPr lang="en-US" sz="3600" dirty="0"/>
              <a:t>Importance Plot (Random Forest)</a:t>
            </a:r>
            <a:br>
              <a:rPr lang="en-US" sz="3600" dirty="0"/>
            </a:br>
            <a:r>
              <a:rPr lang="en-US" sz="3600" dirty="0"/>
              <a:t>- All Features</a:t>
            </a:r>
          </a:p>
        </p:txBody>
      </p:sp>
    </p:spTree>
    <p:extLst>
      <p:ext uri="{BB962C8B-B14F-4D97-AF65-F5344CB8AC3E}">
        <p14:creationId xmlns:p14="http://schemas.microsoft.com/office/powerpoint/2010/main" val="4007454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9680" y="-4668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9680" y="6494325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50" y="158782"/>
            <a:ext cx="8902699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E038568-82E5-4972-941D-CAB1B7BF0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900637"/>
            <a:ext cx="8420099" cy="5500163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0FB2F5D6-7099-450C-9833-0F17F76A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Terrorist Attacks by Group</a:t>
            </a:r>
          </a:p>
        </p:txBody>
      </p:sp>
    </p:spTree>
    <p:extLst>
      <p:ext uri="{BB962C8B-B14F-4D97-AF65-F5344CB8AC3E}">
        <p14:creationId xmlns:p14="http://schemas.microsoft.com/office/powerpoint/2010/main" val="3430899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5C27-60EB-4EF8-916B-C717D10A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485900"/>
          </a:xfrm>
        </p:spPr>
        <p:txBody>
          <a:bodyPr/>
          <a:lstStyle/>
          <a:p>
            <a:r>
              <a:rPr lang="en-US" dirty="0"/>
              <a:t>Decision Tree</a:t>
            </a:r>
            <a:br>
              <a:rPr lang="en-US" dirty="0"/>
            </a:br>
            <a:r>
              <a:rPr lang="en-US" dirty="0"/>
              <a:t>- All Features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F104066-762D-4C51-8687-2E83600FA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9" b="18229"/>
          <a:stretch/>
        </p:blipFill>
        <p:spPr>
          <a:xfrm>
            <a:off x="533400" y="1219200"/>
            <a:ext cx="8610600" cy="5562600"/>
          </a:xfrm>
        </p:spPr>
      </p:pic>
    </p:spTree>
    <p:extLst>
      <p:ext uri="{BB962C8B-B14F-4D97-AF65-F5344CB8AC3E}">
        <p14:creationId xmlns:p14="http://schemas.microsoft.com/office/powerpoint/2010/main" val="3857748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5438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Feature Selection (Revisited)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CFE8D5-E0B1-40DD-8254-9EFA3EA18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943361"/>
              </p:ext>
            </p:extLst>
          </p:nvPr>
        </p:nvGraphicFramePr>
        <p:xfrm>
          <a:off x="685800" y="762000"/>
          <a:ext cx="8305800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val="396745482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754022338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1339416424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234075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8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>
                          <a:solidFill>
                            <a:srgbClr val="FF0000"/>
                          </a:solidFill>
                        </a:rPr>
                        <a:t>latitude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nwounded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08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>
                          <a:solidFill>
                            <a:srgbClr val="FF0000"/>
                          </a:solidFill>
                        </a:rPr>
                        <a:t>longitude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2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>
                          <a:solidFill>
                            <a:srgbClr val="FF0000"/>
                          </a:solidFill>
                        </a:rPr>
                        <a:t>region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categorical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property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64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 err="1">
                          <a:solidFill>
                            <a:srgbClr val="FF0000"/>
                          </a:solidFill>
                        </a:rPr>
                        <a:t>iyear</a:t>
                      </a:r>
                      <a:endParaRPr lang="en-US" sz="1800" b="1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26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iday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success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54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imonth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nkillter</a:t>
                      </a:r>
                      <a:endParaRPr lang="en-US" sz="1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1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claimed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88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nperps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9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attacktype1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00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targtype1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04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weaptype1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79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suicide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3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multiple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2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extended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47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497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88A9-366F-45B2-AF82-D5C23268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485900"/>
          </a:xfrm>
        </p:spPr>
        <p:txBody>
          <a:bodyPr>
            <a:normAutofit/>
          </a:bodyPr>
          <a:lstStyle/>
          <a:p>
            <a:r>
              <a:rPr lang="en-US" sz="3600" dirty="0"/>
              <a:t>Model Performance</a:t>
            </a:r>
            <a:br>
              <a:rPr lang="en-US" sz="3600" dirty="0"/>
            </a:br>
            <a:r>
              <a:rPr lang="en-US" sz="3600" dirty="0"/>
              <a:t>- No Geospatial / No Year</a:t>
            </a:r>
          </a:p>
        </p:txBody>
      </p:sp>
      <p:pic>
        <p:nvPicPr>
          <p:cNvPr id="15" name="Picture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BAA02D9-3F2A-4245-9BEF-D5D15A3B33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4" y="320040"/>
            <a:ext cx="8172450" cy="653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53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58A1-54F7-4796-ADEF-ADE70808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85800"/>
          </a:xfrm>
        </p:spPr>
        <p:txBody>
          <a:bodyPr>
            <a:normAutofit/>
          </a:bodyPr>
          <a:lstStyle/>
          <a:p>
            <a:r>
              <a:rPr lang="en-US" sz="3600" dirty="0"/>
              <a:t>Importance Plot (Random Forest)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88DA28-A5EF-453D-B636-C394C24C0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7"/>
          <a:stretch/>
        </p:blipFill>
        <p:spPr>
          <a:xfrm>
            <a:off x="574966" y="1371600"/>
            <a:ext cx="8534400" cy="4653169"/>
          </a:xfrm>
        </p:spPr>
      </p:pic>
    </p:spTree>
    <p:extLst>
      <p:ext uri="{BB962C8B-B14F-4D97-AF65-F5344CB8AC3E}">
        <p14:creationId xmlns:p14="http://schemas.microsoft.com/office/powerpoint/2010/main" val="210902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547E-7A46-4161-A2C5-F2EFF0BA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762000"/>
          </a:xfrm>
        </p:spPr>
        <p:txBody>
          <a:bodyPr>
            <a:noAutofit/>
          </a:bodyPr>
          <a:lstStyle/>
          <a:p>
            <a:r>
              <a:rPr lang="en-US" sz="3600" dirty="0"/>
              <a:t>Confusion Matrix (Random Forest)</a:t>
            </a:r>
            <a:br>
              <a:rPr lang="en-US" sz="3600" dirty="0"/>
            </a:br>
            <a:endParaRPr lang="en-US" sz="3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932E7C-022C-44C9-A08F-B7EA86594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368649"/>
              </p:ext>
            </p:extLst>
          </p:nvPr>
        </p:nvGraphicFramePr>
        <p:xfrm>
          <a:off x="526472" y="1099481"/>
          <a:ext cx="8534402" cy="5522996"/>
        </p:xfrm>
        <a:graphic>
          <a:graphicData uri="http://schemas.openxmlformats.org/drawingml/2006/table">
            <a:tbl>
              <a:tblPr/>
              <a:tblGrid>
                <a:gridCol w="595739">
                  <a:extLst>
                    <a:ext uri="{9D8B030D-6E8A-4147-A177-3AD203B41FA5}">
                      <a16:colId xmlns:a16="http://schemas.microsoft.com/office/drawing/2014/main" val="1710564592"/>
                    </a:ext>
                  </a:extLst>
                </a:gridCol>
                <a:gridCol w="238295">
                  <a:extLst>
                    <a:ext uri="{9D8B030D-6E8A-4147-A177-3AD203B41FA5}">
                      <a16:colId xmlns:a16="http://schemas.microsoft.com/office/drawing/2014/main" val="1294007298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3320594065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4040197835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3650207757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419844693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88139677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243030050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805497962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511893876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51370268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030274791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445378337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4199008795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19108217"/>
                    </a:ext>
                  </a:extLst>
                </a:gridCol>
              </a:tblGrid>
              <a:tr h="44444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 Terrorist Group</a:t>
                      </a:r>
                    </a:p>
                  </a:txBody>
                  <a:tcPr marL="87636" marR="87636" marT="43818" marB="4381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926968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264578"/>
                  </a:ext>
                </a:extLst>
              </a:tr>
              <a:tr h="328463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Terrorist Group</a:t>
                      </a:r>
                    </a:p>
                  </a:txBody>
                  <a:tcPr marL="87636" marR="87636" marT="43818" marB="43818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29387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2265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341989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88334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8856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083538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033588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518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292997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447131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402352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77724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863570"/>
                  </a:ext>
                </a:extLst>
              </a:tr>
              <a:tr h="45479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739618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FP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26562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FPR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69.8%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90.7%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73.5%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69.9%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44.3%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61.7%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91.1%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33.9%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630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046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5D45-30DB-442B-9BA1-2117314E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/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13F187-E088-4C45-BF41-FF9B1B00BA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600200"/>
                <a:ext cx="7200900" cy="3581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QDA model could not include any of the most significant categorical variables (too many values)</a:t>
                </a:r>
              </a:p>
              <a:p>
                <a:r>
                  <a:rPr lang="en-US" dirty="0"/>
                  <a:t>SVM took a VERY long time to run!</a:t>
                </a:r>
              </a:p>
              <a:p>
                <a:pPr lvl="1"/>
                <a:r>
                  <a:rPr lang="en-US" i="0" dirty="0"/>
                  <a:t>Unable to use entire training set </a:t>
                </a:r>
              </a:p>
              <a:p>
                <a:pPr lvl="1"/>
                <a:r>
                  <a:rPr lang="en-US" dirty="0"/>
                  <a:t>13 classes meant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=78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svm</a:t>
                </a:r>
                <a:r>
                  <a:rPr lang="en-US" dirty="0"/>
                  <a:t> models</a:t>
                </a:r>
              </a:p>
              <a:p>
                <a:pPr lvl="1"/>
                <a:r>
                  <a:rPr lang="en-US" dirty="0"/>
                  <a:t>Repeated multiple times for cost tuning</a:t>
                </a:r>
              </a:p>
              <a:p>
                <a:r>
                  <a:rPr lang="en-US" dirty="0"/>
                  <a:t>LDA performed almost as well as SVM</a:t>
                </a:r>
              </a:p>
              <a:p>
                <a:r>
                  <a:rPr lang="en-US" dirty="0"/>
                  <a:t>Random Forests performed substantially better than other methods for this problem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≈50%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accuracy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13F187-E088-4C45-BF41-FF9B1B00BA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600200"/>
                <a:ext cx="7200900" cy="3581400"/>
              </a:xfrm>
              <a:blipFill>
                <a:blip r:embed="rId2"/>
                <a:stretch>
                  <a:fillRect l="-762" t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511BA05-8E47-4E60-A555-A87133A8A01E}"/>
              </a:ext>
            </a:extLst>
          </p:cNvPr>
          <p:cNvSpPr txBox="1"/>
          <p:nvPr/>
        </p:nvSpPr>
        <p:spPr>
          <a:xfrm>
            <a:off x="1028700" y="5334000"/>
            <a:ext cx="7886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TODO: Add something about model interpretation and variable analysis</a:t>
            </a:r>
          </a:p>
        </p:txBody>
      </p:sp>
    </p:spTree>
    <p:extLst>
      <p:ext uri="{BB962C8B-B14F-4D97-AF65-F5344CB8AC3E}">
        <p14:creationId xmlns:p14="http://schemas.microsoft.com/office/powerpoint/2010/main" val="20778692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6673B-21BE-406F-BE8D-8A7E80804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69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pic>
        <p:nvPicPr>
          <p:cNvPr id="17" name="Content Placeholder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8CA6311E-BD53-4534-8820-18518D3B7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20000" cy="4572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Incidents by Time</a:t>
            </a:r>
          </a:p>
        </p:txBody>
      </p:sp>
    </p:spTree>
    <p:extLst>
      <p:ext uri="{BB962C8B-B14F-4D97-AF65-F5344CB8AC3E}">
        <p14:creationId xmlns:p14="http://schemas.microsoft.com/office/powerpoint/2010/main" val="82263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4737-5B5E-4061-9F4E-F1DEB1C6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85800"/>
          </a:xfrm>
        </p:spPr>
        <p:txBody>
          <a:bodyPr>
            <a:normAutofit/>
          </a:bodyPr>
          <a:lstStyle/>
          <a:p>
            <a:r>
              <a:rPr lang="en-US" sz="3600" dirty="0"/>
              <a:t>Observations (Summary)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CC1A4140-F4C3-4EC1-8A6F-784197D81A1B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3" t="6779" b="15625"/>
          <a:stretch/>
        </p:blipFill>
        <p:spPr>
          <a:xfrm>
            <a:off x="1371600" y="205452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1925C7-D817-43EA-8456-CDBEF70E3EAF}"/>
              </a:ext>
            </a:extLst>
          </p:cNvPr>
          <p:cNvSpPr txBox="1"/>
          <p:nvPr/>
        </p:nvSpPr>
        <p:spPr>
          <a:xfrm>
            <a:off x="1219200" y="1524000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Incidents by Region</a:t>
            </a:r>
          </a:p>
        </p:txBody>
      </p:sp>
    </p:spTree>
    <p:extLst>
      <p:ext uri="{BB962C8B-B14F-4D97-AF65-F5344CB8AC3E}">
        <p14:creationId xmlns:p14="http://schemas.microsoft.com/office/powerpoint/2010/main" val="338263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Terrorism Incidents (Density Plot)</a:t>
            </a:r>
            <a:endParaRPr lang="en-US" sz="2400" b="1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804E226-F267-4EE5-A60E-DED17B638BB0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3336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Number of Terrorist Incidents by Country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DF0AAA0-165F-42D1-A30B-768F5FED97F3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7472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6FFB-7146-41B2-B650-8B0988B4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Quality and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84B0-4634-409F-A92C-F15F5AF5C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524000"/>
            <a:ext cx="8039100" cy="4343400"/>
          </a:xfrm>
        </p:spPr>
        <p:txBody>
          <a:bodyPr>
            <a:normAutofit/>
          </a:bodyPr>
          <a:lstStyle/>
          <a:p>
            <a:r>
              <a:rPr lang="en-US" dirty="0"/>
              <a:t>41 variables contain free-form textual descriptions (unusable)</a:t>
            </a:r>
          </a:p>
          <a:p>
            <a:r>
              <a:rPr lang="en-US" dirty="0"/>
              <a:t>Most variables contain large percentage of </a:t>
            </a:r>
            <a:r>
              <a:rPr lang="en-US" b="1" dirty="0"/>
              <a:t>NA</a:t>
            </a:r>
            <a:r>
              <a:rPr lang="en-US" dirty="0"/>
              <a:t> values</a:t>
            </a:r>
          </a:p>
          <a:p>
            <a:pPr lvl="1"/>
            <a:r>
              <a:rPr lang="en-US" i="0" dirty="0"/>
              <a:t>additional 44 variables have over 90% values as </a:t>
            </a:r>
            <a:r>
              <a:rPr lang="en-US" b="1" i="0" dirty="0"/>
              <a:t>NA</a:t>
            </a:r>
            <a:endParaRPr lang="en-US" i="0" dirty="0"/>
          </a:p>
          <a:p>
            <a:pPr lvl="1"/>
            <a:r>
              <a:rPr lang="en-US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na.omit</a:t>
            </a:r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0" dirty="0"/>
              <a:t>results in zero observations!</a:t>
            </a:r>
          </a:p>
          <a:p>
            <a:r>
              <a:rPr lang="en-US" dirty="0"/>
              <a:t>Most variables are </a:t>
            </a:r>
            <a:r>
              <a:rPr lang="en-US" b="1" i="1" dirty="0"/>
              <a:t>categorical</a:t>
            </a:r>
            <a:r>
              <a:rPr lang="en-US" i="1" dirty="0"/>
              <a:t> (not numerical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“unknown” common as a category value</a:t>
            </a:r>
          </a:p>
          <a:p>
            <a:pPr lvl="1"/>
            <a:r>
              <a:rPr lang="en-US" dirty="0"/>
              <a:t>some contain </a:t>
            </a:r>
            <a:r>
              <a:rPr lang="en-US" b="1" dirty="0"/>
              <a:t>too many</a:t>
            </a:r>
            <a:r>
              <a:rPr lang="en-US" dirty="0"/>
              <a:t> </a:t>
            </a:r>
            <a:r>
              <a:rPr lang="en-US" b="1" dirty="0"/>
              <a:t>category values</a:t>
            </a:r>
            <a:r>
              <a:rPr lang="en-US" dirty="0"/>
              <a:t> (for example, targsubtype1 has 107 distinct categories)</a:t>
            </a:r>
          </a:p>
          <a:p>
            <a:pPr marL="530352" lvl="1" indent="0">
              <a:buNone/>
            </a:pPr>
            <a:endParaRPr lang="en-US" b="1" i="1" dirty="0"/>
          </a:p>
          <a:p>
            <a:pPr marL="0" indent="0" algn="ctr">
              <a:buNone/>
            </a:pPr>
            <a:r>
              <a:rPr lang="en-US" sz="2400" b="1" i="1" dirty="0">
                <a:solidFill>
                  <a:srgbClr val="FF0000"/>
                </a:solidFill>
              </a:rPr>
              <a:t>Large (Problem Specific) Data Cleansing Effort Needed!</a:t>
            </a:r>
          </a:p>
        </p:txBody>
      </p:sp>
    </p:spTree>
    <p:extLst>
      <p:ext uri="{BB962C8B-B14F-4D97-AF65-F5344CB8AC3E}">
        <p14:creationId xmlns:p14="http://schemas.microsoft.com/office/powerpoint/2010/main" val="410762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0FE4-B15D-44FC-A9F3-C12AA44DF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09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Research Questions and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941C1-C7E5-433B-8C09-E5187F516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447800"/>
            <a:ext cx="72009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James </a:t>
            </a:r>
            <a:r>
              <a:rPr lang="en-US" b="1" dirty="0" err="1"/>
              <a:t>Willson</a:t>
            </a:r>
            <a:r>
              <a:rPr lang="en-US" b="1" dirty="0"/>
              <a:t> (Data Scientist)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 if an attack will be successful based on a variety of different factors.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the number of casualties in a successful terrorist attack</a:t>
            </a:r>
          </a:p>
          <a:p>
            <a:pPr marL="0" indent="0">
              <a:buNone/>
            </a:pPr>
            <a:r>
              <a:rPr lang="en-US" b="1" dirty="0"/>
              <a:t>Sean Kugele (Data Scientist / Team Lead)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 the terrorist group responsible for perpetrating a terrorist attack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the probability of an attack based on temporal and geo-spatial variables</a:t>
            </a:r>
          </a:p>
        </p:txBody>
      </p:sp>
    </p:spTree>
    <p:extLst>
      <p:ext uri="{BB962C8B-B14F-4D97-AF65-F5344CB8AC3E}">
        <p14:creationId xmlns:p14="http://schemas.microsoft.com/office/powerpoint/2010/main" val="21794024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1855</Words>
  <Application>Microsoft Office PowerPoint</Application>
  <PresentationFormat>On-screen Show (4:3)</PresentationFormat>
  <Paragraphs>805</Paragraphs>
  <Slides>38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Cambria Math</vt:lpstr>
      <vt:lpstr>Consolas</vt:lpstr>
      <vt:lpstr>Courier New</vt:lpstr>
      <vt:lpstr>Franklin Gothic Book</vt:lpstr>
      <vt:lpstr>Lucida Console</vt:lpstr>
      <vt:lpstr>Segoe UI</vt:lpstr>
      <vt:lpstr>Crop</vt:lpstr>
      <vt:lpstr>Microsoft Excel Worksheet</vt:lpstr>
      <vt:lpstr>Global Terrorism</vt:lpstr>
      <vt:lpstr>Data Set</vt:lpstr>
      <vt:lpstr>Variables (Summary)</vt:lpstr>
      <vt:lpstr>Observations (Summary)</vt:lpstr>
      <vt:lpstr>Observations (Summary)</vt:lpstr>
      <vt:lpstr>Observations (Summary)</vt:lpstr>
      <vt:lpstr>Observations (Summary)</vt:lpstr>
      <vt:lpstr>Data Quality and Characteristics</vt:lpstr>
      <vt:lpstr>Research Questions and Assignments</vt:lpstr>
      <vt:lpstr>Predicting successful  Terrorist attacks</vt:lpstr>
      <vt:lpstr>Data Cleansing</vt:lpstr>
      <vt:lpstr>The First Attempt (Trees)</vt:lpstr>
      <vt:lpstr>Highly Unbalanced Data</vt:lpstr>
      <vt:lpstr>Oversampled Tree</vt:lpstr>
      <vt:lpstr>Model Comparison  </vt:lpstr>
      <vt:lpstr>The Failed Experiment</vt:lpstr>
      <vt:lpstr>Back to Trees</vt:lpstr>
      <vt:lpstr>Back to Trees</vt:lpstr>
      <vt:lpstr>Pruning</vt:lpstr>
      <vt:lpstr>The Final Comparison</vt:lpstr>
      <vt:lpstr>So What Did We Learn?</vt:lpstr>
      <vt:lpstr>Predicting Responsible Terrorist Groups</vt:lpstr>
      <vt:lpstr>Data Cleansing (Observations)</vt:lpstr>
      <vt:lpstr>Terrorist Groups</vt:lpstr>
      <vt:lpstr>Terrorist Groups (after oversampling)</vt:lpstr>
      <vt:lpstr>Training / Testing Data Set </vt:lpstr>
      <vt:lpstr>Feature Selection</vt:lpstr>
      <vt:lpstr>Initial Model Results  - All Features</vt:lpstr>
      <vt:lpstr>Confusion Matrix (Random Forest) - All Features </vt:lpstr>
      <vt:lpstr>Importance Plot (Random Forest) - All Features</vt:lpstr>
      <vt:lpstr>Terrorist Attacks by Group</vt:lpstr>
      <vt:lpstr>Decision Tree - All Features</vt:lpstr>
      <vt:lpstr>Feature Selection (Revisited)</vt:lpstr>
      <vt:lpstr>Model Performance - No Geospatial / No Year</vt:lpstr>
      <vt:lpstr>Importance Plot (Random Forest)</vt:lpstr>
      <vt:lpstr>Confusion Matrix (Random Forest) </vt:lpstr>
      <vt:lpstr>Discussion /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Terrorism</dc:title>
  <dc:creator>Sean Kugele</dc:creator>
  <cp:lastModifiedBy>James Willson</cp:lastModifiedBy>
  <cp:revision>132</cp:revision>
  <dcterms:created xsi:type="dcterms:W3CDTF">2019-11-19T21:01:16Z</dcterms:created>
  <dcterms:modified xsi:type="dcterms:W3CDTF">2019-11-25T08:09:33Z</dcterms:modified>
</cp:coreProperties>
</file>