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8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329" r:id="rId37"/>
    <p:sldId id="284" r:id="rId38"/>
    <p:sldId id="286" r:id="rId39"/>
    <p:sldId id="272" r:id="rId40"/>
    <p:sldId id="287" r:id="rId41"/>
    <p:sldId id="288" r:id="rId42"/>
    <p:sldId id="278" r:id="rId43"/>
    <p:sldId id="283" r:id="rId44"/>
    <p:sldId id="277" r:id="rId45"/>
    <p:sldId id="305" r:id="rId46"/>
    <p:sldId id="317" r:id="rId47"/>
    <p:sldId id="306" r:id="rId48"/>
    <p:sldId id="308" r:id="rId49"/>
    <p:sldId id="292" r:id="rId50"/>
    <p:sldId id="312" r:id="rId51"/>
    <p:sldId id="328" r:id="rId52"/>
    <p:sldId id="315" r:id="rId53"/>
    <p:sldId id="320" r:id="rId54"/>
    <p:sldId id="316" r:id="rId55"/>
    <p:sldId id="319" r:id="rId56"/>
    <p:sldId id="26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329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305"/>
            <p14:sldId id="317"/>
            <p14:sldId id="306"/>
            <p14:sldId id="308"/>
            <p14:sldId id="292"/>
            <p14:sldId id="312"/>
            <p14:sldId id="328"/>
            <p14:sldId id="315"/>
            <p14:sldId id="320"/>
            <p14:sldId id="316"/>
            <p14:sldId id="319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1A1A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3312" autoAdjust="0"/>
  </p:normalViewPr>
  <p:slideViewPr>
    <p:cSldViewPr>
      <p:cViewPr varScale="1">
        <p:scale>
          <a:sx n="91" d="100"/>
          <a:sy n="91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Middle East &amp; North Africa (most incidents) followed closely by Southeast Asia (over half of all incidents combined)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 America has the least incidents followed by Eastern Europe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event_group</a:t>
            </a:r>
            <a:r>
              <a:rPr lang="en-US" dirty="0"/>
              <a:t> is a combination of weekday, month, and </a:t>
            </a:r>
            <a:r>
              <a:rPr lang="en-US" dirty="0" err="1"/>
              <a:t>cluster_id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0.973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en-US" dirty="0">
                <a:effectLst/>
              </a:rPr>
              <a:t> 0.925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</a:t>
            </a:r>
            <a:r>
              <a:rPr lang="en-US" dirty="0">
                <a:effectLst/>
              </a:rPr>
              <a:t>0.981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effectLst/>
              </a:rPr>
              <a:t>0.962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Outperformed no balancing (overly biased priors) and </a:t>
            </a:r>
            <a:r>
              <a:rPr lang="en-US" dirty="0" err="1"/>
              <a:t>undersampling</a:t>
            </a:r>
            <a:r>
              <a:rPr lang="en-US" dirty="0"/>
              <a:t> (lose too much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  <a:p>
            <a:endParaRPr lang="en-US" dirty="0"/>
          </a:p>
          <a:p>
            <a:r>
              <a:rPr lang="en-US" dirty="0"/>
              <a:t>attacktype1 -&gt; assassination, kidnapping, hijacking, bombing, facility attack, etc.</a:t>
            </a:r>
          </a:p>
          <a:p>
            <a:r>
              <a:rPr lang="en-US" dirty="0"/>
              <a:t>targtype1 -&gt; business, government, police, military, journalists, etc.</a:t>
            </a:r>
          </a:p>
          <a:p>
            <a:r>
              <a:rPr lang="en-US" dirty="0"/>
              <a:t>weaptype1 -&gt; firearms, biological, chemical, explosives, fake weapons,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Unable to plot ROC curves for non-binary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68530-1AC4-4094-81CB-297D3AC7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1111386"/>
            <a:ext cx="1552575" cy="103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A82091-FA36-4B89-A4F8-CE685115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83" y="219211"/>
            <a:ext cx="12858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CC510-01EC-4E9E-AE8C-FB29E43A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45" y="4849975"/>
            <a:ext cx="1809750" cy="89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993-D76F-41BD-BCE8-BC200810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293" y="4455799"/>
            <a:ext cx="1285875" cy="1681162"/>
          </a:xfrm>
          <a:prstGeom prst="rect">
            <a:avLst/>
          </a:prstGeom>
        </p:spPr>
      </p:pic>
      <p:pic>
        <p:nvPicPr>
          <p:cNvPr id="6146" name="Picture 2" descr="NPA logo.svg">
            <a:extLst>
              <a:ext uri="{FF2B5EF4-FFF2-40B4-BE49-F238E27FC236}">
                <a16:creationId xmlns:a16="http://schemas.microsoft.com/office/drawing/2014/main" id="{21F20B65-04B4-4401-A7D5-A8AD7DBB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452" y="824842"/>
            <a:ext cx="1205097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610474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82880" tIns="91440" rIns="182880" bIns="9144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8878A-E982-4D87-A375-E4AEA41F15E9}"/>
              </a:ext>
            </a:extLst>
          </p:cNvPr>
          <p:cNvGrpSpPr/>
          <p:nvPr/>
        </p:nvGrpSpPr>
        <p:grpSpPr>
          <a:xfrm>
            <a:off x="4419600" y="3276600"/>
            <a:ext cx="1600200" cy="923330"/>
            <a:chOff x="4572000" y="3238500"/>
            <a:chExt cx="1600200" cy="92333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531472A-7D3D-411F-8A4C-33E2D7248137}"/>
                </a:ext>
              </a:extLst>
            </p:cNvPr>
            <p:cNvSpPr/>
            <p:nvPr/>
          </p:nvSpPr>
          <p:spPr>
            <a:xfrm>
              <a:off x="4572000" y="3238500"/>
              <a:ext cx="304800" cy="914400"/>
            </a:xfrm>
            <a:prstGeom prst="rightBrace">
              <a:avLst>
                <a:gd name="adj1" fmla="val 36608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A77F1-DEF0-4D91-B556-601D92FAE8C0}"/>
                </a:ext>
              </a:extLst>
            </p:cNvPr>
            <p:cNvSpPr txBox="1"/>
            <p:nvPr/>
          </p:nvSpPr>
          <p:spPr>
            <a:xfrm>
              <a:off x="4876800" y="32385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prior to data cleansing!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</a:t>
            </a:r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State/Province,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</a:t>
                </a:r>
                <a:r>
                  <a:rPr lang="en-US" dirty="0">
                    <a:solidFill>
                      <a:srgbClr val="FF0000"/>
                    </a:solidFill>
                  </a:rPr>
                  <a:t>predict the terrorist group name </a:t>
                </a:r>
                <a:r>
                  <a:rPr lang="en-US" dirty="0"/>
                  <a:t>(</a:t>
                </a:r>
                <a:r>
                  <a:rPr lang="en-US" dirty="0" err="1"/>
                  <a:t>gname</a:t>
                </a:r>
                <a:r>
                  <a:rPr lang="en-US" dirty="0"/>
                  <a:t>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A0B2-1B1D-4683-A250-2370B46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762000"/>
            <a:ext cx="72009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Removed data prior to 1997</a:t>
            </a:r>
          </a:p>
          <a:p>
            <a:pPr lvl="1"/>
            <a:r>
              <a:rPr lang="en-US" sz="2400" i="0" dirty="0"/>
              <a:t>Differences in data collection for incidents prior to 1997</a:t>
            </a:r>
          </a:p>
          <a:p>
            <a:pPr lvl="1"/>
            <a:r>
              <a:rPr lang="en-US" sz="2400" i="0" dirty="0"/>
              <a:t>Several features (e.g., “claimed” and “</a:t>
            </a:r>
            <a:r>
              <a:rPr lang="en-US" sz="2400" i="0" dirty="0" err="1"/>
              <a:t>nperps</a:t>
            </a:r>
            <a:r>
              <a:rPr lang="en-US" sz="2400" i="0" dirty="0"/>
              <a:t>”) are not available prior to 1997</a:t>
            </a:r>
          </a:p>
          <a:p>
            <a:r>
              <a:rPr lang="en-US" sz="2400" dirty="0"/>
              <a:t>Removed incidents with “unknown” / NA group names</a:t>
            </a:r>
          </a:p>
          <a:p>
            <a:r>
              <a:rPr lang="en-US" sz="2400" dirty="0"/>
              <a:t>Only included incidents from </a:t>
            </a:r>
            <a:r>
              <a:rPr lang="en-US" sz="2400" dirty="0">
                <a:solidFill>
                  <a:srgbClr val="FF0000"/>
                </a:solidFill>
              </a:rPr>
              <a:t>terrorist groups with over 100 attacks </a:t>
            </a:r>
            <a:r>
              <a:rPr lang="en-US" sz="2400" dirty="0"/>
              <a:t>distributed </a:t>
            </a:r>
            <a:r>
              <a:rPr lang="en-US" sz="2400" dirty="0">
                <a:solidFill>
                  <a:srgbClr val="FF0000"/>
                </a:solidFill>
              </a:rPr>
              <a:t>over at least 2 regions</a:t>
            </a:r>
          </a:p>
          <a:p>
            <a:r>
              <a:rPr lang="en-US" sz="2400" dirty="0"/>
              <a:t>Terrorist organizations not categorizations (e.g., “Gunmen” or “Anarchists”)</a:t>
            </a:r>
          </a:p>
        </p:txBody>
      </p:sp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5A10-7C49-4B66-91DF-00445020D9E9}"/>
              </a:ext>
            </a:extLst>
          </p:cNvPr>
          <p:cNvSpPr txBox="1"/>
          <p:nvPr/>
        </p:nvSpPr>
        <p:spPr>
          <a:xfrm>
            <a:off x="5486400" y="4876800"/>
            <a:ext cx="2895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excluded categories with over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32 values…</a:t>
            </a:r>
          </a:p>
        </p:txBody>
      </p:sp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81153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QDA* (</a:t>
            </a:r>
            <a:r>
              <a:rPr lang="en-US" sz="2800" i="1" dirty="0">
                <a:solidFill>
                  <a:srgbClr val="FF0000"/>
                </a:solidFill>
              </a:rPr>
              <a:t>restricted model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gname~latitude+longitude+iyear+imonth+iday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SVM (Linear, </a:t>
            </a:r>
            <a:r>
              <a:rPr lang="en-US" sz="2800" strike="sngStrike" dirty="0">
                <a:solidFill>
                  <a:srgbClr val="FF0000"/>
                </a:solidFill>
              </a:rPr>
              <a:t>Radial</a:t>
            </a:r>
            <a:r>
              <a:rPr lang="en-US" sz="2800" dirty="0"/>
              <a:t>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069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A7499-C264-46A8-A7FD-6B89F33DCACA}"/>
              </a:ext>
            </a:extLst>
          </p:cNvPr>
          <p:cNvGrpSpPr/>
          <p:nvPr/>
        </p:nvGrpSpPr>
        <p:grpSpPr>
          <a:xfrm>
            <a:off x="1024467" y="868680"/>
            <a:ext cx="7486650" cy="5989319"/>
            <a:chOff x="1024467" y="868680"/>
            <a:chExt cx="7486650" cy="5989319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7761BA7-2B1A-4D3A-B51A-E58CBE276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868680"/>
              <a:ext cx="7486650" cy="59893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FFD96-B26E-4E67-A2E3-AFE2D0F3B004}"/>
                </a:ext>
              </a:extLst>
            </p:cNvPr>
            <p:cNvSpPr txBox="1"/>
            <p:nvPr/>
          </p:nvSpPr>
          <p:spPr>
            <a:xfrm>
              <a:off x="3006990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609600" y="1097680"/>
            <a:ext cx="8427027" cy="4662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609600" y="1295400"/>
            <a:ext cx="8458200" cy="546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F0C93B-7ACE-4811-8CC3-6BDFAAEDB8AB}"/>
              </a:ext>
            </a:extLst>
          </p:cNvPr>
          <p:cNvGrpSpPr/>
          <p:nvPr/>
        </p:nvGrpSpPr>
        <p:grpSpPr>
          <a:xfrm>
            <a:off x="727364" y="320040"/>
            <a:ext cx="8172450" cy="6537959"/>
            <a:chOff x="727364" y="320040"/>
            <a:chExt cx="8172450" cy="6537959"/>
          </a:xfrm>
        </p:grpSpPr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7BAA02D9-3F2A-4245-9BEF-D5D15A3B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64" y="320040"/>
              <a:ext cx="8172450" cy="65379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9DBA2-3901-40C8-8CA6-76E1D171B4A6}"/>
                </a:ext>
              </a:extLst>
            </p:cNvPr>
            <p:cNvSpPr txBox="1"/>
            <p:nvPr/>
          </p:nvSpPr>
          <p:spPr>
            <a:xfrm>
              <a:off x="3052787" y="6443246"/>
              <a:ext cx="3521604" cy="338554"/>
            </a:xfrm>
            <a:prstGeom prst="rect">
              <a:avLst/>
            </a:prstGeom>
            <a:solidFill>
              <a:srgbClr val="EFEDE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609600" y="1295400"/>
            <a:ext cx="8423566" cy="4592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</a:t>
            </a:r>
            <a:r>
              <a:rPr lang="en-US" dirty="0">
                <a:solidFill>
                  <a:schemeClr val="tx1"/>
                </a:solidFill>
              </a:rPr>
              <a:t> variables</a:t>
            </a:r>
          </a:p>
          <a:p>
            <a:r>
              <a:rPr lang="en-US" dirty="0"/>
              <a:t>A “low/high” risk threshold was applied to the data set to split “event groups” into 2 risk categories</a:t>
            </a:r>
          </a:p>
          <a:p>
            <a:pPr lvl="1"/>
            <a:r>
              <a:rPr lang="en-US" i="0" dirty="0"/>
              <a:t>based on the number of attacks that fell into those event groups (</a:t>
            </a:r>
            <a:r>
              <a:rPr lang="en-US" dirty="0"/>
              <a:t>discussed later</a:t>
            </a:r>
            <a:r>
              <a:rPr 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825"/>
              </p:ext>
            </p:extLst>
          </p:nvPr>
        </p:nvGraphicFramePr>
        <p:xfrm>
          <a:off x="533401" y="673759"/>
          <a:ext cx="8610600" cy="61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iday</a:t>
                      </a: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imonth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iyear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 (2010 - 2017)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4522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weekday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(7)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derived from </a:t>
                      </a:r>
                      <a:r>
                        <a:rPr lang="en-US" sz="1800" b="1" dirty="0" err="1"/>
                        <a:t>iyear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imonth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37811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 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using </a:t>
                      </a:r>
                      <a:r>
                        <a:rPr lang="en-US" sz="1800" b="1" i="1" strike="noStrike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sz="1800" b="1" i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800" b="1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n_attacks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r>
                        <a:rPr lang="en-US" sz="18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669501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400" b="1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41C517-4DA6-4625-83AC-B405196404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t="2702" r="12598" b="22223"/>
          <a:stretch/>
        </p:blipFill>
        <p:spPr>
          <a:xfrm>
            <a:off x="527550" y="1600200"/>
            <a:ext cx="8611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5022"/>
              </p:ext>
            </p:extLst>
          </p:nvPr>
        </p:nvGraphicFramePr>
        <p:xfrm>
          <a:off x="1143001" y="1600200"/>
          <a:ext cx="6172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90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480291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  2,361 (91%)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233 (  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849571" y="2753924"/>
            <a:ext cx="7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2,594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553200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≈33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≈38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648200"/>
                <a:ext cx="3255818" cy="646331"/>
              </a:xfrm>
              <a:prstGeom prst="rect">
                <a:avLst/>
              </a:prstGeom>
              <a:blipFill>
                <a:blip r:embed="rId3"/>
                <a:stretch>
                  <a:fillRect l="-1493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5441D9-99BF-41DB-95A4-E819CC392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1"/>
          <a:stretch/>
        </p:blipFill>
        <p:spPr>
          <a:xfrm>
            <a:off x="457200" y="3324357"/>
            <a:ext cx="5257800" cy="3402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/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1A1AFF"/>
                    </a:solidFill>
                  </a:rPr>
                  <a:t>“high”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A1AFF"/>
                        </a:solidFill>
                        <a:latin typeface="Cambria Math" panose="02040503050406030204" pitchFamily="18" charset="0"/>
                      </a:rPr>
                      <m:t>→71</m:t>
                    </m:r>
                  </m:oMath>
                </a14:m>
                <a:endParaRPr lang="en-US" dirty="0">
                  <a:solidFill>
                    <a:srgbClr val="1A1A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55F41-0F9C-440C-9C00-D5FC34A1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615831"/>
                <a:ext cx="2362200" cy="369332"/>
              </a:xfrm>
              <a:prstGeom prst="rect">
                <a:avLst/>
              </a:prstGeom>
              <a:blipFill>
                <a:blip r:embed="rId5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3,813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519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94937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1,919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2766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 (over sampling)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 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strike="sngStrike" dirty="0">
                <a:solidFill>
                  <a:srgbClr val="FF0000"/>
                </a:solidFill>
              </a:rPr>
              <a:t>QDA</a:t>
            </a:r>
            <a:r>
              <a:rPr lang="en-US" sz="2800" dirty="0">
                <a:solidFill>
                  <a:srgbClr val="FF0000"/>
                </a:solidFill>
              </a:rPr>
              <a:t> ("rank deficiency in group high"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SVM (</a:t>
            </a:r>
            <a:r>
              <a:rPr lang="en-US" sz="2800" strike="sngStrike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, Radial, </a:t>
            </a:r>
            <a:r>
              <a:rPr lang="en-US" sz="2800" strike="sngStrike" dirty="0">
                <a:solidFill>
                  <a:srgbClr val="FF0000"/>
                </a:solidFill>
              </a:rPr>
              <a:t>Sigmoid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86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39F3383-65BE-4C6E-A7CE-292353C2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8" y="772390"/>
            <a:ext cx="8556916" cy="570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66B82-7E04-4F33-A7B6-D0AEA9EA1922}"/>
              </a:ext>
            </a:extLst>
          </p:cNvPr>
          <p:cNvSpPr txBox="1"/>
          <p:nvPr/>
        </p:nvSpPr>
        <p:spPr>
          <a:xfrm>
            <a:off x="4663017" y="3810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LDA      0.973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    0.925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  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SVM      0.962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18906-295C-4F3B-9105-271DBADF4041}"/>
              </a:ext>
            </a:extLst>
          </p:cNvPr>
          <p:cNvSpPr txBox="1"/>
          <p:nvPr/>
        </p:nvSpPr>
        <p:spPr>
          <a:xfrm>
            <a:off x="5265209" y="3429000"/>
            <a:ext cx="100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58651D-6202-4A64-A939-8F4E186E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8667"/>
              </p:ext>
            </p:extLst>
          </p:nvPr>
        </p:nvGraphicFramePr>
        <p:xfrm>
          <a:off x="6185737" y="4394572"/>
          <a:ext cx="2764689" cy="2346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6549">
                  <a:extLst>
                    <a:ext uri="{9D8B030D-6E8A-4147-A177-3AD203B41FA5}">
                      <a16:colId xmlns:a16="http://schemas.microsoft.com/office/drawing/2014/main" val="1242830739"/>
                    </a:ext>
                  </a:extLst>
                </a:gridCol>
                <a:gridCol w="1497540">
                  <a:extLst>
                    <a:ext uri="{9D8B030D-6E8A-4147-A177-3AD203B41FA5}">
                      <a16:colId xmlns:a16="http://schemas.microsoft.com/office/drawing/2014/main" val="9085261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733594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10,954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9484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13,226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656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Wednesday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11,925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05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Thursday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12,672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01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Friday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12,026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32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Saturday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12,693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006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r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38100" marT="30480" marB="30480" anchor="ctr">
                    <a:lnL>
                      <a:noFill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Sunday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12,711</a:t>
                      </a:r>
                    </a:p>
                  </a:txBody>
                  <a:tcPr marL="38100" marT="30480" marB="30480" anchor="ctr">
                    <a:lnL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35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18595B3-C794-48C8-AB7C-C283479B779C}"/>
              </a:ext>
            </a:extLst>
          </p:cNvPr>
          <p:cNvGrpSpPr/>
          <p:nvPr/>
        </p:nvGrpSpPr>
        <p:grpSpPr>
          <a:xfrm>
            <a:off x="739577" y="1419546"/>
            <a:ext cx="8210849" cy="2143464"/>
            <a:chOff x="739577" y="1421159"/>
            <a:chExt cx="8210849" cy="21434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EF5A17-9EB6-490C-8183-751BA36E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577" y="1421159"/>
              <a:ext cx="8210849" cy="21434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BA80F-C4FC-42EA-A136-095866385D11}"/>
                </a:ext>
              </a:extLst>
            </p:cNvPr>
            <p:cNvSpPr/>
            <p:nvPr/>
          </p:nvSpPr>
          <p:spPr>
            <a:xfrm>
              <a:off x="3962401" y="157355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84280-11D8-4EEE-8672-06F92523182C}"/>
                </a:ext>
              </a:extLst>
            </p:cNvPr>
            <p:cNvSpPr/>
            <p:nvPr/>
          </p:nvSpPr>
          <p:spPr>
            <a:xfrm>
              <a:off x="2784762" y="1968414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95A70-EB6D-44EE-A909-6C45C61494C4}"/>
                </a:ext>
              </a:extLst>
            </p:cNvPr>
            <p:cNvSpPr/>
            <p:nvPr/>
          </p:nvSpPr>
          <p:spPr>
            <a:xfrm>
              <a:off x="4439254" y="1937240"/>
              <a:ext cx="79663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D16702-05A0-414D-9F2F-257847E9A278}"/>
                </a:ext>
              </a:extLst>
            </p:cNvPr>
            <p:cNvSpPr/>
            <p:nvPr/>
          </p:nvSpPr>
          <p:spPr>
            <a:xfrm>
              <a:off x="3810000" y="2743200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8E995-8E54-456E-B496-8CECEBB5E793}"/>
                </a:ext>
              </a:extLst>
            </p:cNvPr>
            <p:cNvSpPr/>
            <p:nvPr/>
          </p:nvSpPr>
          <p:spPr>
            <a:xfrm>
              <a:off x="2912916" y="2731882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9F1376-380D-419D-B5B5-47A4CC1AA204}"/>
                </a:ext>
              </a:extLst>
            </p:cNvPr>
            <p:cNvSpPr/>
            <p:nvPr/>
          </p:nvSpPr>
          <p:spPr>
            <a:xfrm>
              <a:off x="1695450" y="1587414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EDC073-7B6C-4BDA-AE1A-F206F3A3F841}"/>
                </a:ext>
              </a:extLst>
            </p:cNvPr>
            <p:cNvSpPr/>
            <p:nvPr/>
          </p:nvSpPr>
          <p:spPr>
            <a:xfrm>
              <a:off x="6020929" y="1554509"/>
              <a:ext cx="1123348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994B5C-CC65-441F-B3F4-6ED119A8F1C7}"/>
                </a:ext>
              </a:extLst>
            </p:cNvPr>
            <p:cNvSpPr/>
            <p:nvPr/>
          </p:nvSpPr>
          <p:spPr>
            <a:xfrm>
              <a:off x="7165584" y="1573559"/>
              <a:ext cx="971023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6C36C3-1A43-4AF5-967F-318A662A880B}"/>
                </a:ext>
              </a:extLst>
            </p:cNvPr>
            <p:cNvSpPr/>
            <p:nvPr/>
          </p:nvSpPr>
          <p:spPr>
            <a:xfrm>
              <a:off x="3800976" y="3108551"/>
              <a:ext cx="867039" cy="38100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F32ED4-6B43-4130-90CF-A42C7579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15303" r="27254" b="55000"/>
          <a:stretch/>
        </p:blipFill>
        <p:spPr>
          <a:xfrm>
            <a:off x="739577" y="3689130"/>
            <a:ext cx="3731208" cy="305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10775-CB9C-48C2-96AC-3483112E2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31322" r="10831" b="31321"/>
          <a:stretch/>
        </p:blipFill>
        <p:spPr>
          <a:xfrm>
            <a:off x="653325" y="1600200"/>
            <a:ext cx="838907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90284-7077-43C7-9D6B-80364380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5"/>
          <a:stretch/>
        </p:blipFill>
        <p:spPr>
          <a:xfrm>
            <a:off x="600827" y="2057400"/>
            <a:ext cx="8427641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Conclusions, Issues, and Questions…</a:t>
            </a:r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BAFD7E4B-5FB1-4072-AC98-BBDF23AE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619499"/>
            <a:ext cx="914400" cy="914400"/>
          </a:xfrm>
          <a:prstGeom prst="rect">
            <a:avLst/>
          </a:prstGeom>
        </p:spPr>
      </p:pic>
      <p:pic>
        <p:nvPicPr>
          <p:cNvPr id="7" name="Graphic 6" descr="Exclamation mark">
            <a:extLst>
              <a:ext uri="{FF2B5EF4-FFF2-40B4-BE49-F238E27FC236}">
                <a16:creationId xmlns:a16="http://schemas.microsoft.com/office/drawing/2014/main" id="{4E803333-2F30-47D5-A941-18E578EB7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1724" y="5334000"/>
            <a:ext cx="914400" cy="914400"/>
          </a:xfrm>
          <a:prstGeom prst="rect">
            <a:avLst/>
          </a:prstGeom>
        </p:spPr>
      </p:pic>
      <p:pic>
        <p:nvPicPr>
          <p:cNvPr id="9" name="Graphic 8" descr="Slippery">
            <a:extLst>
              <a:ext uri="{FF2B5EF4-FFF2-40B4-BE49-F238E27FC236}">
                <a16:creationId xmlns:a16="http://schemas.microsoft.com/office/drawing/2014/main" id="{E90509F8-9CFD-4ABA-A5F9-923C95612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4200" y="2660430"/>
            <a:ext cx="914400" cy="914400"/>
          </a:xfrm>
          <a:prstGeom prst="rect">
            <a:avLst/>
          </a:prstGeom>
        </p:spPr>
      </p:pic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947402B6-1F48-4CBD-81F5-E63EF19C0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600" y="3312299"/>
            <a:ext cx="914400" cy="914400"/>
          </a:xfrm>
          <a:prstGeom prst="rect">
            <a:avLst/>
          </a:prstGeom>
        </p:spPr>
      </p:pic>
      <p:pic>
        <p:nvPicPr>
          <p:cNvPr id="13" name="Graphic 12" descr="Presentation with checklist RTL">
            <a:extLst>
              <a:ext uri="{FF2B5EF4-FFF2-40B4-BE49-F238E27FC236}">
                <a16:creationId xmlns:a16="http://schemas.microsoft.com/office/drawing/2014/main" id="{731B0AFC-47F1-4E1B-A303-33D2DE76C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1800" y="5143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50292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</a:t>
            </a:r>
            <a:r>
              <a:rPr lang="en-US" dirty="0">
                <a:solidFill>
                  <a:srgbClr val="FF0000"/>
                </a:solidFill>
              </a:rPr>
              <a:t>large percentage of </a:t>
            </a:r>
            <a:r>
              <a:rPr lang="en-US" b="1" dirty="0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i="1" dirty="0"/>
              <a:t>categorical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(or coded equivalent) common as a category value</a:t>
            </a:r>
          </a:p>
          <a:p>
            <a:pPr lvl="1"/>
            <a:r>
              <a:rPr lang="en-US" dirty="0"/>
              <a:t>many have a </a:t>
            </a:r>
            <a:r>
              <a:rPr lang="en-US" dirty="0">
                <a:solidFill>
                  <a:srgbClr val="FF0000"/>
                </a:solidFill>
              </a:rPr>
              <a:t>large number of distinct category values </a:t>
            </a:r>
            <a:r>
              <a:rPr lang="en-US" dirty="0"/>
              <a:t>(for example, targsubtype1 has 107 distinct categories)</a:t>
            </a:r>
          </a:p>
          <a:p>
            <a:r>
              <a:rPr lang="en-US" dirty="0"/>
              <a:t>Most categories are </a:t>
            </a:r>
            <a:r>
              <a:rPr lang="en-US" dirty="0">
                <a:solidFill>
                  <a:srgbClr val="FF0000"/>
                </a:solidFill>
              </a:rPr>
              <a:t>highly unbalanced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 (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 (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 (</a:t>
            </a:r>
            <a:r>
              <a:rPr lang="en-US" dirty="0">
                <a:solidFill>
                  <a:srgbClr val="FF0000"/>
                </a:solidFill>
              </a:rPr>
              <a:t>classification + clustering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2135</Words>
  <Application>Microsoft Office PowerPoint</Application>
  <PresentationFormat>On-screen Show (4:3)</PresentationFormat>
  <Paragraphs>754</Paragraphs>
  <Slides>56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Methods Attempted: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LDA Results</vt:lpstr>
      <vt:lpstr>Decision Tree</vt:lpstr>
      <vt:lpstr>Random Forest (importance)</vt:lpstr>
      <vt:lpstr>Summary, Conclusions, Issues, and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Sean Kugele</cp:lastModifiedBy>
  <cp:revision>129</cp:revision>
  <dcterms:created xsi:type="dcterms:W3CDTF">2019-11-26T02:50:48Z</dcterms:created>
  <dcterms:modified xsi:type="dcterms:W3CDTF">2019-11-26T20:34:48Z</dcterms:modified>
</cp:coreProperties>
</file>