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7" d="100"/>
          <a:sy n="17" d="100"/>
        </p:scale>
        <p:origin x="9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4489452"/>
            <a:ext cx="32918400" cy="955040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5486400" y="14408152"/>
            <a:ext cx="32918400" cy="662304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14467-5047-4912-98A6-F210511271B5}"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164540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14467-5047-4912-98A6-F210511271B5}"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279222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460500"/>
            <a:ext cx="946404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460500"/>
            <a:ext cx="2784348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14467-5047-4912-98A6-F210511271B5}"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329090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14467-5047-4912-98A6-F210511271B5}"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32628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6838954"/>
            <a:ext cx="37856160" cy="1141094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994660" y="18357854"/>
            <a:ext cx="37856160" cy="600074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14467-5047-4912-98A6-F210511271B5}"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43859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7302500"/>
            <a:ext cx="1865376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7302500"/>
            <a:ext cx="1865376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514467-5047-4912-98A6-F210511271B5}"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263300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460502"/>
            <a:ext cx="3785616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6724652"/>
            <a:ext cx="18568033" cy="329564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3023239" y="10020300"/>
            <a:ext cx="18568033"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6724652"/>
            <a:ext cx="18659477" cy="329564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219920" y="10020300"/>
            <a:ext cx="18659477"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14467-5047-4912-98A6-F210511271B5}"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24939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14467-5047-4912-98A6-F210511271B5}"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215087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14467-5047-4912-98A6-F210511271B5}"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369295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828800"/>
            <a:ext cx="14156053" cy="64008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8659477" y="3949702"/>
            <a:ext cx="22219920" cy="194945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8229600"/>
            <a:ext cx="14156053" cy="1524635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0514467-5047-4912-98A6-F210511271B5}"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390433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828800"/>
            <a:ext cx="14156053" cy="64008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949702"/>
            <a:ext cx="22219920" cy="194945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3239" y="8229600"/>
            <a:ext cx="14156053" cy="1524635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0514467-5047-4912-98A6-F210511271B5}"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CA4D-3A7D-4494-8C30-2B03D2EF77FF}" type="slidenum">
              <a:rPr lang="en-US" smtClean="0"/>
              <a:t>‹#›</a:t>
            </a:fld>
            <a:endParaRPr lang="en-US"/>
          </a:p>
        </p:txBody>
      </p:sp>
    </p:spTree>
    <p:extLst>
      <p:ext uri="{BB962C8B-B14F-4D97-AF65-F5344CB8AC3E}">
        <p14:creationId xmlns:p14="http://schemas.microsoft.com/office/powerpoint/2010/main" val="136233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460502"/>
            <a:ext cx="3785616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7302500"/>
            <a:ext cx="3785616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5425402"/>
            <a:ext cx="9875520" cy="1460500"/>
          </a:xfrm>
          <a:prstGeom prst="rect">
            <a:avLst/>
          </a:prstGeom>
        </p:spPr>
        <p:txBody>
          <a:bodyPr vert="horz" lIns="91440" tIns="45720" rIns="91440" bIns="45720" rtlCol="0" anchor="ctr"/>
          <a:lstStyle>
            <a:lvl1pPr algn="l">
              <a:defRPr sz="4320">
                <a:solidFill>
                  <a:schemeClr val="tx1">
                    <a:tint val="75000"/>
                  </a:schemeClr>
                </a:solidFill>
              </a:defRPr>
            </a:lvl1pPr>
          </a:lstStyle>
          <a:p>
            <a:fld id="{30514467-5047-4912-98A6-F210511271B5}" type="datetimeFigureOut">
              <a:rPr lang="en-US" smtClean="0"/>
              <a:t>12/7/2021</a:t>
            </a:fld>
            <a:endParaRPr lang="en-US"/>
          </a:p>
        </p:txBody>
      </p:sp>
      <p:sp>
        <p:nvSpPr>
          <p:cNvPr id="5" name="Footer Placeholder 4"/>
          <p:cNvSpPr>
            <a:spLocks noGrp="1"/>
          </p:cNvSpPr>
          <p:nvPr>
            <p:ph type="ftr" sz="quarter" idx="3"/>
          </p:nvPr>
        </p:nvSpPr>
        <p:spPr>
          <a:xfrm>
            <a:off x="14538960" y="25425402"/>
            <a:ext cx="14813280" cy="14605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5425402"/>
            <a:ext cx="9875520" cy="1460500"/>
          </a:xfrm>
          <a:prstGeom prst="rect">
            <a:avLst/>
          </a:prstGeom>
        </p:spPr>
        <p:txBody>
          <a:bodyPr vert="horz" lIns="91440" tIns="45720" rIns="91440" bIns="45720" rtlCol="0" anchor="ctr"/>
          <a:lstStyle>
            <a:lvl1pPr algn="r">
              <a:defRPr sz="4320">
                <a:solidFill>
                  <a:schemeClr val="tx1">
                    <a:tint val="75000"/>
                  </a:schemeClr>
                </a:solidFill>
              </a:defRPr>
            </a:lvl1pPr>
          </a:lstStyle>
          <a:p>
            <a:fld id="{FE0CCA4D-3A7D-4494-8C30-2B03D2EF77FF}" type="slidenum">
              <a:rPr lang="en-US" smtClean="0"/>
              <a:t>‹#›</a:t>
            </a:fld>
            <a:endParaRPr lang="en-US"/>
          </a:p>
        </p:txBody>
      </p:sp>
    </p:spTree>
    <p:extLst>
      <p:ext uri="{BB962C8B-B14F-4D97-AF65-F5344CB8AC3E}">
        <p14:creationId xmlns:p14="http://schemas.microsoft.com/office/powerpoint/2010/main" val="462057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8894AE-1268-4397-92EE-278D707EDCD7}"/>
              </a:ext>
            </a:extLst>
          </p:cNvPr>
          <p:cNvSpPr/>
          <p:nvPr/>
        </p:nvSpPr>
        <p:spPr>
          <a:xfrm>
            <a:off x="864394" y="15691808"/>
            <a:ext cx="13571075" cy="3474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14" name="Rectangle 13">
            <a:extLst>
              <a:ext uri="{FF2B5EF4-FFF2-40B4-BE49-F238E27FC236}">
                <a16:creationId xmlns:a16="http://schemas.microsoft.com/office/drawing/2014/main" id="{9825B806-4A16-4F51-B5AC-338E02BD193F}"/>
              </a:ext>
            </a:extLst>
          </p:cNvPr>
          <p:cNvSpPr/>
          <p:nvPr/>
        </p:nvSpPr>
        <p:spPr>
          <a:xfrm>
            <a:off x="817814" y="6354149"/>
            <a:ext cx="13571075" cy="8089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6" name="Rectangle 5">
            <a:extLst>
              <a:ext uri="{FF2B5EF4-FFF2-40B4-BE49-F238E27FC236}">
                <a16:creationId xmlns:a16="http://schemas.microsoft.com/office/drawing/2014/main" id="{38350E90-CAC4-4FB0-B968-37F7176CD815}"/>
              </a:ext>
            </a:extLst>
          </p:cNvPr>
          <p:cNvSpPr/>
          <p:nvPr/>
        </p:nvSpPr>
        <p:spPr>
          <a:xfrm>
            <a:off x="465835" y="1868483"/>
            <a:ext cx="42887084" cy="257179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4" name="TextBox 3">
            <a:extLst>
              <a:ext uri="{FF2B5EF4-FFF2-40B4-BE49-F238E27FC236}">
                <a16:creationId xmlns:a16="http://schemas.microsoft.com/office/drawing/2014/main" id="{7C989632-7E8D-494E-B277-A9DD7B9B76E4}"/>
              </a:ext>
            </a:extLst>
          </p:cNvPr>
          <p:cNvSpPr txBox="1"/>
          <p:nvPr/>
        </p:nvSpPr>
        <p:spPr>
          <a:xfrm>
            <a:off x="15465447" y="1868492"/>
            <a:ext cx="12328873" cy="1421928"/>
          </a:xfrm>
          <a:prstGeom prst="rect">
            <a:avLst/>
          </a:prstGeom>
          <a:noFill/>
        </p:spPr>
        <p:txBody>
          <a:bodyPr wrap="square" rtlCol="0">
            <a:spAutoFit/>
          </a:bodyPr>
          <a:lstStyle/>
          <a:p>
            <a:r>
              <a:rPr lang="en-US" sz="8640" b="1" dirty="0">
                <a:solidFill>
                  <a:schemeClr val="bg1"/>
                </a:solidFill>
              </a:rPr>
              <a:t>TITLE FOR YOUR PROJECT </a:t>
            </a:r>
          </a:p>
        </p:txBody>
      </p:sp>
      <p:sp>
        <p:nvSpPr>
          <p:cNvPr id="5" name="TextBox 4">
            <a:extLst>
              <a:ext uri="{FF2B5EF4-FFF2-40B4-BE49-F238E27FC236}">
                <a16:creationId xmlns:a16="http://schemas.microsoft.com/office/drawing/2014/main" id="{2B202EAC-6634-4A4C-A22E-25BD3332CC77}"/>
              </a:ext>
            </a:extLst>
          </p:cNvPr>
          <p:cNvSpPr txBox="1"/>
          <p:nvPr/>
        </p:nvSpPr>
        <p:spPr>
          <a:xfrm>
            <a:off x="19119595" y="3110684"/>
            <a:ext cx="5652025" cy="954107"/>
          </a:xfrm>
          <a:prstGeom prst="rect">
            <a:avLst/>
          </a:prstGeom>
          <a:noFill/>
        </p:spPr>
        <p:txBody>
          <a:bodyPr wrap="square" rtlCol="0">
            <a:spAutoFit/>
          </a:bodyPr>
          <a:lstStyle/>
          <a:p>
            <a:r>
              <a:rPr lang="en-US" sz="5600" dirty="0">
                <a:solidFill>
                  <a:schemeClr val="bg1">
                    <a:lumMod val="85000"/>
                  </a:schemeClr>
                </a:solidFill>
              </a:rPr>
              <a:t>YOUR NAME </a:t>
            </a:r>
          </a:p>
        </p:txBody>
      </p:sp>
      <p:sp>
        <p:nvSpPr>
          <p:cNvPr id="7" name="TextBox 6">
            <a:extLst>
              <a:ext uri="{FF2B5EF4-FFF2-40B4-BE49-F238E27FC236}">
                <a16:creationId xmlns:a16="http://schemas.microsoft.com/office/drawing/2014/main" id="{8DE05820-BA16-4239-9683-550187CDC5C2}"/>
              </a:ext>
            </a:extLst>
          </p:cNvPr>
          <p:cNvSpPr txBox="1"/>
          <p:nvPr/>
        </p:nvSpPr>
        <p:spPr>
          <a:xfrm>
            <a:off x="1055876" y="2489585"/>
            <a:ext cx="3871534" cy="954107"/>
          </a:xfrm>
          <a:prstGeom prst="rect">
            <a:avLst/>
          </a:prstGeom>
          <a:noFill/>
        </p:spPr>
        <p:txBody>
          <a:bodyPr wrap="square" rtlCol="0">
            <a:spAutoFit/>
          </a:bodyPr>
          <a:lstStyle/>
          <a:p>
            <a:r>
              <a:rPr lang="en-US" sz="5600" dirty="0">
                <a:solidFill>
                  <a:schemeClr val="bg1">
                    <a:lumMod val="85000"/>
                  </a:schemeClr>
                </a:solidFill>
              </a:rPr>
              <a:t>DSC 223</a:t>
            </a:r>
          </a:p>
        </p:txBody>
      </p:sp>
      <p:sp>
        <p:nvSpPr>
          <p:cNvPr id="8" name="TextBox 7">
            <a:extLst>
              <a:ext uri="{FF2B5EF4-FFF2-40B4-BE49-F238E27FC236}">
                <a16:creationId xmlns:a16="http://schemas.microsoft.com/office/drawing/2014/main" id="{8D65BC8A-4B21-46D9-9FA2-49D4FA878B27}"/>
              </a:ext>
            </a:extLst>
          </p:cNvPr>
          <p:cNvSpPr txBox="1"/>
          <p:nvPr/>
        </p:nvSpPr>
        <p:spPr>
          <a:xfrm>
            <a:off x="37814762" y="2489580"/>
            <a:ext cx="5020571" cy="954107"/>
          </a:xfrm>
          <a:prstGeom prst="rect">
            <a:avLst/>
          </a:prstGeom>
          <a:noFill/>
        </p:spPr>
        <p:txBody>
          <a:bodyPr wrap="square" rtlCol="0">
            <a:spAutoFit/>
          </a:bodyPr>
          <a:lstStyle/>
          <a:p>
            <a:r>
              <a:rPr lang="en-US" sz="5600" dirty="0">
                <a:solidFill>
                  <a:schemeClr val="bg1">
                    <a:lumMod val="85000"/>
                  </a:schemeClr>
                </a:solidFill>
              </a:rPr>
              <a:t>FALL 2021 </a:t>
            </a:r>
          </a:p>
        </p:txBody>
      </p:sp>
      <p:sp>
        <p:nvSpPr>
          <p:cNvPr id="9" name="Rectangle 8">
            <a:extLst>
              <a:ext uri="{FF2B5EF4-FFF2-40B4-BE49-F238E27FC236}">
                <a16:creationId xmlns:a16="http://schemas.microsoft.com/office/drawing/2014/main" id="{AE72EE6B-549A-457A-B7A1-3381400CE1C6}"/>
              </a:ext>
            </a:extLst>
          </p:cNvPr>
          <p:cNvSpPr/>
          <p:nvPr/>
        </p:nvSpPr>
        <p:spPr>
          <a:xfrm>
            <a:off x="807449" y="5067155"/>
            <a:ext cx="13571075" cy="198752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10" name="Rectangle 9">
            <a:extLst>
              <a:ext uri="{FF2B5EF4-FFF2-40B4-BE49-F238E27FC236}">
                <a16:creationId xmlns:a16="http://schemas.microsoft.com/office/drawing/2014/main" id="{04991D0A-B587-4E9B-B9B3-BE8B366051F7}"/>
              </a:ext>
            </a:extLst>
          </p:cNvPr>
          <p:cNvSpPr/>
          <p:nvPr/>
        </p:nvSpPr>
        <p:spPr>
          <a:xfrm>
            <a:off x="15237722" y="5067155"/>
            <a:ext cx="13571075" cy="198752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11" name="Rectangle 10">
            <a:extLst>
              <a:ext uri="{FF2B5EF4-FFF2-40B4-BE49-F238E27FC236}">
                <a16:creationId xmlns:a16="http://schemas.microsoft.com/office/drawing/2014/main" id="{7A150B34-4C71-40FB-8015-39AB47679AA6}"/>
              </a:ext>
            </a:extLst>
          </p:cNvPr>
          <p:cNvSpPr/>
          <p:nvPr/>
        </p:nvSpPr>
        <p:spPr>
          <a:xfrm>
            <a:off x="29688683" y="5061377"/>
            <a:ext cx="13571075" cy="198752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12" name="TextBox 11">
            <a:extLst>
              <a:ext uri="{FF2B5EF4-FFF2-40B4-BE49-F238E27FC236}">
                <a16:creationId xmlns:a16="http://schemas.microsoft.com/office/drawing/2014/main" id="{2CE6BD72-A2B0-4F2F-ACD4-435C1B83F420}"/>
              </a:ext>
            </a:extLst>
          </p:cNvPr>
          <p:cNvSpPr txBox="1"/>
          <p:nvPr/>
        </p:nvSpPr>
        <p:spPr>
          <a:xfrm>
            <a:off x="34031216" y="20449406"/>
            <a:ext cx="9859993" cy="646331"/>
          </a:xfrm>
          <a:prstGeom prst="rect">
            <a:avLst/>
          </a:prstGeom>
          <a:noFill/>
        </p:spPr>
        <p:txBody>
          <a:bodyPr wrap="square" rtlCol="0">
            <a:spAutoFit/>
          </a:bodyPr>
          <a:lstStyle/>
          <a:p>
            <a:r>
              <a:rPr lang="en-US" sz="3600" b="1" dirty="0"/>
              <a:t>Works Cited or Endnotes</a:t>
            </a:r>
          </a:p>
        </p:txBody>
      </p:sp>
      <p:sp>
        <p:nvSpPr>
          <p:cNvPr id="13" name="TextBox 12">
            <a:extLst>
              <a:ext uri="{FF2B5EF4-FFF2-40B4-BE49-F238E27FC236}">
                <a16:creationId xmlns:a16="http://schemas.microsoft.com/office/drawing/2014/main" id="{AFE7C437-04E1-4759-90A7-DD3E04AC32BF}"/>
              </a:ext>
            </a:extLst>
          </p:cNvPr>
          <p:cNvSpPr txBox="1"/>
          <p:nvPr/>
        </p:nvSpPr>
        <p:spPr>
          <a:xfrm>
            <a:off x="1149053" y="5304035"/>
            <a:ext cx="12887860" cy="954107"/>
          </a:xfrm>
          <a:prstGeom prst="rect">
            <a:avLst/>
          </a:prstGeom>
          <a:noFill/>
        </p:spPr>
        <p:txBody>
          <a:bodyPr wrap="square" rtlCol="0">
            <a:spAutoFit/>
          </a:bodyPr>
          <a:lstStyle/>
          <a:p>
            <a:pPr algn="ctr"/>
            <a:r>
              <a:rPr lang="en-US" sz="5600" dirty="0"/>
              <a:t>INTRODUCTION/OVERVIEW </a:t>
            </a:r>
          </a:p>
        </p:txBody>
      </p:sp>
      <p:sp>
        <p:nvSpPr>
          <p:cNvPr id="15" name="TextBox 14">
            <a:extLst>
              <a:ext uri="{FF2B5EF4-FFF2-40B4-BE49-F238E27FC236}">
                <a16:creationId xmlns:a16="http://schemas.microsoft.com/office/drawing/2014/main" id="{69ED46B3-3405-4371-804C-166D6E252D06}"/>
              </a:ext>
            </a:extLst>
          </p:cNvPr>
          <p:cNvSpPr txBox="1"/>
          <p:nvPr/>
        </p:nvSpPr>
        <p:spPr>
          <a:xfrm>
            <a:off x="1138714" y="14523674"/>
            <a:ext cx="12887860" cy="954107"/>
          </a:xfrm>
          <a:prstGeom prst="rect">
            <a:avLst/>
          </a:prstGeom>
          <a:noFill/>
        </p:spPr>
        <p:txBody>
          <a:bodyPr wrap="square" rtlCol="0">
            <a:spAutoFit/>
          </a:bodyPr>
          <a:lstStyle/>
          <a:p>
            <a:pPr algn="ctr"/>
            <a:r>
              <a:rPr lang="en-US" sz="5600" dirty="0"/>
              <a:t>PREDICTOR AND MEASUREMENT</a:t>
            </a:r>
          </a:p>
        </p:txBody>
      </p:sp>
      <p:sp>
        <p:nvSpPr>
          <p:cNvPr id="17" name="Rectangle 16">
            <a:extLst>
              <a:ext uri="{FF2B5EF4-FFF2-40B4-BE49-F238E27FC236}">
                <a16:creationId xmlns:a16="http://schemas.microsoft.com/office/drawing/2014/main" id="{0481ED47-490B-42AC-B00F-6DE1B403CA60}"/>
              </a:ext>
            </a:extLst>
          </p:cNvPr>
          <p:cNvSpPr/>
          <p:nvPr/>
        </p:nvSpPr>
        <p:spPr>
          <a:xfrm>
            <a:off x="1149041" y="19438335"/>
            <a:ext cx="4347713" cy="4861919"/>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18" name="Rectangle 17">
            <a:extLst>
              <a:ext uri="{FF2B5EF4-FFF2-40B4-BE49-F238E27FC236}">
                <a16:creationId xmlns:a16="http://schemas.microsoft.com/office/drawing/2014/main" id="{D5EB64A8-CF6E-4CF3-86CD-7544B14AB264}"/>
              </a:ext>
            </a:extLst>
          </p:cNvPr>
          <p:cNvSpPr/>
          <p:nvPr/>
        </p:nvSpPr>
        <p:spPr>
          <a:xfrm>
            <a:off x="6050580" y="19480955"/>
            <a:ext cx="7577449" cy="4861919"/>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21" name="TextBox 20">
            <a:extLst>
              <a:ext uri="{FF2B5EF4-FFF2-40B4-BE49-F238E27FC236}">
                <a16:creationId xmlns:a16="http://schemas.microsoft.com/office/drawing/2014/main" id="{2038110B-3898-44DB-875A-1824D2D0FA00}"/>
              </a:ext>
            </a:extLst>
          </p:cNvPr>
          <p:cNvSpPr txBox="1"/>
          <p:nvPr/>
        </p:nvSpPr>
        <p:spPr>
          <a:xfrm>
            <a:off x="3223282" y="7733025"/>
            <a:ext cx="8333129" cy="2862322"/>
          </a:xfrm>
          <a:prstGeom prst="rect">
            <a:avLst/>
          </a:prstGeom>
          <a:noFill/>
        </p:spPr>
        <p:txBody>
          <a:bodyPr wrap="square" rtlCol="0">
            <a:spAutoFit/>
          </a:bodyPr>
          <a:lstStyle/>
          <a:p>
            <a:pPr algn="ctr"/>
            <a:r>
              <a:rPr lang="en-US" sz="3600" dirty="0"/>
              <a:t>In this section, you should introduce your question (how well does x predict election outcomes), specify your hypothesis, and explain your theory for why your hypothesis is plausible </a:t>
            </a:r>
          </a:p>
        </p:txBody>
      </p:sp>
      <p:sp>
        <p:nvSpPr>
          <p:cNvPr id="22" name="TextBox 21">
            <a:extLst>
              <a:ext uri="{FF2B5EF4-FFF2-40B4-BE49-F238E27FC236}">
                <a16:creationId xmlns:a16="http://schemas.microsoft.com/office/drawing/2014/main" id="{A9226141-CA30-4944-814C-F880F96139EF}"/>
              </a:ext>
            </a:extLst>
          </p:cNvPr>
          <p:cNvSpPr txBox="1"/>
          <p:nvPr/>
        </p:nvSpPr>
        <p:spPr>
          <a:xfrm>
            <a:off x="2307800" y="15853270"/>
            <a:ext cx="10684256" cy="2862322"/>
          </a:xfrm>
          <a:prstGeom prst="rect">
            <a:avLst/>
          </a:prstGeom>
          <a:noFill/>
        </p:spPr>
        <p:txBody>
          <a:bodyPr wrap="square" rtlCol="0">
            <a:spAutoFit/>
          </a:bodyPr>
          <a:lstStyle/>
          <a:p>
            <a:pPr algn="ctr"/>
            <a:r>
              <a:rPr lang="en-US" sz="3600" dirty="0"/>
              <a:t>In this section, you should explain how you are measuring your predictor, where the data come from, and why your measurement is valid. You should also talk about the range of the predictor, and any patterns over time. </a:t>
            </a:r>
          </a:p>
        </p:txBody>
      </p:sp>
      <p:sp>
        <p:nvSpPr>
          <p:cNvPr id="23" name="TextBox 22">
            <a:extLst>
              <a:ext uri="{FF2B5EF4-FFF2-40B4-BE49-F238E27FC236}">
                <a16:creationId xmlns:a16="http://schemas.microsoft.com/office/drawing/2014/main" id="{DD547DA2-1849-4B99-895D-5C5736C425AF}"/>
              </a:ext>
            </a:extLst>
          </p:cNvPr>
          <p:cNvSpPr txBox="1"/>
          <p:nvPr/>
        </p:nvSpPr>
        <p:spPr>
          <a:xfrm>
            <a:off x="15600003" y="5061379"/>
            <a:ext cx="12691195" cy="954107"/>
          </a:xfrm>
          <a:prstGeom prst="rect">
            <a:avLst/>
          </a:prstGeom>
          <a:noFill/>
        </p:spPr>
        <p:txBody>
          <a:bodyPr wrap="square" rtlCol="0">
            <a:spAutoFit/>
          </a:bodyPr>
          <a:lstStyle/>
          <a:p>
            <a:pPr algn="ctr"/>
            <a:r>
              <a:rPr lang="en-US" sz="5600" dirty="0"/>
              <a:t>RESULTS</a:t>
            </a:r>
          </a:p>
        </p:txBody>
      </p:sp>
      <p:sp>
        <p:nvSpPr>
          <p:cNvPr id="24" name="Rectangle 23">
            <a:extLst>
              <a:ext uri="{FF2B5EF4-FFF2-40B4-BE49-F238E27FC236}">
                <a16:creationId xmlns:a16="http://schemas.microsoft.com/office/drawing/2014/main" id="{2231C0CE-5249-41F7-810C-79410C7D0B4F}"/>
              </a:ext>
            </a:extLst>
          </p:cNvPr>
          <p:cNvSpPr/>
          <p:nvPr/>
        </p:nvSpPr>
        <p:spPr>
          <a:xfrm>
            <a:off x="15921612" y="6633635"/>
            <a:ext cx="4347713" cy="4861919"/>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25" name="Rectangle 24">
            <a:extLst>
              <a:ext uri="{FF2B5EF4-FFF2-40B4-BE49-F238E27FC236}">
                <a16:creationId xmlns:a16="http://schemas.microsoft.com/office/drawing/2014/main" id="{67B52068-DEB8-4032-9DD7-B4D893A6A2F0}"/>
              </a:ext>
            </a:extLst>
          </p:cNvPr>
          <p:cNvSpPr/>
          <p:nvPr/>
        </p:nvSpPr>
        <p:spPr>
          <a:xfrm>
            <a:off x="20951852" y="6633635"/>
            <a:ext cx="4347713" cy="4861919"/>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27" name="Rectangle 26">
            <a:extLst>
              <a:ext uri="{FF2B5EF4-FFF2-40B4-BE49-F238E27FC236}">
                <a16:creationId xmlns:a16="http://schemas.microsoft.com/office/drawing/2014/main" id="{1A0B0777-D72F-49CB-B923-77B486F1FFC9}"/>
              </a:ext>
            </a:extLst>
          </p:cNvPr>
          <p:cNvSpPr/>
          <p:nvPr/>
        </p:nvSpPr>
        <p:spPr>
          <a:xfrm>
            <a:off x="25612009" y="6685182"/>
            <a:ext cx="2644855" cy="4810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29" name="Rectangle 28">
            <a:extLst>
              <a:ext uri="{FF2B5EF4-FFF2-40B4-BE49-F238E27FC236}">
                <a16:creationId xmlns:a16="http://schemas.microsoft.com/office/drawing/2014/main" id="{AFAC5A67-15CD-433C-8208-6B0526F448BE}"/>
              </a:ext>
            </a:extLst>
          </p:cNvPr>
          <p:cNvSpPr/>
          <p:nvPr/>
        </p:nvSpPr>
        <p:spPr>
          <a:xfrm>
            <a:off x="15937139" y="12072685"/>
            <a:ext cx="6764134" cy="4861919"/>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30" name="Rectangle 29">
            <a:extLst>
              <a:ext uri="{FF2B5EF4-FFF2-40B4-BE49-F238E27FC236}">
                <a16:creationId xmlns:a16="http://schemas.microsoft.com/office/drawing/2014/main" id="{F94B19C3-86DF-41A8-8B2A-0200285C8E26}"/>
              </a:ext>
            </a:extLst>
          </p:cNvPr>
          <p:cNvSpPr/>
          <p:nvPr/>
        </p:nvSpPr>
        <p:spPr>
          <a:xfrm>
            <a:off x="15921621" y="17205144"/>
            <a:ext cx="12296761" cy="2116184"/>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31" name="Rectangle 30">
            <a:extLst>
              <a:ext uri="{FF2B5EF4-FFF2-40B4-BE49-F238E27FC236}">
                <a16:creationId xmlns:a16="http://schemas.microsoft.com/office/drawing/2014/main" id="{142B82F7-2E85-4C3C-99F6-EA0D9C7B91EF}"/>
              </a:ext>
            </a:extLst>
          </p:cNvPr>
          <p:cNvSpPr/>
          <p:nvPr/>
        </p:nvSpPr>
        <p:spPr>
          <a:xfrm>
            <a:off x="23070668" y="12118493"/>
            <a:ext cx="5000386" cy="4810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dirty="0"/>
          </a:p>
        </p:txBody>
      </p:sp>
      <p:sp>
        <p:nvSpPr>
          <p:cNvPr id="35" name="Rectangle 34">
            <a:extLst>
              <a:ext uri="{FF2B5EF4-FFF2-40B4-BE49-F238E27FC236}">
                <a16:creationId xmlns:a16="http://schemas.microsoft.com/office/drawing/2014/main" id="{F0C78D0A-8C68-4D31-8DD9-1DEF1A8AA9C4}"/>
              </a:ext>
            </a:extLst>
          </p:cNvPr>
          <p:cNvSpPr/>
          <p:nvPr/>
        </p:nvSpPr>
        <p:spPr>
          <a:xfrm>
            <a:off x="25121255" y="19408765"/>
            <a:ext cx="3097127" cy="2676121"/>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36" name="Rectangle 35">
            <a:extLst>
              <a:ext uri="{FF2B5EF4-FFF2-40B4-BE49-F238E27FC236}">
                <a16:creationId xmlns:a16="http://schemas.microsoft.com/office/drawing/2014/main" id="{4FB01FEE-5890-4808-80CD-6BD355099985}"/>
              </a:ext>
            </a:extLst>
          </p:cNvPr>
          <p:cNvSpPr/>
          <p:nvPr/>
        </p:nvSpPr>
        <p:spPr>
          <a:xfrm>
            <a:off x="25159747" y="22184714"/>
            <a:ext cx="3097127" cy="2676121"/>
          </a:xfrm>
          <a:prstGeom prst="rect">
            <a:avLst/>
          </a:prstGeom>
          <a:solidFill>
            <a:srgbClr val="EDD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37" name="Rectangle 36">
            <a:extLst>
              <a:ext uri="{FF2B5EF4-FFF2-40B4-BE49-F238E27FC236}">
                <a16:creationId xmlns:a16="http://schemas.microsoft.com/office/drawing/2014/main" id="{1074C459-7528-412A-8724-727532DC293F}"/>
              </a:ext>
            </a:extLst>
          </p:cNvPr>
          <p:cNvSpPr/>
          <p:nvPr/>
        </p:nvSpPr>
        <p:spPr>
          <a:xfrm>
            <a:off x="16035482" y="19756375"/>
            <a:ext cx="8495356" cy="4810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dirty="0"/>
          </a:p>
        </p:txBody>
      </p:sp>
      <p:sp>
        <p:nvSpPr>
          <p:cNvPr id="40" name="TextBox 39">
            <a:extLst>
              <a:ext uri="{FF2B5EF4-FFF2-40B4-BE49-F238E27FC236}">
                <a16:creationId xmlns:a16="http://schemas.microsoft.com/office/drawing/2014/main" id="{0C6D649F-C2E9-40A9-9599-56670690487E}"/>
              </a:ext>
            </a:extLst>
          </p:cNvPr>
          <p:cNvSpPr txBox="1"/>
          <p:nvPr/>
        </p:nvSpPr>
        <p:spPr>
          <a:xfrm>
            <a:off x="29688684" y="5225305"/>
            <a:ext cx="13571074" cy="954107"/>
          </a:xfrm>
          <a:prstGeom prst="rect">
            <a:avLst/>
          </a:prstGeom>
          <a:noFill/>
        </p:spPr>
        <p:txBody>
          <a:bodyPr wrap="square" rtlCol="0">
            <a:spAutoFit/>
          </a:bodyPr>
          <a:lstStyle/>
          <a:p>
            <a:pPr algn="ctr"/>
            <a:r>
              <a:rPr lang="en-US" sz="5600" dirty="0"/>
              <a:t>Prediction </a:t>
            </a:r>
          </a:p>
        </p:txBody>
      </p:sp>
      <p:sp>
        <p:nvSpPr>
          <p:cNvPr id="41" name="Rectangle 40">
            <a:extLst>
              <a:ext uri="{FF2B5EF4-FFF2-40B4-BE49-F238E27FC236}">
                <a16:creationId xmlns:a16="http://schemas.microsoft.com/office/drawing/2014/main" id="{7F7781A9-168E-4341-948C-7B2C411B30DB}"/>
              </a:ext>
            </a:extLst>
          </p:cNvPr>
          <p:cNvSpPr/>
          <p:nvPr/>
        </p:nvSpPr>
        <p:spPr>
          <a:xfrm>
            <a:off x="30543431" y="6390972"/>
            <a:ext cx="4517543" cy="4810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42" name="Rectangle 41">
            <a:extLst>
              <a:ext uri="{FF2B5EF4-FFF2-40B4-BE49-F238E27FC236}">
                <a16:creationId xmlns:a16="http://schemas.microsoft.com/office/drawing/2014/main" id="{CE185A7F-F768-4C04-91D9-D4845E16DEB7}"/>
              </a:ext>
            </a:extLst>
          </p:cNvPr>
          <p:cNvSpPr/>
          <p:nvPr/>
        </p:nvSpPr>
        <p:spPr>
          <a:xfrm>
            <a:off x="35317381" y="6390972"/>
            <a:ext cx="7062498" cy="4810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246"/>
          </a:p>
        </p:txBody>
      </p:sp>
      <p:sp>
        <p:nvSpPr>
          <p:cNvPr id="43" name="TextBox 42">
            <a:extLst>
              <a:ext uri="{FF2B5EF4-FFF2-40B4-BE49-F238E27FC236}">
                <a16:creationId xmlns:a16="http://schemas.microsoft.com/office/drawing/2014/main" id="{CAD24378-408C-4D06-BDED-7BADFB4C48D4}"/>
              </a:ext>
            </a:extLst>
          </p:cNvPr>
          <p:cNvSpPr txBox="1"/>
          <p:nvPr/>
        </p:nvSpPr>
        <p:spPr>
          <a:xfrm>
            <a:off x="34258954" y="11822438"/>
            <a:ext cx="12691195" cy="954107"/>
          </a:xfrm>
          <a:prstGeom prst="rect">
            <a:avLst/>
          </a:prstGeom>
          <a:noFill/>
        </p:spPr>
        <p:txBody>
          <a:bodyPr wrap="square" rtlCol="0">
            <a:spAutoFit/>
          </a:bodyPr>
          <a:lstStyle/>
          <a:p>
            <a:r>
              <a:rPr lang="en-US" sz="5600" dirty="0"/>
              <a:t>Conclusion </a:t>
            </a:r>
          </a:p>
        </p:txBody>
      </p:sp>
      <p:pic>
        <p:nvPicPr>
          <p:cNvPr id="44" name="Picture 43">
            <a:extLst>
              <a:ext uri="{FF2B5EF4-FFF2-40B4-BE49-F238E27FC236}">
                <a16:creationId xmlns:a16="http://schemas.microsoft.com/office/drawing/2014/main" id="{512AD49A-A7B0-44F4-AE95-986C9D6C462D}"/>
              </a:ext>
            </a:extLst>
          </p:cNvPr>
          <p:cNvPicPr>
            <a:picLocks noChangeAspect="1"/>
          </p:cNvPicPr>
          <p:nvPr/>
        </p:nvPicPr>
        <p:blipFill>
          <a:blip r:embed="rId2"/>
          <a:stretch>
            <a:fillRect/>
          </a:stretch>
        </p:blipFill>
        <p:spPr>
          <a:xfrm>
            <a:off x="30171048" y="13199665"/>
            <a:ext cx="12571117" cy="7003465"/>
          </a:xfrm>
          <a:prstGeom prst="rect">
            <a:avLst/>
          </a:prstGeom>
        </p:spPr>
      </p:pic>
    </p:spTree>
    <p:extLst>
      <p:ext uri="{BB962C8B-B14F-4D97-AF65-F5344CB8AC3E}">
        <p14:creationId xmlns:p14="http://schemas.microsoft.com/office/powerpoint/2010/main" val="21102868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99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Goldberg</dc:creator>
  <cp:lastModifiedBy>Tyler George</cp:lastModifiedBy>
  <cp:revision>6</cp:revision>
  <dcterms:created xsi:type="dcterms:W3CDTF">2020-11-19T18:36:48Z</dcterms:created>
  <dcterms:modified xsi:type="dcterms:W3CDTF">2021-12-07T22:15:02Z</dcterms:modified>
</cp:coreProperties>
</file>