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95" r:id="rId3"/>
    <p:sldId id="296" r:id="rId4"/>
    <p:sldId id="297" r:id="rId5"/>
    <p:sldId id="298" r:id="rId6"/>
    <p:sldId id="282" r:id="rId7"/>
    <p:sldId id="283" r:id="rId8"/>
    <p:sldId id="287" r:id="rId9"/>
    <p:sldId id="286" r:id="rId10"/>
    <p:sldId id="309" r:id="rId11"/>
    <p:sldId id="285" r:id="rId12"/>
    <p:sldId id="289" r:id="rId13"/>
    <p:sldId id="308" r:id="rId14"/>
    <p:sldId id="290" r:id="rId15"/>
    <p:sldId id="310" r:id="rId16"/>
    <p:sldId id="293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57" r:id="rId27"/>
    <p:sldId id="358" r:id="rId28"/>
    <p:sldId id="359" r:id="rId29"/>
    <p:sldId id="363" r:id="rId30"/>
    <p:sldId id="360" r:id="rId31"/>
    <p:sldId id="361" r:id="rId32"/>
    <p:sldId id="362" r:id="rId33"/>
    <p:sldId id="365" r:id="rId34"/>
    <p:sldId id="316" r:id="rId35"/>
    <p:sldId id="353" r:id="rId36"/>
    <p:sldId id="319" r:id="rId37"/>
    <p:sldId id="354" r:id="rId38"/>
    <p:sldId id="356" r:id="rId39"/>
    <p:sldId id="320" r:id="rId40"/>
    <p:sldId id="321" r:id="rId41"/>
    <p:sldId id="322" r:id="rId42"/>
    <p:sldId id="323" r:id="rId43"/>
    <p:sldId id="324" r:id="rId44"/>
    <p:sldId id="325" r:id="rId45"/>
    <p:sldId id="328" r:id="rId46"/>
    <p:sldId id="329" r:id="rId47"/>
    <p:sldId id="326" r:id="rId48"/>
    <p:sldId id="327" r:id="rId49"/>
    <p:sldId id="334" r:id="rId50"/>
    <p:sldId id="333" r:id="rId51"/>
    <p:sldId id="332" r:id="rId52"/>
    <p:sldId id="335" r:id="rId53"/>
    <p:sldId id="336" r:id="rId54"/>
    <p:sldId id="337" r:id="rId5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006600"/>
    <a:srgbClr val="FFFF66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103" d="100"/>
          <a:sy n="103" d="100"/>
        </p:scale>
        <p:origin x="7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3607EE0-BA64-44C3-A25A-0F4FD1B23A25}" type="slidenum">
              <a:rPr lang="en-US" sz="1400">
                <a:solidFill>
                  <a:schemeClr val="tx1"/>
                </a:solidFill>
              </a:rPr>
              <a:pPr/>
              <a:t>28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92980D1-634F-4DF7-BF93-62F84A88E9D5}" type="slidenum">
              <a:rPr lang="en-US" sz="1400">
                <a:solidFill>
                  <a:schemeClr val="tx1"/>
                </a:solidFill>
              </a:rPr>
              <a:pPr/>
              <a:t>29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300">
                <a:solidFill>
                  <a:schemeClr val="tx1"/>
                </a:solidFill>
              </a:rPr>
              <a:pPr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7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92980D1-634F-4DF7-BF93-62F84A88E9D5}" type="slidenum">
              <a:rPr lang="en-US" sz="1400">
                <a:solidFill>
                  <a:schemeClr val="tx1"/>
                </a:solidFill>
              </a:rPr>
              <a:pPr/>
              <a:t>33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88FF3CF-AA14-4B05-97AF-11AC9FC77EA0}" type="slidenum">
              <a:rPr lang="en-US" sz="1300">
                <a:solidFill>
                  <a:schemeClr val="tx1"/>
                </a:solidFill>
              </a:rPr>
              <a:pPr/>
              <a:t>34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4ABBEC7-5B65-4432-A8A0-9C85CC812234}" type="slidenum">
              <a:rPr lang="en-US" sz="1300">
                <a:solidFill>
                  <a:schemeClr val="tx1"/>
                </a:solidFill>
              </a:rPr>
              <a:pPr/>
              <a:t>35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C29F737-9BDD-4315-9CA3-DC536C1BA0CD}" type="slidenum">
              <a:rPr lang="en-US" sz="1300">
                <a:solidFill>
                  <a:schemeClr val="tx1"/>
                </a:solidFill>
              </a:rPr>
              <a:pPr/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C29F737-9BDD-4315-9CA3-DC536C1BA0CD}" type="slidenum">
              <a:rPr lang="en-US" sz="1300">
                <a:solidFill>
                  <a:schemeClr val="tx1"/>
                </a:solidFill>
              </a:rPr>
              <a:pPr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8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2840DED-1844-4FDF-BF60-75C46CE39C71}" type="slidenum">
              <a:rPr lang="en-US" sz="1300">
                <a:solidFill>
                  <a:schemeClr val="tx1"/>
                </a:solidFill>
              </a:rPr>
              <a:pPr/>
              <a:t>38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0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6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7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0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E5890FE-651E-4910-B6C3-8499D9AF25A2}" type="slidenum">
              <a:rPr lang="en-US" sz="1300">
                <a:solidFill>
                  <a:schemeClr val="tx1"/>
                </a:solidFill>
              </a:rPr>
              <a:pPr algn="r">
                <a:spcBef>
                  <a:spcPct val="0"/>
                </a:spcBef>
              </a:pPr>
              <a:t>51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0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8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4C2C59C-52C4-4DF4-BFC7-ADA90E26B85C}" type="slidenum">
              <a:rPr lang="en-US" sz="1400">
                <a:solidFill>
                  <a:schemeClr val="tx1"/>
                </a:solidFill>
              </a:rPr>
              <a:pPr/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5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FA09238-E177-44F9-8F72-4766A24B2AC0}" type="slidenum">
              <a:rPr lang="en-US" sz="1400">
                <a:solidFill>
                  <a:schemeClr val="tx1"/>
                </a:solidFill>
              </a:rPr>
              <a:pPr/>
              <a:t>25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CBEC88C-549D-45A6-A940-9112F26E6EFF}" type="slidenum">
              <a:rPr lang="en-US" sz="1400">
                <a:solidFill>
                  <a:schemeClr val="tx1"/>
                </a:solidFill>
              </a:rPr>
              <a:pPr/>
              <a:t>27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D430C-C1AD-49ED-B7BF-ED0DD7E68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AB27-B2FD-4E1C-BFB4-57C9B0BBC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Relationship Id="rId9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4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80.png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Class 11 </a:t>
            </a:r>
            <a:r>
              <a:rPr lang="en-US" sz="4800" b="1" dirty="0">
                <a:solidFill>
                  <a:schemeClr val="bg1"/>
                </a:solidFill>
              </a:rPr>
              <a:t>(</a:t>
            </a:r>
            <a:r>
              <a:rPr lang="en-US" sz="4800" b="1">
                <a:solidFill>
                  <a:schemeClr val="bg1"/>
                </a:solidFill>
              </a:rPr>
              <a:t>Logistic regression)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62400" y="5105400"/>
            <a:ext cx="5289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9.1-9.4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9.21, 33, 35, 36, 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834488"/>
              </p:ext>
            </p:extLst>
          </p:nvPr>
        </p:nvGraphicFramePr>
        <p:xfrm>
          <a:off x="1724416" y="4499835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416" y="4499835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58583" y="373726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Probability 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08131-3193-41A8-937B-BBDB5C88DA0A}"/>
              </a:ext>
            </a:extLst>
          </p:cNvPr>
          <p:cNvSpPr txBox="1"/>
          <p:nvPr/>
        </p:nvSpPr>
        <p:spPr>
          <a:xfrm>
            <a:off x="1752600" y="3043152"/>
            <a:ext cx="826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curve(exp(B0+B1*x)/(1+exp(B0+B1*x)),add=TRUE, col="red") </a:t>
            </a:r>
          </a:p>
        </p:txBody>
      </p:sp>
    </p:spTree>
    <p:extLst>
      <p:ext uri="{BB962C8B-B14F-4D97-AF65-F5344CB8AC3E}">
        <p14:creationId xmlns:p14="http://schemas.microsoft.com/office/powerpoint/2010/main" val="21640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" y="533400"/>
            <a:ext cx="11049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(Survived ~ Fare, family = binomial,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plot(Survived ~ Fare,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B0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B1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curve(exp(B0+B1*x)/(1+exp(B0+B1*x)),add=TRUE, col="red")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895600"/>
            <a:ext cx="6109166" cy="3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Predicting Proportion of “Success”</a:t>
            </a: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423124" y="1565567"/>
            <a:ext cx="8305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regression the model predicts the </a:t>
            </a:r>
            <a:r>
              <a:rPr lang="en-US" i="1" dirty="0"/>
              <a:t>mean</a:t>
            </a:r>
            <a:r>
              <a:rPr lang="en-US" dirty="0"/>
              <a:t> Y for any combination of predictors.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3124" y="2844800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What’s the “mean” of a 0/1 indicator variable?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491449"/>
              </p:ext>
            </p:extLst>
          </p:nvPr>
        </p:nvGraphicFramePr>
        <p:xfrm>
          <a:off x="533400" y="3779060"/>
          <a:ext cx="8556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393480" progId="Equation.3">
                  <p:embed/>
                </p:oleObj>
              </mc:Choice>
              <mc:Fallback>
                <p:oleObj name="Equation" r:id="rId2" imgW="2920680" imgH="39348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79060"/>
                        <a:ext cx="8556625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5297851"/>
            <a:ext cx="8556624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Goal for this model:</a:t>
            </a:r>
            <a:r>
              <a:rPr lang="en-US" dirty="0"/>
              <a:t> Predict the “true” proportion of success, </a:t>
            </a:r>
            <a:r>
              <a:rPr lang="el-GR" dirty="0"/>
              <a:t>π</a:t>
            </a:r>
            <a:r>
              <a:rPr lang="en-US" dirty="0"/>
              <a:t>, at </a:t>
            </a:r>
            <a:r>
              <a:rPr lang="en-US" i="1" dirty="0"/>
              <a:t>any</a:t>
            </a:r>
            <a:r>
              <a:rPr lang="en-US" dirty="0"/>
              <a:t> value of the predictor. </a:t>
            </a:r>
          </a:p>
        </p:txBody>
      </p:sp>
    </p:spTree>
    <p:extLst>
      <p:ext uri="{BB962C8B-B14F-4D97-AF65-F5344CB8AC3E}">
        <p14:creationId xmlns:p14="http://schemas.microsoft.com/office/powerpoint/2010/main" val="362646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170" y="117957"/>
            <a:ext cx="803223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(05312022)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passenger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[sample(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),1),]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passenger$Fare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7.3125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passenger, type="response")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155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0.3036022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29000"/>
            <a:ext cx="4992310" cy="307816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2468880" y="5074920"/>
            <a:ext cx="0" cy="59436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2286000" y="5065776"/>
            <a:ext cx="152400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008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331" y="150723"/>
            <a:ext cx="8912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Survived~Fare,family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binomial,data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Survived~Fare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B0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B1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(B0+B1*x)/(1+exp(B0+B1*x)),add=TRUE, col="red")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" y="2940485"/>
            <a:ext cx="6109166" cy="3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9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533411" y="15240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4762511" y="15240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533412" y="22860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32395"/>
              </p:ext>
            </p:extLst>
          </p:nvPr>
        </p:nvGraphicFramePr>
        <p:xfrm>
          <a:off x="496900" y="3998620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00" y="3998620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7711" y="339537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36600"/>
              </p:ext>
            </p:extLst>
          </p:nvPr>
        </p:nvGraphicFramePr>
        <p:xfrm>
          <a:off x="4495811" y="4149817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11" y="4149817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58655" y="339537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139553" y="4370479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23056" y="6124790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7280356" y="5362789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097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48400" y="1785587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Probability form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00800" y="563880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pic>
        <p:nvPicPr>
          <p:cNvPr id="20482" name="Picture 2" descr="https://www.hackerearth.com/blog/wp-content/uploads/2017/01/equate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9" r="21033"/>
          <a:stretch/>
        </p:blipFill>
        <p:spPr bwMode="auto">
          <a:xfrm>
            <a:off x="533400" y="1417529"/>
            <a:ext cx="51054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533400" y="2653294"/>
            <a:ext cx="51054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3186694"/>
            <a:ext cx="5105400" cy="5486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3791829"/>
            <a:ext cx="51054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33400" y="4329694"/>
            <a:ext cx="5105400" cy="5486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533400" y="4934828"/>
            <a:ext cx="5105400" cy="8229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1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</a:t>
            </a:r>
          </a:p>
        </p:txBody>
      </p:sp>
      <p:pic>
        <p:nvPicPr>
          <p:cNvPr id="24578" name="Picture 2" descr="http://www.andymcgeady.com/wp-content/uploads/2014/04/Putting-Probability-McDowell-Heritage-higher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895600" y="5638801"/>
            <a:ext cx="2057400" cy="822305"/>
          </a:xfrm>
          <a:prstGeom prst="ellipse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581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Golf Putts</a:t>
            </a:r>
          </a:p>
        </p:txBody>
      </p:sp>
      <p:graphicFrame>
        <p:nvGraphicFramePr>
          <p:cNvPr id="268334" name="Group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210165"/>
              </p:ext>
            </p:extLst>
          </p:nvPr>
        </p:nvGraphicFramePr>
        <p:xfrm>
          <a:off x="609600" y="1866900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00" name="Text Box 48"/>
          <p:cNvSpPr txBox="1">
            <a:spLocks noChangeArrowheads="1"/>
          </p:cNvSpPr>
          <p:nvPr/>
        </p:nvSpPr>
        <p:spPr bwMode="auto">
          <a:xfrm>
            <a:off x="585592" y="4419600"/>
            <a:ext cx="779640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Build a model to predict the proportion of putts made (success) based on length (in feet).</a:t>
            </a:r>
          </a:p>
          <a:p>
            <a:r>
              <a:rPr lang="en-US" sz="3200" dirty="0"/>
              <a:t>Data are in </a:t>
            </a:r>
            <a:r>
              <a:rPr lang="en-US" sz="3200" dirty="0">
                <a:solidFill>
                  <a:schemeClr val="bg1"/>
                </a:solidFill>
              </a:rPr>
              <a:t>Putts1 </a:t>
            </a:r>
            <a:r>
              <a:rPr lang="en-US" sz="3200" dirty="0"/>
              <a:t>of Stat2Data.    </a:t>
            </a:r>
          </a:p>
        </p:txBody>
      </p:sp>
      <p:sp>
        <p:nvSpPr>
          <p:cNvPr id="2" name="AutoShape 2" descr="data:image/jpeg;base64,/9j/4AAQSkZJRgABAQAAAQABAAD/2wCEAAkGBhQSERUUExMVFBQWFxwaGRgYFxkeHhwYIB8ZGBgbFxsaHSYfHBokHCAcIC8gJCcpLCwsFx4xNTAqNSYrLCkBCQoKBQUFDQUFDSkYEhgpKSkpKSkpKSkpKSkpKSkpKSkpKSkpKSkpKSkpKSkpKSkpKSkpKSkpKSkpKSkpKSkpKf/AABEIALUA3AMBIgACEQEDEQH/xAAcAAACAgMBAQAAAAAAAAAAAAAFBgQHAAIDAQj/xABPEAABAwIDBAcEBggDBQUJAAABAgMRACEEEjEFBkFRBxMiYXGBkTJCobEUI1KCssEkM2JykqLR8BVDcyVjo7PCFzRT0vEIFjVEg5PT4eL/xAAUAQEAAAAAAAAAAAAAAAAAAAAA/8QAFBEBAAAAAAAAAAAAAAAAAAAAAP/aAAwDAQACEQMRAD8AQF4zMBmOYwNb8BUVzGJ5D0H9KBfTDW+GZcdVkbSpajolIJPoKAirFg2AEngAP6VrjsK82kKWytCVaKUggHwkUw7q7p4vD43COOtFALwAkgmdJKQZAuKcukfEdSw0t0zK1gRB4Jt2bUFMKxNclOUyYZ5DzktobzDXO3NrCY0J8aD4p9eIeSlZTmJCAQhKeMCyABQNG1cAkuZSgaI0A4pTxii2E3Nabcb+rTJVxv8AA2ps2hu5LT6gB2VN37kpbFctlYcqdbJJPa4meB0sKCQNgtJykNJ1iClPfHChOL2K05tDDoLLagUqJTlEWBPcPI0+bRYCQmwF+HgaDbHazbTbJBIyL4W9ldp50CLjdiNnarjfVpSkACEJSAICdBEa0H2qykYFBgT1xvlE64jjx4elNO2U5dqOqANlGydT2gKT8ZiFKwmTgMQQmNfZUdNSZUaBUcKTzBq1P/Z8wTbmJxQcQhYDSSApIUPb/aFJmz+jbaOIu3g3spOqk5B/PFWd0O7o4zZ2JeOJZyhxtKUkLSQTnE3STECT5UErpZ2W2nC4jI2hJC0XShIgT3C1UcxgiWnFxZMRY841r6e6RDn2W+qIkJMWPvDiDFfOjP8A3V4f3+soGboq2ahaiVJSqQoGQDopMWOmvwpr3v2a2jCYopbQIS3EJTbtt6W1oB0PpHaP73C8Ao/rTXvs3+hYr91r/mIoFXeHBthWywEjtNFR7CQLoRZJ1IkE3kyTfgGLdVlKsY0C22QAq2RMeyqCRGtCNuwt3ZXZCE5CkuFIEw23JIgK7PfTdu/sJbWLaWClxqVfWNnMn2Ve1xSfGgUt78KgYx0BCRp7o+yOEUpKw/6U2AAJB90H+XjTxvgB9Odnu/CDSXjFH6U2UgEgGATAPjY/KgWNvIh9YHMcAOA4CiScODiMCmPaSzwAmVnWNfE0N29/3hfj+Qoy23OMwKRrlw4ieMz5a0BXpZw6UvNZUpT2DIAA95fACrV3B2Y0dmYMltsktruW0mddZF6qzpYUrrGs4APVjQzxV3Crf3D/APhuCto0r8zQM25zYSwoAAAOrsBA14AUdoNuqPql/wCqv50ZoPkTaG5ymchzdYFJBsCIJAURxsARemDoybbRtFsJzZlIcCiSAmMpMCL8Bc+lMm9Gzc+CYUT7yB3wW4gjlb4VH3A3LdDzeLKm0oyrKUEkrUm7aiABYAkXPMaUFgbSwIU5hVW7OITp5H8qCdK2zULw7IyQkOrMGTeEpHL0pkKbN9zzZ+AoR0lJH0RBgiMVz1m3OPWgobdjZ7rqylhCnHFQEpTrYhRJHK1dN12mzjUh0CCqBM2XmGXTjNHOiRA+ngExE878hYiRMWkUD3ZbKtosACZfRNpgZxJHhzoPoXagypeRbKpaZtfRJP4aGYZJOITIOUvLUmwFiNLDuontuesc5dYn17IFvOo2Eb+van9o6304jhQENqtAwLASdLjSoG67zf0kiRnGZSUzfKGyJ7xeKJbWEFOh9rSeXCL0nbNWUY4OJCVKUgtC3BWt9YHKgl7A2A7iNo4h6MrObKF3uoFKoQPeNj3Xp33b3DwmCuy0OsNy4rtLJ/eOnlFSsMtIJAIGUCw0r1/biQIGvCgnYjEACh8BwHuoQ9tM6m/nUjAY2OI9aCFtvCl7DuYcqypWI0mIII8q+etubHcwpWy6IUM57lJmUqHMfnX0i68lRvSRv7u0nFMqAjrUg5DHcZSe4/A0Cf0PEgLUSMomBxmUSeUaU4b7D9BxXgz+NNKnRhgVtJcC0wQFW80X+Y8qZ97T/s/Ed/U/8ygX3tnJGK2S3YocEwlCE+0EZ+0kgq5ZlJB7zAq2cLucyw4HGy4lQm2axsRBtJqq94EuB7ZZWqR1KimEkR2EDUrJ0AsAI86JIxTzKVYltBV1QKpUFFIsR2jMcedBF3zVGOe+7+EUmPj9LRABsbH0vU/au86nHXFuiXCoyQABYACBNCMLi1O4jsdhQTAMjUnhY3oBOMkY0ZBmUHEQOZBEDzPzoti3ur2jhVqA7IYWcsdoxmJ4XPf3UHdSHMXclMr1TrYmI0vajDOAzPMpzLusCSJVlAOpzSYHCwoJPSbikurZUlWaW0z3KMkpPeNKujcUf7OwPe0r5Kqjd+sF1Sm0zNtSB3jSTar13JH+z9nj/cr7uCqBl3WENL/1V6eNGaE7tJIbWCIPWrt50WoKn2zhgrZ4gQpKWjGuiRpHcqpnR+wE4awupRMjkbRYyZPiBRTaqB9AQmJJw6YH3UHl/cUI3GeH0ZJJJKHFCIUbyVXym0A6kHyoDbphvX2VIPwoV0oKBbZQQROJ4aGEqJnyHwo1tFjKlwcJTHxFCOlJiG2VTP6Qowf9J2w5aUFVdHKY2o9mTmhSwZBMHORmOVB05gDxTQbo6djauHJ+387Ua3GdbZ2jii4st5S4EwkrJOc9lMH2joOdxxpa3Kcy7Sws2+vQP5gKD6D21+sc/wBUcO9Gprls9H17fOFTpy7hXfayZcWL3xHlq1/cVrs9H6QkToFTYCDlFiAOXzoOu9OJ6tor+ylZ+AHpVb7j7VzYkE+7cU5dKDxThFEX1nwOUVUO7u0C2oQdY/Ogu17HkLkG3Gh+KxRWeyq3heo+zczqRz4miQwrTIzdckHxGvcKDEbNURBmuyMCoBJ58e+guI37bC8oWCRyqXhN9UGUkiDEHkaAycCuJoW4IJzWjnXB7pAbRZRAHGtGNtMYoShwedAvJWGMZl916R4Ej+tT98BGBf8A/pfjFLm28RG0GG1cFpPzph31P6G4OZb/ABig4YrDg7T2SkwoFAlJUo+43MpJhM8gBpVhb/gJ2biBYDJAGnEWA/IVWTm8BXtDZ6upWgsNKhKyO1ASZECwtRDfPabrzSlOkjTKm4AEx2R+fGgr1/ZC1qWoRBVqT3DuqLgsOtjEHs51ZQQAY0IOp8KPYLEpydtaQSVakCoKG+uxZ6t0JIR7QGaOEQD30CktoOvwTkzGfCbgXI8KLDCqQtpJVnTm1mQDBsBMjztUbZ2xnHMSlOR4JJhSkNLUQNDZN/jR9W5D4xqepwz4a1JLRQkEzZOY6DvOtAH3rN26+gdyFA4LZ4BkhpU+JST8iKqPb/RzjHVp6tsFI4lxCfhM/Cre3cQljD4RC1ALabhyDPay5RB0V40DJu5+rX/qq/Ki1CN2XAWlkadasekCi9AnYlsHBtHgWk697RUI86rRnbDjOHxCGlqT1eKQpWUxKcyEqBI90x5irPw5B2fhFa9hgeZSGzPrVXOYHI1tBIWDOHQ7J7PaGVSkjNckXFuVBbW2E/rPX4ihXSc3OzVqPBbah3SYPhIJHnRDHuSgr4KQhQ8wnTuobvJjFv4N9r6M8kJCAlRA+sM5TkSLkACZ5UFB4DEqdcxa0p7SkrUROgJJJM8hPjXHdh7rMfhSo/WDENHMT7Yzp1P2hz48b6s+xtxMW2cR+jqOdpSU5gkXNrZjWm7/AEW41vFsOrS0hLbqFq+sBMJUFGAmZNqC6NosmVr4DEG3HVH9KjbHez4yMoTAVx7hNTMRiEqSUni8V6cOXjULBtBp5ToMlU2jLqI7+VBz352cX8OppJAKhqowNUm9udUPh8I8jEhC0gELERcGLcOFXVvbiAtgJVbtAAyf3jNu6q42dg8+0BMQkjQc5v3aUDww8pttMrSJIFra8iTYUr70bVOUnq1KCRdcKyk5gQEkC9pmmnbWBzZcomDIHDxJqPiN3HHEQHCgH3bR8PzoK2w21CoBWQN9wnQcZNNm5SQ8/lKM5KcxBMA6i5IMacKlO7phlErWlZ4f3FEN1MOE4gLFiqJjlER5UCBvWot4h9GXKUrMJmYTYjWaFYPb67SVIGaBBtPhyqzd6diIefVKYUq+Ya2tp4RXPA9G3ZkuNqHIo+d7UCxgsEpWJK1ArU2htSTmAsbRMxB89KszGbIaxDHVrzgHIeypIPZMwCQdefdVfbSzYPFQ3lKVJkpPs/VgkA9xnhUdfSVifd6tA5BH9TQWA1unhg4l3K4pSElKczpiCIMgASSPlRbH4VDwAcbC4AHak2Fx71U+90g4s/58fupSPyqC/vtiD7WJd8lEfKguJvd/Dp0wzIPElpHzIqQ2ltv2cjfhkT8qoZ3eZZ1ddV99X9ahu7bB5nxmg+gXdtNJsrEIA73B8qhPb2YRP/zDfkSfyqhVba5JrmrbCuQ9aC8Xd/cIB+tKvBCvnFRnOkfDDRLh+6PzNUn/AIqrkK9/xZdB9SbkbeC9nrxCGyU9Y6csgGEkz8qYsPtPNmBQUlJjUHgFWI8fhSF0Q4k/4IhebKetcJMoEDOZusFIHjTrs7ZyurTD6gDeEJYy3uIhqDbjxNAr4DaKEYVptTiAgNosVJ4AKEyftRQ1W1sCgqJcw4Uqyj2SVDvsZtVGJx6iBYaD5CvfpLh0HzoLvc37wibdfIH2Ur04RaIqIvpJwo061XggD5qqnIeOiVehrYYV8+6r0oLTf6UGvdYcPipI+U1Bd6Ul+6wkfvOE/ICq5+gPHgfUV6Nku93rQPK+kzEcEsp+6T8zQ/E9JOJP+cE/uoSPjloXsHdNT6nAtcBDZXY6kFIgk6C9R8ZsNCEEqKgZjUHly8aBm3V3gcx2J6h1xT2dCsoJ94Cez3xRfbGyzhymCFqAylQTxkkT8ppG2Du3igtGJwqFqyL7KgUxmGoufXxpv2dvh1mLGFea6twkpUCQe3BOooG84yGws6lI+VLeM3kKZM0R3gOVCE91V9txYByqVlv30Bb/AB8urBdUQ1N76ijmydvsoVmQqUg87iq8XtJJSEp9kchqba+A+dD2mnEEqbVHj8r0Fr7z7xMqR1jbkPIEoTrmBIzJI/PhUPZu+ilJF6T9g4lpCXFLhTptmUblJ4J8DWmHaCnPqVSdVJ+dAw77LKkLeSPZaMq/fUhI89arJCXFaSaetp7aV9HOGAEqKVKJjQEECl9LeUp4WX+IRQC/8OcP/rUV1JFMJcFCMeLffUPWDQasYILE5wPEV3Ox49/4VFaScpEHXSK7N4NzgqJ76AptfZrSMLhlJT21BedUm5Bt8JoKz1fvZgfhTDtpojAMSZIcUPxUrRJoCiMG0dL/AHqjYQJgkpBvxqO2qDW7R7B8aD6O6JSn/BEGAB1zsEryBPbPazaiO69P+yAeqTmCQZJ7KioEEkhUnUnWe+kDobWgbEa6zNHXORlCirNnMZcgzT4U9YbabQSAhLsCf8l43k5pOS5mZ75oPmA7RLSU9Zh3ECBfKINheuuD22hwwhK1KiYCFExzhINS9+G8uHaItKE8e5HfUPo5wbgxK1gEJyKGbzFqA7g8KVoUohaSDABSpM2nRQBoJg8TiHneqSyCuCYKsthqZM027yPLsJUcqCb8hoaH7gYHPtQBUwGFK9QDx4UAfGJeZ/WMkWmy0m1RcNtdC9Jm9ova5sDypk3tYHWtnm2Z8JNKm7+H+vWlCyIDhUJtkyxcc7/CgZd28ShxjFuJUCEM5YuDJUkjhEWNDHFJLQzkpSVqmBJtkiBXbo0ZzYbGpESQgCfGTHpWbRw8JCTf6wg2I+xwNx50HTZ28JYaLbb4ab6xRTmZzKJITOkgCeFKz+0nP8RL5JUtLwUSBEwRwFEsbhYCgLQpfwyUFxLmTFLMEwTYCb2oLj23iAtAUO+kTf7Cg9UrhA056Gacn2IbRrdtBjvyikbePaKFHLnPZMQJ4GJoBjOzkTIJT4Eiibezyq2c+cH8qi4XCrJTHLMc3DjRfCYh1CkgEdpXvAGBwJj+9aCC9uQo9rMbXHh4VK3N2L1a3FrPs6caL7Y224UwSApAuR6C/EUrP7dLYVJGeOHEqHPjQB948VmxLmXQQkeQg/GaZ9gYIO4UqJMgAeneRqTFvGkpSZXe97mnnclf6OsQTzuLQT3RMDmKAAzs4KW6IEgpXNhAII1PCSLRQ7EghJB1S4Z8f7FMGASfpCxYS2QdLQY9ai7zMICiEoCQUIUI00MnxNBzxSdajslRCCmNBrU5xuUgxqAfhUVhYShEzx4clEUBPazKjs2TByvm40v/AOtKPVkU+YhrrNlYhSdG30T4nINPWkdQPeaDsvZagCZFvGo6EEgACZP9KZHGOyrwNLzSez5nTwmg+jeiLDrGxkIyJXDroKVTPt6gcSL2kTYSJmrE2eghtIKQkxpAEeQUr5mkLorQobKQEqKf0hcq7MhOa/tgj4U34AvhPbVnPZ7XYj2U5oygWz5tRQfOm+uzuqw7dwc4QbJyjRIjU3trXu44JddQBACgrUyBmIjwgVJ6Qz+jYUc0N/ErqR0WbHOd9ShaExPdnJ0oDm9jNnFg6NR+fzrl0cszjsUu31eGQBcEXEai3CiW9jfZUnhFz/emldOjdgKXtJwaFxKLXEAE29RQL+9rX1ie5tI+M0obFWlpOJcCu0UOIPs8QoAREiY58qdt70/WW5jz7JJpHdBGCWeK1RE6jPYxNo76A30Tg9XiCBMqSNJmxsQBp61tthuMsSZdMW7x3a1L6JsNOGdMEy9ltE+wDafGoG8ZdXiGG2kqVLgJSlOb37mye7uoNHsCtxYQlJKlrISIiSoIjUWrbpIwSsA8jDt2SpsKUsSC44SQsqUIJAIyhMwABxNWFu9u8pla33kAKSIbkypKiLmEmB2QRx7qkb0bDTjGkqISXGVdYgmI4Z0k8UzCvBU8KADiXvqWZEENpB5ggDWq02/slXXFQjITPh3eJqwcbiCklK7KjtA8FcZpcxgkkcKAVgsYUXME3HwAHpRE7WRYhAAPYvr/AGTxFQX2SJixk38fkKFYppXP4UHuN2uoykGVZimO65EedR9qYItJbm6lAzHAi/51M2JssFeY3jiedTGMYF4zqXG+tacWlBSAMySQBmbVqFJ15GCDQKy1donuH5U89HbghczAVJ0sAROp7+FKO2MB1L62pByFSZ55SUyPGJpo6PcpL4seyoieZFvlQcktfphCYgpciQTYHMLCDwrvt/DygdmD1A4XkKvM8bxNdnmMuOa5FZBjWDrw/u9Tdqty2iSCrq3ASO4gj5UAXColls/sJ+UUKxTEIEwIUuJPekijmxUThm+4EehIqDtFqxtotV72BQDwoDmzGJ2Rj03kZF2mPauTbupEGF76sfd3DH6DtFNoVh8yYkyO2rypIQ0P78qAyWreIpRWIRPf/wBNOzbfZHgPkKT8Qj6s9yvyNB9FdGqh/g4MpA65dypAHtc1pUn4U9bJUlLSQFItPskRclXC3HgAOQAtSP0WEnZDeVClAuOHsLKSO0IPZhRGpIF7WBmnLC7OCkAkvAn/AHr4+Clg+ooPnrpGSOrwiZMFLPd7pP500dDeEEYjjdI+HdQDetKFv4JLglH1YIJ4BsGKsro7QgsuKQEgBaRCAI0GscfGgFb0twoE+8tKNY1IvOmldujAA4bFrj28Uu/OEp18JrlvmRLQMfrRM6WEmal9F2HP+G3kZnnSLajQRPgb0C1tbEpUpxQEwDA1vAT60J2Z0b4vE4ZkZAwgnMtTuYKgQokIIzQRp7ItVu4XYzGGlSUAqEkqNzbKo34SkzHdXR/EgEybJ+IQb+rSqBd3a3DYwGFLSlLflZcUSmBICEkAJ4ZYOp41OO1EYeEhpSEyASAEj21NK04XBqXnTOUOwUmFCfsjIu3+mpKvKoeI68WWlLgOUK8/q1+ig2ugi4baDTgBbWQTGZB/djsclBTc34+Na4zEZYggCxBElPEggfYibfZUe6hGJwrLigoZ8M6YMpuApRVJynk4CLcHDQzaWKUhKD1qFpARlKQQRmFgsX4pIkWmO6Ak71bIL7fWMg9c2n2ZkrbTqmeK25F/eRlIpCZxmaQZChYjiPKm5jb625UJzASmIsoA5DyIm3IpKhpEJIwjq0If1WqSbwVakwJiRwjwignJqM+zJr3C4rMma5PumM3AUE3BNhIOgsdfyGpNTNyAwMQ6QFqxJUnISnspCjBgTOcnLrFpoNh9nu4thS2v8pRBSTeYmU35UY6NtlKP12XMpS1C4FgBlUSdREqPeUiKCytq4LDPJDTjSHRESpIJGsQYnhrYweYMgdldHLbDhdYUshSSktqgwdBlVrx0ItzNMzbaW4zElRiTxJJVPhcq/kIruwpS4HspgE8Lcb8OHhQVbvNs9xh9lS0EErseB4SCLEVL22yUtozkJ7ax2QBEoVa5MyeNWTj1NOjq1JDnE5hIBEkm+hkH07qVt6N1FOpJaKlJU4lRRqUDRZHFU2MHSKBC2D+ojktf4ia3U2T1oGsCPNJH5V7u6k5XUn3XTbxCTUnL9av91PwKh+dAd3Owst4pok3wDmnEpGnxquWGFkgwYt+VWnuC3OKUj7eGdT6gVWTLlk24AfCgkt7XhIGSYAvmHKKBP9plRj3x8c1dxrXbBIlpXc4j8RoLw6KXkjYTZdICetcBJAMDOdAbSALT6HQv2y8MlCIbgpzGDBm3ZuTqbRPEAG+pR+jTEhOxUKKrdY4TCUk2USQkL7OaxubU+bIB6odsruq5ABjMYFgBbS1rWtFB89bcUPpeCGsCfRpP51Zu4KlfR15YKQ6QfHKkgWnmKEt7BYdQyteHQtSUJgkG3ZTPGKK7OQlhPVtNhKVKkhKlDtWE2OthQeYzZXW4oLWE9WFqypJJzkpiFA2AEq8qPP7SQ2ns3y6JHJPaygD/AHZIH7tDcS8lCm06xJgmbwZJPEAT/EKVMJtVbinVEgrkrAJ0y9pIjkUHq4HM0DQrapSq5zD5lA/62Veqa2f7IKknNl4fayC/8bJ/lFAcNI0uEwU94SOtZP3mitH3alqfLZlHay6A8erHWN/xMqUnvig02lg0qvfMniOOQX/jYV6ooKNrYjDG6itIN+M5AEq/iZUlXiiiz+NCD2NU6d5R9Y3/ABMlSfu146ttwGBJSZH7QSnOgfeZK0/doI6N6mnRlxCAFAQVp4ELBUofyO/xc69xOwMO8k9UQSM8AKiClQWmZ90KlPgtJ50E2hsjLOXtBI9QgT/Owr1R3UJXmb4nszMccoAP8TJSrxTQeY/Z6sOvIQoJKjBM2BlSAR6otxTobUOyKSUDMC052m7gj9oQbR3ECKLYjbDhBS4etAuZ17EFUHUFSMrniigeLwnAe7nP3h2pT905h3ZhQQsKwUA/Z5mB8JmtwsLQI46fKiuExBTb6OJEAqTlEmJUSerPCFeB7qk/RUrIV1RblSQojKct+3ZAAJA5jiKAM0h1KMjIKQVZFK5KJAJ5kgnh+VWNunsheHZS0kQRdSzzGWQOcKIObko1DbKHEpabwrkCTeUXU5mRKtbZ0SP2jRlourABIQjs9lP2DkSASbk5HAmf2aCf9W2JWqSAPksR3GMw7ikESKh/4kvEKyNwluYUvnJSDl9Se7ORURbWa14iVHn2cx+Oai4aCEkJEZQuPH63/wDGmg64JgISOJVE+JyE/iX6VIwThyknl8dD8Qn+KuKgSVAcyB6vJT80eorpiFAIMGApU+RKT8UlJ8W6BY29sltJLyYC3TKxwJCU9ocje9KzqfrvFs/BSf606Y5OaAQACi5gSg5UEKHGL3GkX4GlDFtHrkwFEZFAkBVtDrHMUBro+xiTjWVpUIIcEnTQjjVdONQSOSlD0JFWFuYQjHsXIBUReYulUa9/zpP3hwnVYl9BIs84BfhnURHkRQSdlpBZQYBseHImgC1lLeIIHsqSrwhSq74XFvIbAEZZUASBe59ajYcFbGLm6sqTYft8vOgvXofxf+xW1kJstyylQIzRrB+VO+z8ataJ6rKNE9oXEC4sCBMiCAbaaUj9EwCtjthpCkgurAGdYy9q5KkQqJ4d9O2y8ElCLIKSpRKgVLNx2Z7RJggAig+Zy0QBC1pMDRShwH2QKZ+jnBurxedTzpQ0kqKS4spKj2UyFHxPlQV1RypBUrQe73Cn3cHChvCly8uqJvyHZT8ZoCW2FSsj7SVJHgYST5nKPuGlbZ2MyvvFMAA580CRHaBHeElIA5q7qIu7RKlHmFCPMDKPABalHyoEyrLjHAL9lIbT9pQtJ7s4ST+6aA22stEE5uyQQCQezd5tPlDrU+FSXcTk0vk07+qOYfxMLoO5tpK0iAE5CWzIEmIdbg87K8110wKpWJNklOb7p6hfq2tJ8qDrjVFGhnJPn1SgtPqysjyrmwwpMqB/V38eqUFJ9WlxW2W6c3NvN6rwq/gU+lENnNgtgHUgJPiWnG/mgUEZSiix/wAufMNLt6sroVjGsp7QnIb9/Vr6s+rSh6CmHqM99MwH/EYy/iRQDHuZ80aKSs+amUL+aDQDEYaCkH3SkH7jhYV6oUKkYTZfsSJgtz91xTJ/lMVKfYssgf8AikeaWnh+dEoAzkcOt/lcbdHwVQRcFspKerkXHVT6usq+YFdt13AthSpKc6Qknu7TSVTqIJrlth8gLy6JUR5fSAR8677sMfoiE2lTR4DXMuB6xQHMPgsiplSxIMlWbshTVvABKh9w10WjKL2iAfugJPxa+IqK+4UKSUBXaXx0KS4HPksjz761wu0C4gZgR2RP8Daz8j6mgkNoiBxPZ+AR/wBR9KksqntEclEdxCXD8OtHiKhNm5i5g/xAFQ/mipn0gCSBYEkeAh5P8i1poJMQIJvoD32RP8QaX4KodjcUlaTBGmYCdNcvp1kfdoXjMQ4pWVBnL8coSPjlHpUVCFMEZ75SDPMDMoeobH8VBNdxEvKHBJ7FyRMlBB7j2U8ocmpOE207kAzGEjLcDhbinlQhpxQcUFkzlBjWbHrkjkYIUBwUiKV9+2MQlLLjKnEqKlIUEKUJV7QNj4nwUKCyEbXd1Ch6J/pWqtoKNyEHxQk/lVDq3kxiCQcQ8CNQVq+M11TvfjQJGIcjvIPzFBeP00Rdto/cFeNYgDRtsT+wB+dUi3v5jR/nnzSj/wAtSW+kfGD30HxbTQfRWwEpVg1FWQJD61QbJMK0Otj5+Bo3s7Z4CSoZUhZzZUHsiwFjAnSdBrSd0Y49eI2OlxcFannD2ULsc8SkN9oHvFPezEkNJlISbyL8zczeTqZvJM3oPnVzo7xpQkkmCkEZWgbEAirEw2FLOFbaB9lCUz3xBPqZqZsfeNzqmgFgjq065SAAkTJSTEd8UP2m6SgRYqED70J+ah/CaBaU5Lx4BQHlnKlfBsAedCtoPEYppQt1iOqB5E9tZ8QFgVNxLoU7KbSCR9+Uo/4aAfOoG8SPq0rBu24DI5LKpPkhCaDg46Q67EZVEFMi+YS4kD7oCfvUTwBK8xk+wUj97KrIfNCUHxFBS8C9A/8ADby9xhMqPgoJHnTBgl5UiBdJDhHLKoEo8mlkeAoJ6hmzZfe6yPvJTiEfzBVF8JhVJXnCZTmz+QWh38LhFcdn4dDACnVABOVI78q3GknwIIE99QxvgpfYbb7JTEcboDZ80rQPWgJbQfCAlA9zKP8A7b+X8K6C4XD3Qk820+oeYPxiu+0sWFZyOIWr+Jtp35g1vlIUs8i4f4HUOj4KNB5hGcyUd/VT99tbJ+ITWYVEwPtAD+NkpP8AM2KnONdXP7Gf/hvJcH8qqjFPVuA8EKP/AA3v/Iug02iwFsuR7zaiPEtoeHxSqoux2my22QSFQk8f/EX/APr0ouLZUm4kIPk44wf5Vih27ZUWGR1c9mMwPBLgv6E0EnBMplqXSYUiU8v+7fkR6VJaZ7IT+ykeZbdb+aBXNl/6qQ2EkI1J49U0v5o+FEHHBmkRAX8A8D+Fz40EZp2FzwBzeUhX4UmvXxCSniBHmhS2filSfStMEiSAdICfI/VH8Yru5cZoOYpJ81In/mNGgi4IkKk/ak+GdqfgTQ7bG122yGnBcpEHmRKI+frRBTghcclR5ocj8CTS7vtg846xOqFk+SlGfifjQa4LHqyOFRvKTPGTACx3dmD+8an4zB9Zh8qtU2J4haZ+Ukjmlf7NCtkuSGwrRAJV4EhC09/ZIWPOjTmKCG5cJn2TOsiZB/EDxS4rlQVFtrBAYhQJ1cyn0TB+JqMMCVIGW5N48hNF95k5cWrudQfUf0FRcLOWNIMfjH5UHmM3aLaFK6xJyiYAvwPOglNeMQczlgQUz/INaW31AoRzAM+pig+iOiRSRsFvObdc59mCc5gEKISQe8gVZGywOqRExHEpPl2SUwNAASAIHCq16IlrGxGilSQnrXQrNIPt2KTlX3j2eOtr2BgdsN9WMziSq85ZI1PHKJPOwvNhQB2OjjDIEJU8OyU+0jQiCJycq6vbhMq1df8A40/tfsftH4VlZQQ/+yvCTOd+0f5g4AJHu8APia8d6KcIpKklT5SoEEdYNCkI+zyFZWUEYdDOBkHNiLAp/WD2TAIPZ0sKn4fo0wyNFPaRdaTbKUfZ+zbyFe1lByx/RfhXjLjmIVqP1gAgwTYJ5gHxrfCdGWFaOZC3wb3zp4xPu8YrKygwdGWF+2/pHtp0y5Ps8q7f9nzF/rH75vfT7yQk+5yArKyg2XuCwZlx++ae0n3khCvc4gCtHejzDqmXH75p7afeCUq93kBWVlB0VuEydXH9SfaTqSlX2OaQa82fuCyzHVuvjLmjtJ94gn3OYFZWUGmI6PMOsqKlvkq17Y5FOgTGhPwrZPR+wAQHH7z76eISD7n7I9KysoNxuIzf61+8+8njB+xzA9K9/wDcdmZ6x/8AiTzKvscyfWsrKDRO4LA/zH+HvJ4W+x4+tcMV0bYdxJSpzEQeTiRy5Jr2soOGF6KsI37K37mf1g5FJ937Jj0rqvozwxiXMQY0lwd8T2bxJ9aysoB2N6FMA6oqWcQVHLJ60e6IT7vKtB0HbPEwcRf/AHvj+z3msrKDs50MYE6l/SP1g0iL9m9qhq6A9mkAfpEDT63/APmvKygcN3t0mMHhRhmesDYUVCXFBUkye0nKdaMNNBIAAgD+78z31lZQ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Logistic Regression for Putting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28600" y="1524000"/>
            <a:ext cx="86868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AIC: 723.89</a:t>
            </a:r>
          </a:p>
        </p:txBody>
      </p:sp>
    </p:spTree>
    <p:extLst>
      <p:ext uri="{BB962C8B-B14F-4D97-AF65-F5344CB8AC3E}">
        <p14:creationId xmlns:p14="http://schemas.microsoft.com/office/powerpoint/2010/main" val="111251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Logistic Regression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10210800" cy="1798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all of our regression models (so far) the response variable, </a:t>
            </a:r>
            <a:r>
              <a:rPr lang="en-US" i="1" dirty="0"/>
              <a:t>Y,</a:t>
            </a:r>
            <a:r>
              <a:rPr lang="en-US" dirty="0"/>
              <a:t> has been quantitative.</a:t>
            </a:r>
          </a:p>
          <a:p>
            <a:r>
              <a:rPr lang="en-US" dirty="0">
                <a:solidFill>
                  <a:schemeClr val="bg1"/>
                </a:solidFill>
              </a:rPr>
              <a:t>What if we want to model a categorical response?</a:t>
            </a:r>
          </a:p>
        </p:txBody>
      </p:sp>
    </p:spTree>
    <p:extLst>
      <p:ext uri="{BB962C8B-B14F-4D97-AF65-F5344CB8AC3E}">
        <p14:creationId xmlns:p14="http://schemas.microsoft.com/office/powerpoint/2010/main" val="226739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001000" cy="4846077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457200"/>
            <a:ext cx="80010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B0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[1]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B1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plot(jitter(Made, amount = 0.1) ~ Length, data = Putts1)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curve(exp(B0+B1*x)/(1+exp(B0+B1*x)), add=TRUE, col="red")</a:t>
            </a:r>
          </a:p>
        </p:txBody>
      </p:sp>
    </p:spTree>
    <p:extLst>
      <p:ext uri="{BB962C8B-B14F-4D97-AF65-F5344CB8AC3E}">
        <p14:creationId xmlns:p14="http://schemas.microsoft.com/office/powerpoint/2010/main" val="104731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674802"/>
                  </p:ext>
                </p:extLst>
              </p:nvPr>
            </p:nvGraphicFramePr>
            <p:xfrm>
              <a:off x="2057400" y="2077037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674802"/>
                  </p:ext>
                </p:extLst>
              </p:nvPr>
            </p:nvGraphicFramePr>
            <p:xfrm>
              <a:off x="2057400" y="2077037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52400" y="601400"/>
                <a:ext cx="2895600" cy="102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601400"/>
                <a:ext cx="2895600" cy="1027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 bwMode="auto">
          <a:xfrm>
            <a:off x="1524000" y="1752600"/>
            <a:ext cx="895350" cy="1106587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175339"/>
                <a:ext cx="5867400" cy="12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75339"/>
                <a:ext cx="5867400" cy="1224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2895600" y="3429000"/>
            <a:ext cx="1213981" cy="1597612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734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338011"/>
                  </p:ext>
                </p:extLst>
              </p:nvPr>
            </p:nvGraphicFramePr>
            <p:xfrm>
              <a:off x="381000" y="1887613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338011"/>
                  </p:ext>
                </p:extLst>
              </p:nvPr>
            </p:nvGraphicFramePr>
            <p:xfrm>
              <a:off x="381000" y="1887613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3088" y="3886200"/>
            <a:ext cx="7770312" cy="1676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table(Putts1$Made, Putts1$Length)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as.vector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[2,]/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colSums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0.8316832 0.7394958 0.5648148 0.4880000 0.3283582</a:t>
            </a:r>
          </a:p>
        </p:txBody>
      </p:sp>
    </p:spTree>
    <p:extLst>
      <p:ext uri="{BB962C8B-B14F-4D97-AF65-F5344CB8AC3E}">
        <p14:creationId xmlns:p14="http://schemas.microsoft.com/office/powerpoint/2010/main" val="16613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769" y="1547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8851944"/>
                  </p:ext>
                </p:extLst>
              </p:nvPr>
            </p:nvGraphicFramePr>
            <p:xfrm>
              <a:off x="228600" y="1066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8851944"/>
                  </p:ext>
                </p:extLst>
              </p:nvPr>
            </p:nvGraphicFramePr>
            <p:xfrm>
              <a:off x="228600" y="1066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3429000"/>
            <a:ext cx="7772400" cy="307305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logit = function(B0, B1, x)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(B0+B1*x)/(1+exp(B0+B1*x))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= logit(B0, B1, c(3:7))</a:t>
            </a: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>
                <a:solidFill>
                  <a:schemeClr val="tx1"/>
                </a:solidFill>
                <a:latin typeface="Courier New" pitchFamily="49" charset="0"/>
              </a:rPr>
              <a:t>[1] 0.8261256 0.7295364 0.6049492 0.4650541 0.3304493</a:t>
            </a:r>
          </a:p>
        </p:txBody>
      </p:sp>
    </p:spTree>
    <p:extLst>
      <p:ext uri="{BB962C8B-B14F-4D97-AF65-F5344CB8AC3E}">
        <p14:creationId xmlns:p14="http://schemas.microsoft.com/office/powerpoint/2010/main" val="251552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7925704"/>
                  </p:ext>
                </p:extLst>
              </p:nvPr>
            </p:nvGraphicFramePr>
            <p:xfrm>
              <a:off x="304800" y="17526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7925704"/>
                  </p:ext>
                </p:extLst>
              </p:nvPr>
            </p:nvGraphicFramePr>
            <p:xfrm>
              <a:off x="304800" y="17526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0939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3577584"/>
            <a:ext cx="77724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Putts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data.frame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"Length" = c(3:7),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2" y="5105401"/>
            <a:ext cx="6238875" cy="16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Probability Form of Putting Model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990600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p.hat~Length,ylim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=c(0,1),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xlim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=c(0,12), data=Putts)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curve(logit(B0, B1, x), add=TRUE, col="red")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7162800" cy="44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080" y="1880004"/>
            <a:ext cx="1014984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odds</a:t>
            </a:r>
            <a:r>
              <a:rPr lang="en-US" dirty="0"/>
              <a:t> against a certain horse winning a race are 4 to 1.  What does that mean?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496" y="3998266"/>
            <a:ext cx="42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losses for every 1 win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8017" y="363850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P(Win)=1/5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017" y="436016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P(Loss)=4/5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6696" y="5393337"/>
                <a:ext cx="5943600" cy="861326"/>
              </a:xfrm>
              <a:prstGeom prst="rect">
                <a:avLst/>
              </a:prstGeom>
              <a:solidFill>
                <a:srgbClr val="0033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𝑂𝑑𝑑𝑠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𝑊𝑖𝑛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𝐿𝑜𝑠𝑠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1/5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4/5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96" y="5393337"/>
                <a:ext cx="5943600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09600" y="1281861"/>
            <a:ext cx="8153400" cy="2308324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</a:t>
            </a:r>
            <a:r>
              <a:rPr lang="en-US" dirty="0">
                <a:sym typeface="Symbol"/>
              </a:rPr>
              <a:t> = proportion of “yes” (success, 1, ….)</a:t>
            </a:r>
          </a:p>
          <a:p>
            <a:r>
              <a:rPr lang="en-US" dirty="0">
                <a:sym typeface="Symbol"/>
              </a:rPr>
              <a:t>the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odds</a:t>
            </a:r>
            <a:r>
              <a:rPr lang="en-US" dirty="0">
                <a:sym typeface="Symbol"/>
              </a:rPr>
              <a:t> of yes are(is)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867932"/>
              </p:ext>
            </p:extLst>
          </p:nvPr>
        </p:nvGraphicFramePr>
        <p:xfrm>
          <a:off x="1228725" y="4724400"/>
          <a:ext cx="69151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393529" progId="Equation.3">
                  <p:embed/>
                </p:oleObj>
              </mc:Choice>
              <mc:Fallback>
                <p:oleObj name="Equation" r:id="rId3" imgW="1777229" imgH="393529" progId="Equation.3">
                  <p:embed/>
                  <p:pic>
                    <p:nvPicPr>
                      <p:cNvPr id="216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724400"/>
                        <a:ext cx="6915150" cy="153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981200" y="3748414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With a little bit of algebra…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29200" y="2043861"/>
                <a:ext cx="3581400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𝑦𝑒𝑠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𝑛𝑜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43861"/>
                <a:ext cx="3581400" cy="1245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17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and Logistic Regression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1447215" y="3630105"/>
            <a:ext cx="8077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The logistic model assumes a linear relationship between the </a:t>
            </a:r>
            <a:r>
              <a:rPr lang="en-US" sz="3200" i="1" dirty="0"/>
              <a:t>predictor</a:t>
            </a:r>
            <a:r>
              <a:rPr lang="en-US" sz="3200" dirty="0"/>
              <a:t> and </a:t>
            </a:r>
            <a:r>
              <a:rPr lang="en-US" sz="3200" i="1" dirty="0"/>
              <a:t>log(odds).</a:t>
            </a:r>
          </a:p>
        </p:txBody>
      </p:sp>
      <p:graphicFrame>
        <p:nvGraphicFramePr>
          <p:cNvPr id="265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77848"/>
              </p:ext>
            </p:extLst>
          </p:nvPr>
        </p:nvGraphicFramePr>
        <p:xfrm>
          <a:off x="3124200" y="1721706"/>
          <a:ext cx="4191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26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21706"/>
                        <a:ext cx="4191000" cy="129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456615" y="3591550"/>
            <a:ext cx="152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dirty="0">
                <a:sym typeface="Symbol" pitchFamily="18" charset="2"/>
              </a:rPr>
              <a:t>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453483" y="2047937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Logit</a:t>
            </a:r>
            <a:r>
              <a:rPr lang="en-US" dirty="0"/>
              <a:t> form:</a:t>
            </a:r>
          </a:p>
        </p:txBody>
      </p:sp>
      <p:graphicFrame>
        <p:nvGraphicFramePr>
          <p:cNvPr id="265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42300"/>
              </p:ext>
            </p:extLst>
          </p:nvPr>
        </p:nvGraphicFramePr>
        <p:xfrm>
          <a:off x="3199815" y="4978685"/>
          <a:ext cx="4230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265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815" y="4978685"/>
                        <a:ext cx="4230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52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8144975" cy="5029199"/>
          </a:xfrm>
          <a:prstGeom prst="rect">
            <a:avLst/>
          </a:prstGeom>
        </p:spPr>
      </p:pic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4377288" y="1812140"/>
            <a:ext cx="228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3366"/>
                </a:solidFill>
              </a:rPr>
              <a:t>Linear part of logistic fit</a:t>
            </a:r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H="1">
            <a:off x="3823106" y="2285216"/>
            <a:ext cx="554182" cy="5556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9800" y="779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solidFill>
                  <a:srgbClr val="FFFF66"/>
                </a:solidFill>
              </a:rPr>
              <a:t>Logit</a:t>
            </a:r>
            <a:r>
              <a:rPr lang="en-US" sz="4000" dirty="0">
                <a:solidFill>
                  <a:srgbClr val="FFFF66"/>
                </a:solidFill>
              </a:rPr>
              <a:t> Form of Putting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3288" y="1350475"/>
                <a:ext cx="5029200" cy="51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𝑜𝑑𝑑𝑠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=3.257−0.566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𝐿𝑒𝑛𝑔𝑡h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88" y="1350475"/>
                <a:ext cx="5029200" cy="510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Response Variables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228600" y="1361052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Examples: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28600" y="2275452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Whether or not a person smokes</a:t>
            </a: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36900"/>
              </p:ext>
            </p:extLst>
          </p:nvPr>
        </p:nvGraphicFramePr>
        <p:xfrm>
          <a:off x="8610600" y="1447800"/>
          <a:ext cx="343535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57200" progId="Equation.3">
                  <p:embed/>
                </p:oleObj>
              </mc:Choice>
              <mc:Fallback>
                <p:oleObj name="Equation" r:id="rId2" imgW="1231560" imgH="457200" progId="Equation.3">
                  <p:embed/>
                  <p:pic>
                    <p:nvPicPr>
                      <p:cNvPr id="245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447800"/>
                        <a:ext cx="3435350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226512" y="2917661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Success of a medical treatment</a:t>
            </a:r>
          </a:p>
        </p:txBody>
      </p:sp>
      <p:graphicFrame>
        <p:nvGraphicFramePr>
          <p:cNvPr id="245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7422"/>
              </p:ext>
            </p:extLst>
          </p:nvPr>
        </p:nvGraphicFramePr>
        <p:xfrm>
          <a:off x="8610600" y="2904091"/>
          <a:ext cx="24796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57200" progId="Equation.3">
                  <p:embed/>
                </p:oleObj>
              </mc:Choice>
              <mc:Fallback>
                <p:oleObj name="Equation" r:id="rId4" imgW="888840" imgH="457200" progId="Equation.3">
                  <p:embed/>
                  <p:pic>
                    <p:nvPicPr>
                      <p:cNvPr id="245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904091"/>
                        <a:ext cx="2479675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226512" y="4122639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Opinion poll responses</a:t>
            </a:r>
          </a:p>
        </p:txBody>
      </p:sp>
      <p:graphicFrame>
        <p:nvGraphicFramePr>
          <p:cNvPr id="245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069423"/>
              </p:ext>
            </p:extLst>
          </p:nvPr>
        </p:nvGraphicFramePr>
        <p:xfrm>
          <a:off x="4675930" y="4702077"/>
          <a:ext cx="254952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711000" progId="Equation.3">
                  <p:embed/>
                </p:oleObj>
              </mc:Choice>
              <mc:Fallback>
                <p:oleObj name="Equation" r:id="rId6" imgW="914400" imgH="711000" progId="Equation.3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930" y="4702077"/>
                        <a:ext cx="2549525" cy="1982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5500" y="2246083"/>
            <a:ext cx="2320925" cy="1077913"/>
            <a:chOff x="2589" y="1200"/>
            <a:chExt cx="1462" cy="679"/>
          </a:xfrm>
        </p:grpSpPr>
        <p:sp>
          <p:nvSpPr>
            <p:cNvPr id="1037" name="Text Box 11"/>
            <p:cNvSpPr txBox="1">
              <a:spLocks noChangeArrowheads="1"/>
            </p:cNvSpPr>
            <p:nvPr/>
          </p:nvSpPr>
          <p:spPr bwMode="auto">
            <a:xfrm>
              <a:off x="2589" y="1200"/>
              <a:ext cx="1150" cy="67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Binary </a:t>
              </a:r>
            </a:p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Response</a:t>
              </a:r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 flipV="1">
              <a:off x="3427" y="1200"/>
              <a:ext cx="624" cy="28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3379" y="1474"/>
              <a:ext cx="672" cy="38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345248" y="5207229"/>
            <a:ext cx="31242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Ordinal Response</a:t>
            </a:r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 flipV="1">
            <a:off x="3469448" y="5486400"/>
            <a:ext cx="1026352" cy="10548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 to Putting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875083"/>
                <a:ext cx="807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we have lots of putts, we can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(proportion of putts made) at each length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75083"/>
                <a:ext cx="8077200" cy="830997"/>
              </a:xfrm>
              <a:prstGeom prst="rect">
                <a:avLst/>
              </a:prstGeom>
              <a:blipFill>
                <a:blip r:embed="rId2"/>
                <a:stretch>
                  <a:fillRect l="-113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700" y="3094069"/>
                <a:ext cx="2362200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3094069"/>
                <a:ext cx="2362200" cy="793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447377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4953000"/>
                <a:ext cx="5562600" cy="85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𝑜𝑑𝑑𝑠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𝑚𝑖𝑠𝑠𝑒𝑑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562600" cy="857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48100" y="6213953"/>
                <a:ext cx="4495800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each length.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6213953"/>
                <a:ext cx="4495800" cy="481350"/>
              </a:xfrm>
              <a:prstGeom prst="rect">
                <a:avLst/>
              </a:prstGeom>
              <a:blipFill>
                <a:blip r:embed="rId5"/>
                <a:stretch>
                  <a:fillRect l="-2033" t="-5063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86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375654"/>
                  </p:ext>
                </p:extLst>
              </p:nvPr>
            </p:nvGraphicFramePr>
            <p:xfrm>
              <a:off x="533400" y="2575142"/>
              <a:ext cx="7772400" cy="1600161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375654"/>
                  </p:ext>
                </p:extLst>
              </p:nvPr>
            </p:nvGraphicFramePr>
            <p:xfrm>
              <a:off x="533400" y="2575142"/>
              <a:ext cx="7772400" cy="1600161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06742" r="-501408" b="-1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6742" r="-501408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1279742"/>
                <a:ext cx="6705600" cy="678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# </m:t>
                        </m:r>
                        <m:r>
                          <a:rPr lang="en-US" i="1">
                            <a:latin typeface="Cambria Math"/>
                          </a:rPr>
                          <m:t>𝑚𝑎𝑑𝑒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# </m:t>
                        </m:r>
                        <m:r>
                          <a:rPr lang="en-US" i="1">
                            <a:latin typeface="Cambria Math"/>
                          </a:rPr>
                          <m:t>𝑚𝑖𝑠𝑠𝑒𝑑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(from sample)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79742"/>
                <a:ext cx="6705600" cy="678391"/>
              </a:xfrm>
              <a:prstGeom prst="rect">
                <a:avLst/>
              </a:prstGeom>
              <a:blipFill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>
            <a:off x="1524000" y="1927442"/>
            <a:ext cx="914400" cy="13716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0" y="4381025"/>
                <a:ext cx="7010400" cy="90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𝑜𝑑𝑑𝑠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   (from logistic regression)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81025"/>
                <a:ext cx="7010400" cy="908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H="1" flipV="1">
            <a:off x="1569720" y="4022943"/>
            <a:ext cx="944880" cy="457198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5494816"/>
            <a:ext cx="77724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/(1-Putts$p.hat)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Putts$pi.Odds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Putts$pi.hat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/(1-Putts$pi.hat)</a:t>
            </a:r>
          </a:p>
        </p:txBody>
      </p:sp>
    </p:spTree>
    <p:extLst>
      <p:ext uri="{BB962C8B-B14F-4D97-AF65-F5344CB8AC3E}">
        <p14:creationId xmlns:p14="http://schemas.microsoft.com/office/powerpoint/2010/main" val="291405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 Plot for Putts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2286000"/>
                <a:ext cx="8305800" cy="206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Plot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sz="3600" i="1">
                        <a:solidFill>
                          <a:schemeClr val="bg1"/>
                        </a:solidFill>
                        <a:latin typeface="Cambria Math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𝑜𝑑𝑑𝑠</m:t>
                        </m:r>
                      </m:e>
                    </m:acc>
                    <m:r>
                      <a:rPr lang="en-US" sz="3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versus </a:t>
                </a:r>
                <a:r>
                  <a:rPr lang="en-US" sz="3600" dirty="0">
                    <a:solidFill>
                      <a:schemeClr val="bg1"/>
                    </a:solidFill>
                  </a:rPr>
                  <a:t>Length (3, 4, 5, 6, 7) </a:t>
                </a:r>
              </a:p>
              <a:p>
                <a:r>
                  <a:rPr lang="en-US" sz="3600" dirty="0"/>
                  <a:t>Add a line with intercept and slope from the logistic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8305800" cy="2061013"/>
              </a:xfrm>
              <a:prstGeom prst="rect">
                <a:avLst/>
              </a:prstGeom>
              <a:blipFill>
                <a:blip r:embed="rId2"/>
                <a:stretch>
                  <a:fillRect l="-2201" t="-3254" r="-3008" b="-10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5105401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plot(log(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p.Odds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)~Length, data=Putts,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xlim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=c(2,8),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ylim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=c(-2,3))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abline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(B0, B1, col="red")</a:t>
            </a:r>
          </a:p>
        </p:txBody>
      </p:sp>
    </p:spTree>
    <p:extLst>
      <p:ext uri="{BB962C8B-B14F-4D97-AF65-F5344CB8AC3E}">
        <p14:creationId xmlns:p14="http://schemas.microsoft.com/office/powerpoint/2010/main" val="287596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8144975" cy="5029199"/>
          </a:xfrm>
          <a:prstGeom prst="rect">
            <a:avLst/>
          </a:prstGeom>
        </p:spPr>
      </p:pic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4301087" y="2057399"/>
            <a:ext cx="228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3366"/>
                </a:solidFill>
              </a:rPr>
              <a:t>Linear part of logistic fit</a:t>
            </a:r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H="1">
            <a:off x="3746905" y="2530475"/>
            <a:ext cx="554182" cy="5556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9800" y="779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dirty="0" err="1">
                <a:solidFill>
                  <a:srgbClr val="FFFF66"/>
                </a:solidFill>
              </a:rPr>
              <a:t>Logit</a:t>
            </a:r>
            <a:r>
              <a:rPr lang="en-US" sz="4000" dirty="0">
                <a:solidFill>
                  <a:srgbClr val="FFFF66"/>
                </a:solidFill>
              </a:rPr>
              <a:t> Form of Putting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087" y="1595734"/>
                <a:ext cx="5029200" cy="51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𝑜𝑑𝑑𝑠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=3.257−0.566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𝐿𝑒𝑛𝑔𝑡h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087" y="1595734"/>
                <a:ext cx="5029200" cy="510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16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90600" y="1905000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 common way to compare two groups is to look at the </a:t>
            </a:r>
            <a:r>
              <a:rPr lang="en-US" i="1" dirty="0"/>
              <a:t>ratio </a:t>
            </a:r>
            <a:r>
              <a:rPr lang="en-US" dirty="0"/>
              <a:t>of their odds</a:t>
            </a:r>
          </a:p>
        </p:txBody>
      </p:sp>
      <p:graphicFrame>
        <p:nvGraphicFramePr>
          <p:cNvPr id="1536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96700"/>
              </p:ext>
            </p:extLst>
          </p:nvPr>
        </p:nvGraphicFramePr>
        <p:xfrm>
          <a:off x="990600" y="3581400"/>
          <a:ext cx="6096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6096000" cy="159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851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Putting Data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85800" y="1939729"/>
            <a:ext cx="6781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Odds using data from 4 feet = 2.84</a:t>
            </a:r>
          </a:p>
          <a:p>
            <a:r>
              <a:rPr lang="en-US" dirty="0"/>
              <a:t>Odds using data from 3 feet = 4.94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629" name="Text Box 5"/>
              <p:cNvSpPr txBox="1">
                <a:spLocks noChangeArrowheads="1"/>
              </p:cNvSpPr>
              <p:nvPr/>
            </p:nvSpPr>
            <p:spPr bwMode="auto">
              <a:xfrm>
                <a:off x="685800" y="3865465"/>
                <a:ext cx="8305800" cy="878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ym typeface="Wingdings" pitchFamily="2" charset="2"/>
                  </a:rPr>
                  <a:t> Odds ratio (4 </a:t>
                </a:r>
                <a:r>
                  <a:rPr lang="en-US" dirty="0" err="1">
                    <a:sym typeface="Wingdings" pitchFamily="2" charset="2"/>
                  </a:rPr>
                  <a:t>ft</a:t>
                </a:r>
                <a:r>
                  <a:rPr lang="en-US" dirty="0">
                    <a:sym typeface="Wingdings" pitchFamily="2" charset="2"/>
                  </a:rPr>
                  <a:t> to 3 </a:t>
                </a:r>
                <a:r>
                  <a:rPr lang="en-US" dirty="0" err="1">
                    <a:sym typeface="Wingdings" pitchFamily="2" charset="2"/>
                  </a:rPr>
                  <a:t>ft</a:t>
                </a:r>
                <a:r>
                  <a:rPr lang="en-US" dirty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2.84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sym typeface="Wingdings" pitchFamily="2" charset="2"/>
                          </a:rPr>
                          <m:t>4.94</m:t>
                        </m:r>
                      </m:den>
                    </m:f>
                    <m:r>
                      <a:rPr lang="en-US" i="1" dirty="0">
                        <a:latin typeface="Cambria Math"/>
                        <a:sym typeface="Wingdings" pitchFamily="2" charset="2"/>
                      </a:rPr>
                      <m:t>=0.57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26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865465"/>
                <a:ext cx="8305800" cy="878767"/>
              </a:xfrm>
              <a:prstGeom prst="rect">
                <a:avLst/>
              </a:prstGeom>
              <a:blipFill>
                <a:blip r:embed="rId3"/>
                <a:stretch>
                  <a:fillRect l="-2276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85800" y="5204705"/>
            <a:ext cx="8305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odds of making a putt from 4 feet are 57% of the odds of making from 3 feet. </a:t>
            </a:r>
          </a:p>
        </p:txBody>
      </p:sp>
    </p:spTree>
    <p:extLst>
      <p:ext uri="{BB962C8B-B14F-4D97-AF65-F5344CB8AC3E}">
        <p14:creationId xmlns:p14="http://schemas.microsoft.com/office/powerpoint/2010/main" val="2129322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0" y="304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Ratios for Putts</a:t>
            </a:r>
          </a:p>
        </p:txBody>
      </p:sp>
      <p:sp>
        <p:nvSpPr>
          <p:cNvPr id="283693" name="Text Box 45"/>
          <p:cNvSpPr txBox="1">
            <a:spLocks noChangeArrowheads="1"/>
          </p:cNvSpPr>
          <p:nvPr/>
        </p:nvSpPr>
        <p:spPr bwMode="auto">
          <a:xfrm>
            <a:off x="381000" y="10668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From fitted logistic:</a:t>
            </a:r>
          </a:p>
        </p:txBody>
      </p:sp>
      <p:sp>
        <p:nvSpPr>
          <p:cNvPr id="283694" name="Text Box 46"/>
          <p:cNvSpPr txBox="1">
            <a:spLocks noChangeArrowheads="1"/>
          </p:cNvSpPr>
          <p:nvPr/>
        </p:nvSpPr>
        <p:spPr bwMode="auto">
          <a:xfrm>
            <a:off x="647700" y="5486401"/>
            <a:ext cx="815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a logistic model, the odds ratio when changing the predictor by </a:t>
            </a:r>
            <a:r>
              <a:rPr lang="en-US" i="1" dirty="0"/>
              <a:t>one</a:t>
            </a:r>
            <a:r>
              <a:rPr lang="en-US" dirty="0"/>
              <a:t> is </a:t>
            </a:r>
            <a:r>
              <a:rPr lang="en-US" u="sng" dirty="0"/>
              <a:t>constant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5444516"/>
                  </p:ext>
                </p:extLst>
              </p:nvPr>
            </p:nvGraphicFramePr>
            <p:xfrm>
              <a:off x="609600" y="175260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0.331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5444516"/>
                  </p:ext>
                </p:extLst>
              </p:nvPr>
            </p:nvGraphicFramePr>
            <p:xfrm>
              <a:off x="609600" y="175260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0.331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3371" r="-500939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4.75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2.70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1.53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016898"/>
              </p:ext>
            </p:extLst>
          </p:nvPr>
        </p:nvGraphicFramePr>
        <p:xfrm>
          <a:off x="304800" y="4267200"/>
          <a:ext cx="8839200" cy="10366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to 3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to 4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 to 5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to 6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Odds Ratio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H="1">
            <a:off x="3124200" y="335280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10" idx="0"/>
          </p:cNvCxnSpPr>
          <p:nvPr/>
        </p:nvCxnSpPr>
        <p:spPr bwMode="auto">
          <a:xfrm>
            <a:off x="4495800" y="3200400"/>
            <a:ext cx="228600" cy="10668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791200" y="3276600"/>
            <a:ext cx="609600" cy="9906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086600" y="3200400"/>
            <a:ext cx="990600" cy="11430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9DF8EF-8067-4B59-AB5E-8C02EDA8FE66}"/>
                  </a:ext>
                </a:extLst>
              </p:cNvPr>
              <p:cNvSpPr txBox="1"/>
              <p:nvPr/>
            </p:nvSpPr>
            <p:spPr>
              <a:xfrm>
                <a:off x="-457200" y="3437027"/>
                <a:ext cx="4038600" cy="52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−0.566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9DF8EF-8067-4B59-AB5E-8C02EDA8F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3437027"/>
                <a:ext cx="4038600" cy="523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56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2247900" y="304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Odds Ratios for Putts</a:t>
            </a:r>
          </a:p>
        </p:txBody>
      </p:sp>
      <p:graphicFrame>
        <p:nvGraphicFramePr>
          <p:cNvPr id="283675" name="Group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761903"/>
              </p:ext>
            </p:extLst>
          </p:nvPr>
        </p:nvGraphicFramePr>
        <p:xfrm>
          <a:off x="152400" y="4679950"/>
          <a:ext cx="8839200" cy="10366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to 3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to 4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 to 5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 to 6 feet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Odds Ratio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152400" y="13716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From samples at each 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745991"/>
                  </p:ext>
                </p:extLst>
              </p:nvPr>
            </p:nvGraphicFramePr>
            <p:xfrm>
              <a:off x="457200" y="216535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𝑜𝑑𝑑𝑠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745991"/>
                  </p:ext>
                </p:extLst>
              </p:nvPr>
            </p:nvGraphicFramePr>
            <p:xfrm>
              <a:off x="457200" y="2165351"/>
              <a:ext cx="7772400" cy="1577559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1765" r="-500939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0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02247" r="-500939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4.94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2.84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1.30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0.95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>
            <a:off x="2971800" y="3765550"/>
            <a:ext cx="76200" cy="9144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283675" idx="0"/>
          </p:cNvCxnSpPr>
          <p:nvPr/>
        </p:nvCxnSpPr>
        <p:spPr bwMode="auto">
          <a:xfrm>
            <a:off x="4343400" y="3613150"/>
            <a:ext cx="228600" cy="10668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638800" y="3689350"/>
            <a:ext cx="609600" cy="9906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934200" y="3613150"/>
            <a:ext cx="990600" cy="1143000"/>
          </a:xfrm>
          <a:prstGeom prst="straightConnector1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11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663"/>
            <a:ext cx="8001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Interpreting “Slope” using Odds Ratio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77094"/>
              </p:ext>
            </p:extLst>
          </p:nvPr>
        </p:nvGraphicFramePr>
        <p:xfrm>
          <a:off x="381000" y="1764048"/>
          <a:ext cx="382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64048"/>
                        <a:ext cx="3829050" cy="68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336888"/>
              </p:ext>
            </p:extLst>
          </p:nvPr>
        </p:nvGraphicFramePr>
        <p:xfrm>
          <a:off x="5424488" y="1648159"/>
          <a:ext cx="3562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648159"/>
                        <a:ext cx="3562350" cy="852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4381500" y="1479884"/>
            <a:ext cx="152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7200" dirty="0">
                <a:sym typeface="Symbol" pitchFamily="18" charset="2"/>
              </a:rPr>
              <a:t>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100" y="4852732"/>
                <a:ext cx="8567738" cy="84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we increase </a:t>
                </a:r>
                <a:r>
                  <a:rPr lang="en-US" i="1" dirty="0"/>
                  <a:t>x</a:t>
                </a:r>
                <a:r>
                  <a:rPr lang="en-US" dirty="0"/>
                  <a:t> by one, the </a:t>
                </a:r>
                <a:r>
                  <a:rPr lang="en-US" i="1" dirty="0"/>
                  <a:t>odds</a:t>
                </a:r>
                <a:r>
                  <a:rPr lang="en-US" dirty="0"/>
                  <a:t> increase/decrease by a </a:t>
                </a:r>
                <a:r>
                  <a:rPr lang="en-US" i="1" dirty="0"/>
                  <a:t>factor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(odds ratio).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852732"/>
                <a:ext cx="8567738" cy="848309"/>
              </a:xfrm>
              <a:prstGeom prst="rect">
                <a:avLst/>
              </a:prstGeom>
              <a:blipFill>
                <a:blip r:embed="rId7"/>
                <a:stretch>
                  <a:fillRect l="-1139" t="-5755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3684926"/>
                <a:ext cx="624840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84926"/>
                <a:ext cx="6248400" cy="672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4728C6-E3DA-4613-ACA9-05D9AC96EB00}"/>
              </a:ext>
            </a:extLst>
          </p:cNvPr>
          <p:cNvSpPr txBox="1"/>
          <p:nvPr/>
        </p:nvSpPr>
        <p:spPr>
          <a:xfrm>
            <a:off x="381000" y="284705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happens when we increase </a:t>
            </a:r>
            <a:r>
              <a:rPr lang="en-US" sz="2800" i="1" dirty="0"/>
              <a:t>x</a:t>
            </a:r>
            <a:r>
              <a:rPr lang="en-US" sz="2800" dirty="0"/>
              <a:t> by one?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/>
              <p:nvPr/>
            </p:nvSpPr>
            <p:spPr>
              <a:xfrm>
                <a:off x="419100" y="5802761"/>
                <a:ext cx="8567738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putts: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The odds of making a putt decrease by a factor of 0.57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−0.566</m:t>
                        </m:r>
                      </m:sup>
                    </m:sSup>
                  </m:oMath>
                </a14:m>
                <a:r>
                  <a:rPr lang="en-US" sz="2800" i="1" dirty="0">
                    <a:solidFill>
                      <a:schemeClr val="bg1"/>
                    </a:solidFill>
                  </a:rPr>
                  <a:t>) for every extra foot of length.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5802761"/>
                <a:ext cx="8567738" cy="958980"/>
              </a:xfrm>
              <a:prstGeom prst="rect">
                <a:avLst/>
              </a:prstGeom>
              <a:blipFill>
                <a:blip r:embed="rId9"/>
                <a:stretch>
                  <a:fillRect l="-1495" t="-700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8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663" y="1410027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8863" y="2051644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863" y="2051644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663" y="3010227"/>
                <a:ext cx="8458200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get CI for the </a:t>
                </a:r>
                <a:r>
                  <a:rPr lang="en-US" u="sng" dirty="0"/>
                  <a:t>odds ratio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exponentiate</a:t>
                </a:r>
                <a:r>
                  <a:rPr lang="en-US" dirty="0"/>
                  <a:t> the CI for </a:t>
                </a:r>
                <a:r>
                  <a:rPr lang="el-GR" dirty="0"/>
                  <a:t>β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63" y="3010227"/>
                <a:ext cx="8458200" cy="478977"/>
              </a:xfrm>
              <a:prstGeom prst="rect">
                <a:avLst/>
              </a:prstGeom>
              <a:blipFill>
                <a:blip r:embed="rId3"/>
                <a:stretch>
                  <a:fillRect l="-1081"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3911739"/>
            <a:ext cx="8534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    -0.56614    0.06747  -8.391   &lt;2e-16 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27319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slope: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3600" y="5273199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=(−0.698</m:t>
                      </m:r>
                      <m:r>
                        <a:rPr lang="en-US" sz="2800">
                          <a:latin typeface="Cambria Math"/>
                        </a:rPr>
                        <m:t>,−0.434)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73199"/>
                <a:ext cx="3276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33600" y="5273199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−0.566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±1.96(0.06747)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273199"/>
                <a:ext cx="3962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52400" y="618759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81600" y="6187599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187599"/>
                <a:ext cx="3276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58720" y="6141879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20" y="6141879"/>
                <a:ext cx="3962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6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Response Variables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381000" y="1525587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Examples: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419100" y="2208125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Political preference</a:t>
            </a: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265551"/>
              </p:ext>
            </p:extLst>
          </p:nvPr>
        </p:nvGraphicFramePr>
        <p:xfrm>
          <a:off x="4859338" y="2414588"/>
          <a:ext cx="3149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711000" progId="Equation.3">
                  <p:embed/>
                </p:oleObj>
              </mc:Choice>
              <mc:Fallback>
                <p:oleObj name="Equation" r:id="rId2" imgW="1130040" imgH="711000" progId="Equation.3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14588"/>
                        <a:ext cx="3149600" cy="198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479642" y="3178566"/>
            <a:ext cx="3529013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Nominal response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V="1">
            <a:off x="3837205" y="3407166"/>
            <a:ext cx="985837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485905" y="5096483"/>
            <a:ext cx="7696200" cy="146526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/>
              <a:t>Three “flavors” of logistic regression:</a:t>
            </a:r>
          </a:p>
          <a:p>
            <a:endParaRPr lang="en-US" sz="3600" dirty="0"/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171705" y="5782282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3152905" y="5782282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ordinal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5438905" y="5782282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nominal</a:t>
            </a:r>
          </a:p>
        </p:txBody>
      </p:sp>
      <p:sp>
        <p:nvSpPr>
          <p:cNvPr id="246796" name="Oval 12"/>
          <p:cNvSpPr>
            <a:spLocks noChangeArrowheads="1"/>
          </p:cNvSpPr>
          <p:nvPr/>
        </p:nvSpPr>
        <p:spPr bwMode="auto">
          <a:xfrm>
            <a:off x="943105" y="5785094"/>
            <a:ext cx="1828800" cy="649188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95333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1751508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51508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638255"/>
            <a:ext cx="8382000" cy="166205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exp(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confint.default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endParaRPr lang="en-US" sz="18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 		   2.5 %     97.5 %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(Intercept) 12.6006177 53.5133410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Length       0.4973894  0.6479761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21682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91200" y="6216827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6216827"/>
                <a:ext cx="327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68320" y="6171107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20" y="6171107"/>
                <a:ext cx="3962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039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Recall: “Ordinary” Regression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52400" y="2438400"/>
            <a:ext cx="84582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Active ~ Rest)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8.75340    5.60773   1.561     0.12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        1.18387    0.08214  14.413   &lt;2e-16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14.39 on 310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0.4012,	Adjusted R-squared:  0.3993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207.7 on 1 and 310 DF,  p-value: &lt; 2.2e-16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65449" y="2784688"/>
            <a:ext cx="4811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Tests for individual coefficients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6758" y="3804018"/>
            <a:ext cx="6767442" cy="36237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41453" y="5957463"/>
            <a:ext cx="283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6600"/>
                </a:solidFill>
              </a:rPr>
              <a:t>Test for overall fit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79454" y="4371482"/>
            <a:ext cx="3595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660066"/>
                </a:solidFill>
              </a:rPr>
              <a:t>Compare models</a:t>
            </a:r>
          </a:p>
        </p:txBody>
      </p:sp>
      <p:cxnSp>
        <p:nvCxnSpPr>
          <p:cNvPr id="17" name="Straight Arrow Connector 16"/>
          <p:cNvCxnSpPr>
            <a:cxnSpLocks noChangeShapeType="1"/>
            <a:stCxn id="15" idx="1"/>
          </p:cNvCxnSpPr>
          <p:nvPr/>
        </p:nvCxnSpPr>
        <p:spPr bwMode="auto">
          <a:xfrm flipH="1">
            <a:off x="4052684" y="4633420"/>
            <a:ext cx="926770" cy="700580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stCxn id="13" idx="1"/>
          </p:cNvCxnSpPr>
          <p:nvPr/>
        </p:nvCxnSpPr>
        <p:spPr bwMode="auto">
          <a:xfrm flipH="1" flipV="1">
            <a:off x="2438400" y="5834857"/>
            <a:ext cx="3303053" cy="384544"/>
          </a:xfrm>
          <a:prstGeom prst="straightConnector1">
            <a:avLst/>
          </a:prstGeom>
          <a:noFill/>
          <a:ln w="1905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52600" y="152401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Similar tests/measures for logistic regression?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3" idx="0"/>
          </p:cNvCxnSpPr>
          <p:nvPr/>
        </p:nvCxnSpPr>
        <p:spPr bwMode="auto">
          <a:xfrm flipV="1">
            <a:off x="7158297" y="5754135"/>
            <a:ext cx="0" cy="203328"/>
          </a:xfrm>
          <a:prstGeom prst="straightConnector1">
            <a:avLst/>
          </a:prstGeom>
          <a:noFill/>
          <a:ln w="1905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15" idx="1"/>
          </p:cNvCxnSpPr>
          <p:nvPr/>
        </p:nvCxnSpPr>
        <p:spPr bwMode="auto">
          <a:xfrm flipH="1">
            <a:off x="4192713" y="4633420"/>
            <a:ext cx="786741" cy="316397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6400800" y="4819700"/>
            <a:ext cx="1219200" cy="511564"/>
          </a:xfrm>
          <a:prstGeom prst="straightConnector1">
            <a:avLst/>
          </a:prstGeom>
          <a:noFill/>
          <a:ln w="19050" algn="ctr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3818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Test for Individual Coefficients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84187" y="2069525"/>
            <a:ext cx="2057400" cy="11906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0</a:t>
            </a:r>
            <a:endParaRPr lang="en-US" dirty="0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280374"/>
              </p:ext>
            </p:extLst>
          </p:nvPr>
        </p:nvGraphicFramePr>
        <p:xfrm>
          <a:off x="3352800" y="1752600"/>
          <a:ext cx="3103562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82400" progId="Equation.3">
                  <p:embed/>
                </p:oleObj>
              </mc:Choice>
              <mc:Fallback>
                <p:oleObj name="Equation" r:id="rId3" imgW="812520" imgH="482400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52600"/>
                        <a:ext cx="3103562" cy="18430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189787" y="1786385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Supplied by R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5741987" y="2009775"/>
            <a:ext cx="13716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122987" y="2238375"/>
            <a:ext cx="106680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369175" y="3093755"/>
            <a:ext cx="46482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P-value = 2P( Z &gt; |</a:t>
            </a:r>
            <a:r>
              <a:rPr lang="en-US" dirty="0" err="1"/>
              <a:t>t.s.</a:t>
            </a:r>
            <a:r>
              <a:rPr lang="en-US" dirty="0"/>
              <a:t>| )</a:t>
            </a:r>
            <a:r>
              <a:rPr lang="en-US" sz="3200" dirty="0"/>
              <a:t> </a:t>
            </a:r>
          </a:p>
        </p:txBody>
      </p:sp>
      <p:sp>
        <p:nvSpPr>
          <p:cNvPr id="56329" name="Freeform 9"/>
          <p:cNvSpPr>
            <a:spLocks/>
          </p:cNvSpPr>
          <p:nvPr/>
        </p:nvSpPr>
        <p:spPr bwMode="auto">
          <a:xfrm>
            <a:off x="3608387" y="1704976"/>
            <a:ext cx="3505200" cy="685800"/>
          </a:xfrm>
          <a:custGeom>
            <a:avLst/>
            <a:gdLst>
              <a:gd name="T0" fmla="*/ 2895600 w 1824"/>
              <a:gd name="T1" fmla="*/ 274320 h 480"/>
              <a:gd name="T2" fmla="*/ 533400 w 1824"/>
              <a:gd name="T3" fmla="*/ 68580 h 480"/>
              <a:gd name="T4" fmla="*/ 0 w 1824"/>
              <a:gd name="T5" fmla="*/ 685800 h 480"/>
              <a:gd name="T6" fmla="*/ 0 60000 65536"/>
              <a:gd name="T7" fmla="*/ 0 60000 65536"/>
              <a:gd name="T8" fmla="*/ 0 60000 65536"/>
              <a:gd name="T9" fmla="*/ 0 w 1824"/>
              <a:gd name="T10" fmla="*/ 0 h 480"/>
              <a:gd name="T11" fmla="*/ 1824 w 18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480">
                <a:moveTo>
                  <a:pt x="1824" y="192"/>
                </a:moveTo>
                <a:cubicBezTo>
                  <a:pt x="1232" y="96"/>
                  <a:pt x="640" y="0"/>
                  <a:pt x="336" y="48"/>
                </a:cubicBezTo>
                <a:cubicBezTo>
                  <a:pt x="32" y="96"/>
                  <a:pt x="16" y="288"/>
                  <a:pt x="0" y="480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7369175" y="2353250"/>
            <a:ext cx="327025" cy="5709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89299" y="4268896"/>
            <a:ext cx="5562600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Interpret as with individual t-tests in ordinary regression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0123" y="5740400"/>
            <a:ext cx="8534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    -0.56614    0.06747  -8.391   &lt;2e-16 ***</a:t>
            </a:r>
          </a:p>
        </p:txBody>
      </p:sp>
    </p:spTree>
    <p:extLst>
      <p:ext uri="{BB962C8B-B14F-4D97-AF65-F5344CB8AC3E}">
        <p14:creationId xmlns:p14="http://schemas.microsoft.com/office/powerpoint/2010/main" val="352933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Estimating Parameters in Ordinary Regression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04800" y="2235588"/>
            <a:ext cx="9601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Coefficients are chosen to </a:t>
            </a:r>
            <a:r>
              <a:rPr lang="en-US" i="1" dirty="0"/>
              <a:t>minimize</a:t>
            </a:r>
            <a:r>
              <a:rPr lang="en-US" dirty="0"/>
              <a:t> the </a:t>
            </a:r>
            <a:r>
              <a:rPr lang="en-US" i="1" dirty="0"/>
              <a:t>sum of the squared errors</a:t>
            </a:r>
            <a:r>
              <a:rPr lang="en-US" dirty="0"/>
              <a:t> in the observed sample. </a:t>
            </a:r>
            <a:r>
              <a:rPr lang="en-US" dirty="0">
                <a:solidFill>
                  <a:schemeClr val="hlink"/>
                </a:solidFill>
              </a:rPr>
              <a:t>(Least Squares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4191000"/>
                <a:ext cx="70103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𝑆𝑆𝐸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4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191000"/>
                <a:ext cx="701039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04939" y="5601629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this small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671539" y="4980884"/>
            <a:ext cx="762000" cy="620744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111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Test for Overall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1693" y="2107679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3" y="2107679"/>
                <a:ext cx="2590800" cy="830997"/>
              </a:xfrm>
              <a:prstGeom prst="rect">
                <a:avLst/>
              </a:prstGeom>
              <a:blipFill>
                <a:blip r:embed="rId3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V="1">
            <a:off x="2523893" y="1802878"/>
            <a:ext cx="1066800" cy="533400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7600" y="1371600"/>
                <a:ext cx="411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371600"/>
                <a:ext cx="4114800" cy="461665"/>
              </a:xfrm>
              <a:prstGeom prst="rect">
                <a:avLst/>
              </a:prstGeom>
              <a:blipFill>
                <a:blip r:embed="rId4"/>
                <a:stretch>
                  <a:fillRect l="-118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7137" y="3486746"/>
                <a:ext cx="4830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7" y="3486746"/>
                <a:ext cx="4830337" cy="461665"/>
              </a:xfrm>
              <a:prstGeom prst="rect">
                <a:avLst/>
              </a:prstGeom>
              <a:blipFill>
                <a:blip r:embed="rId5"/>
                <a:stretch>
                  <a:fillRect l="-1010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>
            <a:off x="2523894" y="3103618"/>
            <a:ext cx="1133707" cy="525021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603703" y="2336279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Competing models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648092" y="1802878"/>
            <a:ext cx="0" cy="609600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48092" y="2782731"/>
            <a:ext cx="0" cy="643510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219200" y="4899294"/>
            <a:ext cx="609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much “better” does the linear model do than one with a constant? </a:t>
            </a:r>
          </a:p>
          <a:p>
            <a:r>
              <a:rPr lang="en-US" sz="2800" dirty="0"/>
              <a:t>Is it “significantly” better? </a:t>
            </a:r>
          </a:p>
        </p:txBody>
      </p:sp>
    </p:spTree>
    <p:extLst>
      <p:ext uri="{BB962C8B-B14F-4D97-AF65-F5344CB8AC3E}">
        <p14:creationId xmlns:p14="http://schemas.microsoft.com/office/powerpoint/2010/main" val="2344388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Maximizing the Likelihood of the Sample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5240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there are three decks of cards: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Standard 52 card deck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Euchre deck (9, 10, J, Q, K, 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Deck with all red cards</a:t>
            </a:r>
          </a:p>
          <a:p>
            <a:r>
              <a:rPr lang="en-US" sz="2000" dirty="0"/>
              <a:t>If two cards were drawn from a deck (without replacement), a Jack of Hearts, then a King of Hearts, from which deck do you think that there were chosen?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3323" name="Picture 11" descr="Image result for deck card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9" y="4365537"/>
            <a:ext cx="5486400" cy="22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1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Maximizing the Likelihood of the Sample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478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Probability of this event for three decks: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Standard 52 card deck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Euchre deck (9, 10, J, Q, K, A)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Deck with all red cards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3323" name="Picture 11" descr="Image result for deck card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7" y="4378461"/>
            <a:ext cx="5486400" cy="22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2202" y="2730062"/>
                <a:ext cx="2764796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0.001812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02" y="2730062"/>
                <a:ext cx="2764796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2202" y="2019828"/>
                <a:ext cx="2764796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0.000377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02" y="2019828"/>
                <a:ext cx="2764796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2203" y="3430841"/>
                <a:ext cx="276479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0.001538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03" y="3430841"/>
                <a:ext cx="2764795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F551EB-D648-EC19-0092-011ECD05E1D0}"/>
              </a:ext>
            </a:extLst>
          </p:cNvPr>
          <p:cNvSpPr txBox="1"/>
          <p:nvPr/>
        </p:nvSpPr>
        <p:spPr>
          <a:xfrm>
            <a:off x="7924800" y="276234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So, Euchre deck is most likely/has the highest likelihood!</a:t>
            </a:r>
          </a:p>
        </p:txBody>
      </p:sp>
    </p:spTree>
    <p:extLst>
      <p:ext uri="{BB962C8B-B14F-4D97-AF65-F5344CB8AC3E}">
        <p14:creationId xmlns:p14="http://schemas.microsoft.com/office/powerpoint/2010/main" val="2842491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0451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Estimating Parameters in Logistic Regression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28600" y="1905569"/>
            <a:ext cx="923544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Parameters are chosen to </a:t>
            </a:r>
            <a:r>
              <a:rPr lang="en-US" i="1" dirty="0"/>
              <a:t>maximize</a:t>
            </a:r>
            <a:r>
              <a:rPr lang="en-US" dirty="0"/>
              <a:t> the </a:t>
            </a:r>
            <a:r>
              <a:rPr lang="en-US" i="1" dirty="0"/>
              <a:t>likelihood</a:t>
            </a:r>
            <a:r>
              <a:rPr lang="en-US" dirty="0"/>
              <a:t> of the observed sample. </a:t>
            </a:r>
            <a:r>
              <a:rPr lang="en-US" dirty="0">
                <a:solidFill>
                  <a:schemeClr val="hlink"/>
                </a:solidFill>
              </a:rPr>
              <a:t>(Maximum Likelihood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2" name="Text Box 4"/>
              <p:cNvSpPr txBox="1">
                <a:spLocks noChangeArrowheads="1"/>
              </p:cNvSpPr>
              <p:nvPr/>
            </p:nvSpPr>
            <p:spPr bwMode="auto">
              <a:xfrm>
                <a:off x="200764" y="3126981"/>
                <a:ext cx="8389938" cy="1323439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If the </a:t>
                </a:r>
                <a:r>
                  <a:rPr lang="en-US" sz="3200" i="1" dirty="0" err="1"/>
                  <a:t>i</a:t>
                </a:r>
                <a:r>
                  <a:rPr lang="en-US" sz="3200" i="1" baseline="30000" dirty="0" err="1"/>
                  <a:t>th</a:t>
                </a:r>
                <a:r>
                  <a:rPr lang="en-US" sz="3200" dirty="0"/>
                  <a:t> data point is YES (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i</a:t>
                </a:r>
                <a:r>
                  <a:rPr lang="en-US" sz="3200" i="1" dirty="0"/>
                  <a:t>=1</a:t>
                </a:r>
                <a:r>
                  <a:rPr lang="en-US" sz="3200" dirty="0"/>
                  <a:t>),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If the </a:t>
                </a:r>
                <a:r>
                  <a:rPr lang="en-US" sz="3200" i="1" dirty="0" err="1"/>
                  <a:t>i</a:t>
                </a:r>
                <a:r>
                  <a:rPr lang="en-US" sz="3200" i="1" baseline="30000" dirty="0" err="1"/>
                  <a:t>th</a:t>
                </a:r>
                <a:r>
                  <a:rPr lang="en-US" sz="3200" dirty="0"/>
                  <a:t> data point is NO (</a:t>
                </a:r>
                <a:r>
                  <a:rPr lang="en-US" sz="3200" i="1" dirty="0" err="1"/>
                  <a:t>y</a:t>
                </a:r>
                <a:r>
                  <a:rPr lang="en-US" sz="3200" i="1" baseline="-25000" dirty="0" err="1"/>
                  <a:t>i</a:t>
                </a:r>
                <a:r>
                  <a:rPr lang="en-US" sz="3200" i="1" dirty="0"/>
                  <a:t>=0</a:t>
                </a:r>
                <a:r>
                  <a:rPr lang="en-US" sz="3200" dirty="0"/>
                  <a:t>), calculate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83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764" y="3126981"/>
                <a:ext cx="8389938" cy="1323439"/>
              </a:xfrm>
              <a:prstGeom prst="rect">
                <a:avLst/>
              </a:prstGeom>
              <a:blipFill>
                <a:blip r:embed="rId3"/>
                <a:stretch>
                  <a:fillRect l="-1890" t="-6452" b="-13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47218"/>
              </p:ext>
            </p:extLst>
          </p:nvPr>
        </p:nvGraphicFramePr>
        <p:xfrm>
          <a:off x="2901450" y="5182393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253800" progId="Equation.3">
                  <p:embed/>
                </p:oleObj>
              </mc:Choice>
              <mc:Fallback>
                <p:oleObj name="Equation" r:id="rId4" imgW="1257120" imgH="25380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50" y="5182393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81000" y="53340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Likelihood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4628" y="632290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Aim: Make this likelihood big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185091" y="6009445"/>
            <a:ext cx="1194495" cy="626467"/>
          </a:xfrm>
          <a:prstGeom prst="straightConnector1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2520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Test for Overall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52400" y="3201411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201411"/>
                <a:ext cx="2590800" cy="830997"/>
              </a:xfrm>
              <a:prstGeom prst="rect">
                <a:avLst/>
              </a:prstGeom>
              <a:blipFill>
                <a:blip r:embed="rId3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 bwMode="auto">
          <a:xfrm>
            <a:off x="1981200" y="3429000"/>
            <a:ext cx="864376" cy="0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2784" y="3190070"/>
                <a:ext cx="4114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 = 	.576^338*(1-.576)^249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84" y="3190070"/>
                <a:ext cx="4114800" cy="1015663"/>
              </a:xfrm>
              <a:prstGeom prst="rect">
                <a:avLst/>
              </a:prstGeom>
              <a:blipFill>
                <a:blip r:embed="rId4"/>
                <a:stretch>
                  <a:fillRect l="-2222" b="-1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7879" y="4990237"/>
                <a:ext cx="75770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 = 	   (0.826^84 * 0.174^17) * (0.730^88 * 0.270^31)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* (0.605^61 * 0.395^47) * (0.465^61 * 0.535^64)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* (0.330^44 * 0.670^90)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79" y="4990237"/>
                <a:ext cx="7577010" cy="1754326"/>
              </a:xfrm>
              <a:prstGeom prst="rect">
                <a:avLst/>
              </a:prstGeom>
              <a:blipFill>
                <a:blip r:embed="rId5"/>
                <a:stretch>
                  <a:fillRect l="-128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1371600" y="4205733"/>
            <a:ext cx="304800" cy="611179"/>
          </a:xfrm>
          <a:prstGeom prst="straightConnector1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04846" y="1820615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253800" progId="Equation.3">
                  <p:embed/>
                </p:oleObj>
              </mc:Choice>
              <mc:Fallback>
                <p:oleObj name="Equation" r:id="rId6" imgW="1257120" imgH="2538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46" y="1820615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836D6FDB-6E1A-4E21-9B10-B50B6B386E9D}"/>
              </a:ext>
            </a:extLst>
          </p:cNvPr>
          <p:cNvGraphicFramePr>
            <a:graphicFrameLocks/>
          </p:cNvGraphicFramePr>
          <p:nvPr/>
        </p:nvGraphicFramePr>
        <p:xfrm>
          <a:off x="6019800" y="1500360"/>
          <a:ext cx="5562600" cy="1585072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533400"/>
                <a:ext cx="84582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66"/>
                        </a:solidFill>
                        <a:latin typeface="Cambria Math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FF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66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FF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66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FFFF66"/>
                    </a:solidFill>
                  </a:rPr>
                  <a:t> for Constant (H</a:t>
                </a:r>
                <a:r>
                  <a:rPr lang="en-US" baseline="-25000" dirty="0">
                    <a:solidFill>
                      <a:srgbClr val="FFFF66"/>
                    </a:solidFill>
                  </a:rPr>
                  <a:t>0</a:t>
                </a:r>
                <a:r>
                  <a:rPr lang="en-US" dirty="0">
                    <a:solidFill>
                      <a:srgbClr val="FFFF66"/>
                    </a:solidFill>
                  </a:rPr>
                  <a:t>) Model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533400"/>
                <a:ext cx="8458200" cy="1143000"/>
              </a:xfrm>
              <a:blipFill>
                <a:blip r:embed="rId2"/>
                <a:stretch>
                  <a:fillRect b="-9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8615" y="185559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constant model: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1848931"/>
                <a:ext cx="5429715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#</m:t>
                          </m:r>
                          <m:r>
                            <a:rPr lang="en-US" i="1">
                              <a:latin typeface="Cambria Math"/>
                            </a:rPr>
                            <m:t>𝑦𝑒𝑠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−#</m:t>
                          </m:r>
                          <m:r>
                            <a:rPr lang="en-US" i="1">
                              <a:latin typeface="Cambria Math"/>
                            </a:rPr>
                            <m:t>𝑦𝑒𝑠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8931"/>
                <a:ext cx="5429715" cy="468333"/>
              </a:xfrm>
              <a:prstGeom prst="rect">
                <a:avLst/>
              </a:prstGeom>
              <a:blipFill>
                <a:blip r:embed="rId3"/>
                <a:stretch>
                  <a:fillRect l="-224" t="-129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1044" y="2323932"/>
                <a:ext cx="5772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=#</m:t>
                      </m:r>
                      <m:r>
                        <a:rPr lang="en-US" i="1">
                          <a:latin typeface="Cambria Math"/>
                        </a:rPr>
                        <m:t>𝑦𝑒𝑠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+#</m:t>
                      </m:r>
                      <m:r>
                        <a:rPr lang="en-US" i="1">
                          <a:latin typeface="Cambria Math"/>
                        </a:rPr>
                        <m:t>𝑛𝑜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44" y="2323932"/>
                <a:ext cx="5772615" cy="461665"/>
              </a:xfrm>
              <a:prstGeom prst="rect">
                <a:avLst/>
              </a:prstGeom>
              <a:blipFill>
                <a:blip r:embed="rId4"/>
                <a:stretch>
                  <a:fillRect l="-950" t="-2632" r="-369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38615" y="3030122"/>
            <a:ext cx="91440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Combining all putts:  </a:t>
            </a:r>
            <a:r>
              <a:rPr lang="en-US" dirty="0">
                <a:solidFill>
                  <a:schemeClr val="bg1"/>
                </a:solidFill>
              </a:rPr>
              <a:t>338 made out of 587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7477" y="3670986"/>
                <a:ext cx="28194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338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587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=0.5758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77" y="3670986"/>
                <a:ext cx="2819400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6477" y="3698153"/>
                <a:ext cx="54297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0.5758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338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0.4242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249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77" y="3698153"/>
                <a:ext cx="54297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192" y="4979036"/>
                <a:ext cx="88949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=338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0.57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+249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0.424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=−400.1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2" y="4979036"/>
                <a:ext cx="889495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9281" y="5610999"/>
                <a:ext cx="3258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>
                              <a:latin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=800.2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1" y="5610999"/>
                <a:ext cx="32580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52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838200" y="1752600"/>
            <a:ext cx="10134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Response variable (Y) is </a:t>
            </a:r>
            <a:r>
              <a:rPr lang="en-US" i="1" dirty="0"/>
              <a:t>categorical</a:t>
            </a:r>
            <a:r>
              <a:rPr lang="en-US" dirty="0"/>
              <a:t> with just two categories (yes/no or success/failure or 0/1 …). 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838200" y="3596449"/>
            <a:ext cx="72009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One approach:</a:t>
            </a:r>
            <a:r>
              <a:rPr lang="en-US" dirty="0"/>
              <a:t> Code the response Y as a (0,1) dummy (indicator) variable. 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860120" y="5410200"/>
            <a:ext cx="9122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Assume we have a single quantitative predictor X. </a:t>
            </a:r>
          </a:p>
        </p:txBody>
      </p:sp>
    </p:spTree>
    <p:extLst>
      <p:ext uri="{BB962C8B-B14F-4D97-AF65-F5344CB8AC3E}">
        <p14:creationId xmlns:p14="http://schemas.microsoft.com/office/powerpoint/2010/main" val="765366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Putts1: </a:t>
            </a:r>
            <a:r>
              <a:rPr lang="en-US" dirty="0" err="1">
                <a:solidFill>
                  <a:srgbClr val="FFFF66"/>
                </a:solidFill>
              </a:rPr>
              <a:t>Made~Length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304800" y="1828800"/>
            <a:ext cx="8534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(&gt;|z|)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2514600" y="3733800"/>
            <a:ext cx="1143000" cy="42094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9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Golf Putts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62" name="Text Box 46"/>
              <p:cNvSpPr txBox="1">
                <a:spLocks noChangeArrowheads="1"/>
              </p:cNvSpPr>
              <p:nvPr/>
            </p:nvSpPr>
            <p:spPr bwMode="auto">
              <a:xfrm>
                <a:off x="838200" y="5284912"/>
                <a:ext cx="7010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400" dirty="0"/>
                  <a:t>Coefficients are chosen to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𝑙𝑜𝑔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as big as possible</a:t>
                </a:r>
              </a:p>
            </p:txBody>
          </p:sp>
        </mc:Choice>
        <mc:Fallback xmlns="">
          <p:sp>
            <p:nvSpPr>
              <p:cNvPr id="6046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284912"/>
                <a:ext cx="7010400" cy="461665"/>
              </a:xfrm>
              <a:prstGeom prst="rect">
                <a:avLst/>
              </a:prstGeom>
              <a:blipFill>
                <a:blip r:embed="rId3"/>
                <a:stretch>
                  <a:fillRect l="-1391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3364" y="3398883"/>
                <a:ext cx="838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0.826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84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0.174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17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0.730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88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0.270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31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⋯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0.330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44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0.670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90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4" y="3398883"/>
                <a:ext cx="8382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5225" y="3947116"/>
                <a:ext cx="117767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=84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0.826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+17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0.174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+44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0.330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+90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0.670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359.9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5" y="3947116"/>
                <a:ext cx="11776775" cy="830997"/>
              </a:xfrm>
              <a:prstGeom prst="rect">
                <a:avLst/>
              </a:prstGeom>
              <a:blipFill>
                <a:blip r:embed="rId5"/>
                <a:stretch>
                  <a:fillRect l="-414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408" y="6122694"/>
                <a:ext cx="2981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=719.8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8" y="6122694"/>
                <a:ext cx="2981093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>
            <a:off x="3325320" y="6384304"/>
            <a:ext cx="981307" cy="0"/>
          </a:xfrm>
          <a:prstGeom prst="straightConnector1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4741850" y="6122694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Minimize residual deviance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E0876CE8-2541-42FD-AD13-27AF21FDF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46" y="1820615"/>
          <a:ext cx="46815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253800" progId="Equation.3">
                  <p:embed/>
                </p:oleObj>
              </mc:Choice>
              <mc:Fallback>
                <p:oleObj name="Equation" r:id="rId7" imgW="1257120" imgH="2538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E0876CE8-2541-42FD-AD13-27AF21FDF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46" y="1820615"/>
                        <a:ext cx="4681538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5B0EBAD9-26BA-4BC7-9682-584335A35F0B}"/>
              </a:ext>
            </a:extLst>
          </p:cNvPr>
          <p:cNvGraphicFramePr>
            <a:graphicFrameLocks/>
          </p:cNvGraphicFramePr>
          <p:nvPr/>
        </p:nvGraphicFramePr>
        <p:xfrm>
          <a:off x="6019800" y="1500360"/>
          <a:ext cx="5562600" cy="1585072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0.605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0.465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3C349F-2765-2310-270B-E8BE427A7F39}"/>
              </a:ext>
            </a:extLst>
          </p:cNvPr>
          <p:cNvSpPr txBox="1"/>
          <p:nvPr/>
        </p:nvSpPr>
        <p:spPr>
          <a:xfrm>
            <a:off x="393364" y="2917113"/>
            <a:ext cx="391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 linear model:</a:t>
            </a:r>
          </a:p>
        </p:txBody>
      </p:sp>
    </p:spTree>
    <p:extLst>
      <p:ext uri="{BB962C8B-B14F-4D97-AF65-F5344CB8AC3E}">
        <p14:creationId xmlns:p14="http://schemas.microsoft.com/office/powerpoint/2010/main" val="1495808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Putts1: </a:t>
            </a:r>
            <a:r>
              <a:rPr lang="en-US" dirty="0" err="1">
                <a:solidFill>
                  <a:srgbClr val="FFFF66"/>
                </a:solidFill>
              </a:rPr>
              <a:t>Made~Length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304800" y="1524000"/>
            <a:ext cx="8534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Made~Length,data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=Putts1,family=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(&gt;|z|)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2514600" y="3733799"/>
            <a:ext cx="1143000" cy="30727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43434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much “improvement” with the predictor?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1" y="5188567"/>
                <a:ext cx="88391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/>
                        </a:rPr>
                        <m:t>−2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/>
                            </a:rPr>
                            <m:t>l</m:t>
                          </m:r>
                          <m:r>
                            <a:rPr lang="en-US" sz="3000" i="1">
                              <a:latin typeface="Cambria Math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/>
                        </a:rPr>
                        <m:t>=800.2−719.99=80.3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5188567"/>
                <a:ext cx="883919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05000" y="6163207"/>
            <a:ext cx="5029200" cy="461665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difference is called the </a:t>
            </a:r>
            <a:r>
              <a:rPr lang="en-US" i="1" dirty="0">
                <a:solidFill>
                  <a:schemeClr val="bg1"/>
                </a:solidFill>
              </a:rPr>
              <a:t>G statistic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5744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Evaluating Overall Fit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969264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Test for overall fit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	(Similar to regression ANOVA)</a:t>
            </a:r>
          </a:p>
          <a:p>
            <a:r>
              <a:rPr lang="en-US" sz="2400" dirty="0"/>
              <a:t>	t.s. = </a:t>
            </a:r>
            <a:r>
              <a:rPr lang="en-US" sz="2400" i="1" dirty="0"/>
              <a:t>G</a:t>
            </a:r>
            <a:r>
              <a:rPr lang="en-US" sz="2400" dirty="0"/>
              <a:t> = improvement in </a:t>
            </a:r>
            <a:r>
              <a:rPr lang="en-US" sz="2400" i="1" dirty="0">
                <a:solidFill>
                  <a:schemeClr val="bg1"/>
                </a:solidFill>
              </a:rPr>
              <a:t>–2log(L)</a:t>
            </a:r>
            <a:r>
              <a:rPr lang="en-US" sz="2400" dirty="0"/>
              <a:t> over a model with just a constant term</a:t>
            </a:r>
          </a:p>
          <a:p>
            <a:r>
              <a:rPr lang="en-US" sz="2400" dirty="0"/>
              <a:t> 	Compare to </a:t>
            </a:r>
            <a:r>
              <a:rPr lang="en-US" sz="2400" dirty="0">
                <a:sym typeface="Symbol" pitchFamily="18" charset="2"/>
              </a:rPr>
              <a:t>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with </a:t>
            </a:r>
            <a:r>
              <a:rPr lang="en-US" sz="2400" i="1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d.f.</a:t>
            </a:r>
            <a:r>
              <a:rPr lang="en-US" sz="2400" dirty="0">
                <a:sym typeface="Symbol" pitchFamily="18" charset="2"/>
              </a:rPr>
              <a:t>  (chi-square)</a:t>
            </a:r>
            <a:endParaRPr 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90620" y="3215793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# predictors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>
            <a:off x="3203603" y="3115090"/>
            <a:ext cx="457200" cy="381000"/>
          </a:xfrm>
          <a:prstGeom prst="straightConnector1">
            <a:avLst/>
          </a:prstGeom>
          <a:noFill/>
          <a:ln w="19050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3930598"/>
            <a:ext cx="83058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4926828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=800.2−719.9=80.3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26828"/>
                <a:ext cx="5715000" cy="461665"/>
              </a:xfrm>
              <a:prstGeom prst="rect">
                <a:avLst/>
              </a:prstGeom>
              <a:blipFill>
                <a:blip r:embed="rId3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5628705"/>
            <a:ext cx="3934524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1-pchisq(80.3,1)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1882" y="5715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p-value ≈ 0, Reject H</a:t>
            </a:r>
            <a:r>
              <a:rPr lang="en-US" sz="2800" baseline="-25000" dirty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196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Evaluating Overall Fit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052" y="2514599"/>
            <a:ext cx="83058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7000" y="3552825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=800.2−719.9=80.3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" y="3552825"/>
                <a:ext cx="5715000" cy="461665"/>
              </a:xfrm>
              <a:prstGeom prst="rect">
                <a:avLst/>
              </a:prstGeom>
              <a:blipFill>
                <a:blip r:embed="rId3"/>
                <a:stretch>
                  <a:fillRect l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35328" y="3448881"/>
            <a:ext cx="3934524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1-pchisq(80.3,1)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93800" y="1066800"/>
            <a:ext cx="2057400" cy="120032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 0</a:t>
            </a:r>
            <a:endParaRPr lang="en-US" dirty="0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245053"/>
              </p:ext>
            </p:extLst>
          </p:nvPr>
        </p:nvGraphicFramePr>
        <p:xfrm>
          <a:off x="3661650" y="1066800"/>
          <a:ext cx="38567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0" imgH="431800" progId="Equation.3">
                  <p:embed/>
                </p:oleObj>
              </mc:Choice>
              <mc:Fallback>
                <p:oleObj name="Equation" r:id="rId4" imgW="1397000" imgH="4318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650" y="1066800"/>
                        <a:ext cx="3856750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052" y="4724400"/>
            <a:ext cx="8305800" cy="203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modPutt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test="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Chisq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Df Deviance Resid. Df Resid. Dev  Pr(&gt;Chi)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                     586     800.21          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1   80.317       585     719.89 &lt; 2.2e-16 ***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9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Titanic Survival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8986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Y = Survived </a:t>
            </a:r>
            <a:r>
              <a:rPr lang="en-US" sz="2400" dirty="0">
                <a:solidFill>
                  <a:schemeClr val="bg1"/>
                </a:solidFill>
              </a:rPr>
              <a:t>(0 = no; 1 = yes) 	</a:t>
            </a:r>
            <a:r>
              <a:rPr lang="en-US" sz="2400" dirty="0"/>
              <a:t>X = Fare </a:t>
            </a:r>
            <a:r>
              <a:rPr lang="en-US" sz="2400" dirty="0">
                <a:solidFill>
                  <a:schemeClr val="bg1"/>
                </a:solidFill>
              </a:rPr>
              <a:t>(ticket cost in dollars)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152400" y="2514600"/>
            <a:ext cx="8686800" cy="42473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library(titanic)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data("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(Survived ~ Fare, data=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0.3026994  0.0187849  16.114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Fare        0.0025195  0.0003174   7.939 6.12e-15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0.4705 on 889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0.06621,	Adjusted R-squared:  0.06516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63.03 on 1 and 889 DF,  p-value: 6.12e-15</a:t>
            </a:r>
          </a:p>
        </p:txBody>
      </p:sp>
    </p:spTree>
    <p:extLst>
      <p:ext uri="{BB962C8B-B14F-4D97-AF65-F5344CB8AC3E}">
        <p14:creationId xmlns:p14="http://schemas.microsoft.com/office/powerpoint/2010/main" val="394698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50520"/>
            <a:ext cx="84532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plot(Survived ~ Fare,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col="red")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5671"/>
            <a:ext cx="845320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138" y="83507"/>
            <a:ext cx="5715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plot(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jitter(Survived, amount=0.1) ~ Fare,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c(-0.25,1.25),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col="red")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93996"/>
            <a:ext cx="7428876" cy="45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457200"/>
            <a:ext cx="4449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c(1, 2, 5))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44" y="1066800"/>
            <a:ext cx="4449056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4449056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959A7-F338-4965-97C3-94B4E8B0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657" y="3962400"/>
            <a:ext cx="44449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9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2979</Words>
  <Application>Microsoft Office PowerPoint</Application>
  <PresentationFormat>Widescreen</PresentationFormat>
  <Paragraphs>593</Paragraphs>
  <Slides>54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 Math</vt:lpstr>
      <vt:lpstr>Courier New</vt:lpstr>
      <vt:lpstr>Times New Roman</vt:lpstr>
      <vt:lpstr>Default Design</vt:lpstr>
      <vt:lpstr>Equation</vt:lpstr>
      <vt:lpstr>STOR 455 Class 11 (Logistic regression) </vt:lpstr>
      <vt:lpstr>Logistic Regression</vt:lpstr>
      <vt:lpstr>Categorical Response Variables</vt:lpstr>
      <vt:lpstr>Categorical Response Variables</vt:lpstr>
      <vt:lpstr>Binary Logistic Regression</vt:lpstr>
      <vt:lpstr>Titanic Survival</vt:lpstr>
      <vt:lpstr>PowerPoint Presentation</vt:lpstr>
      <vt:lpstr>PowerPoint Presentation</vt:lpstr>
      <vt:lpstr>PowerPoint Presentation</vt:lpstr>
      <vt:lpstr>Binary Logistic Regression Model</vt:lpstr>
      <vt:lpstr>PowerPoint Presentation</vt:lpstr>
      <vt:lpstr>Predicting Proportion of “Success”</vt:lpstr>
      <vt:lpstr>PowerPoint Presentation</vt:lpstr>
      <vt:lpstr>PowerPoint Presentation</vt:lpstr>
      <vt:lpstr>Binary Logistic Regression Model</vt:lpstr>
      <vt:lpstr>Binary Logistic Regression Model</vt:lpstr>
      <vt:lpstr>Golf Putts</vt:lpstr>
      <vt:lpstr>Example: Golf Putts</vt:lpstr>
      <vt:lpstr>Logistic Regression for Putting</vt:lpstr>
      <vt:lpstr>PowerPoint Presentation</vt:lpstr>
      <vt:lpstr>Golf Putts Probabilities</vt:lpstr>
      <vt:lpstr>Golf Putts Probabilities</vt:lpstr>
      <vt:lpstr>Golf Putts Probabilities</vt:lpstr>
      <vt:lpstr>Golf Putts Probabilities</vt:lpstr>
      <vt:lpstr>Probability Form of Putting Model</vt:lpstr>
      <vt:lpstr>Odds</vt:lpstr>
      <vt:lpstr>Odds</vt:lpstr>
      <vt:lpstr>Odds and Logistic Regression</vt:lpstr>
      <vt:lpstr>PowerPoint Presentation</vt:lpstr>
      <vt:lpstr>Back to Putting Data</vt:lpstr>
      <vt:lpstr>Golf Putts Odds</vt:lpstr>
      <vt:lpstr> Plot for Putts Data</vt:lpstr>
      <vt:lpstr>PowerPoint Presentation</vt:lpstr>
      <vt:lpstr>Odds Ratio</vt:lpstr>
      <vt:lpstr>Putting Data</vt:lpstr>
      <vt:lpstr>Odds Ratios for Putts</vt:lpstr>
      <vt:lpstr>Odds Ratios for Putts</vt:lpstr>
      <vt:lpstr>Interpreting “Slope” using Odds Ratio</vt:lpstr>
      <vt:lpstr>CI for Slope and Odds Ratio</vt:lpstr>
      <vt:lpstr>CI for Slope and Odds Ratio</vt:lpstr>
      <vt:lpstr>Recall: “Ordinary” Regression</vt:lpstr>
      <vt:lpstr>Test for Individual Coefficients</vt:lpstr>
      <vt:lpstr>Estimating Parameters in Ordinary Regression</vt:lpstr>
      <vt:lpstr>Test for Overall Fit</vt:lpstr>
      <vt:lpstr>Maximizing the Likelihood of the Sample</vt:lpstr>
      <vt:lpstr>Maximizing the Likelihood of the Sample</vt:lpstr>
      <vt:lpstr>Estimating Parameters in Logistic Regression</vt:lpstr>
      <vt:lpstr>Test for Overall Fit</vt:lpstr>
      <vt:lpstr>-2 ln⁡(L) for Constant (H0) Model</vt:lpstr>
      <vt:lpstr>Putts1: Made~Length</vt:lpstr>
      <vt:lpstr>Example: Golf Putts</vt:lpstr>
      <vt:lpstr>Putts1: Made~Length</vt:lpstr>
      <vt:lpstr>Evaluating Overall Fit</vt:lpstr>
      <vt:lpstr>Evaluating Overall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2022-07-05T02:12:41Z</dcterms:modified>
</cp:coreProperties>
</file>