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6533F-E558-420D-88D8-838AFFF5652F}">
  <a:tblStyle styleId="{9AC6533F-E558-420D-88D8-838AFFF56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c115893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c115893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c115893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c115893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b8372a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b8372a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b8372a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b8372a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b8372a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3b8372a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c11589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c11589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b8372a1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b8372a1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3b8372a1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3b8372a1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b8372a1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b8372a1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b8372a1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b8372a1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c115893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c115893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c115893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c115893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c115893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6c115893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c115893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c115893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6c115893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6c115893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b8372a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b8372a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3b8372a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3b8372a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c115893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c115893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c115893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c11589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6c115893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6c115893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hyperlink" Target="https://www.kaggle.com/tawsifurrahman/covid19-radiography-databa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COVID-19 Radiography Database</a:t>
            </a:r>
            <a:endParaRPr b="1" sz="4100"/>
          </a:p>
        </p:txBody>
      </p:sp>
      <p:sp>
        <p:nvSpPr>
          <p:cNvPr id="65" name="Google Shape;65;p13"/>
          <p:cNvSpPr txBox="1"/>
          <p:nvPr/>
        </p:nvSpPr>
        <p:spPr>
          <a:xfrm>
            <a:off x="4217925" y="3151625"/>
            <a:ext cx="4576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Machine Learning II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Spring 2021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Sertan Akinci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Kristin Levine</a:t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75" y="2113625"/>
            <a:ext cx="3913124" cy="261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Model</a:t>
            </a:r>
            <a:r>
              <a:rPr lang="en"/>
              <a:t> - VGG16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96150"/>
            <a:ext cx="5943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754650" y="1727750"/>
            <a:ext cx="768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Used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Tensorflow’s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image_dataset_from_directory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It labels data based on folders structure,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➢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splits, batch, interpolate when resizing and can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specify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color channel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56750" y="3395300"/>
            <a:ext cx="79833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data_tr =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tf.keras.preprocessing.image_dataset_from_directory(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data_folder, labels=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'inferred'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class_names=</a:t>
            </a:r>
            <a:r>
              <a:rPr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color_mode=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'rgb'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batch_size=batch, image_size=img_size, seed=random_seed,validation_split=split, 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subset=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'training'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interpolation=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'bilinear'</a:t>
            </a:r>
            <a:r>
              <a:rPr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Parameters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717625" y="2012050"/>
            <a:ext cx="8114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Tried freezing pretraining layers (lr = 0.001)  and then unfreezing  (lr =0.0001)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Also tried training entire model along with pre-trained layers (lr = 0.0001)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Both ways were effective !!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Also experimented with different optimizer, Adam and SGD with momentum = 0.9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Overfitting/Early stopping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380000" y="2043450"/>
            <a:ext cx="804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If training accuracy higher than validation accuracy: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	Overfitting -- addressed with dropout layer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EarlyStopping -- can use high number of epochs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models: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67450"/>
            <a:ext cx="5118275" cy="31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5897625" y="2840675"/>
            <a:ext cx="266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Graphed loss and accuracy vs epoch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❖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Also looked at precision, recall, and f1-score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Results: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16325" y="1509300"/>
            <a:ext cx="72684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Training and Validation accuracy for all three models was over 90%, but for the test data it wasn’t!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RESNET TEST DATA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    recall  f1-score   support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COVID       0.16      0.16      0.16       192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Lung_Opacity       0.31      0.30      0.30       319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Normal       0.49      0.50      0.49       541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Viral Pneumonia       0.08      0.08      0.08        71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35.61887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50725" y="1727750"/>
            <a:ext cx="7506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Classification Report: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COVID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0.12      0.06      0.08        52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Lung_Opacity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0.28      0.21      0.24        98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    </a:t>
            </a: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Normal    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0.50      0.72      0.59       163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Viral Pneumonia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0.00      0.00      0.00        24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 42.13649851632047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test data wrong!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490450" y="1588725"/>
            <a:ext cx="75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30550" y="1588725"/>
            <a:ext cx="8682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y_resnet = np.concatenate([y </a:t>
            </a:r>
            <a:r>
              <a:rPr lang="en" sz="16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 x, y </a:t>
            </a:r>
            <a:r>
              <a:rPr lang="en" sz="16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 test_data_resnet], axis=</a:t>
            </a:r>
            <a:r>
              <a:rPr lang="en" sz="16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latin typeface="Courier New"/>
                <a:ea typeface="Courier New"/>
                <a:cs typeface="Courier New"/>
                <a:sym typeface="Courier New"/>
              </a:rPr>
              <a:t>And got this: </a:t>
            </a:r>
            <a:endParaRPr sz="16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[2 2 2 ... 0 1 2]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y_xcept = np.concatenate([y </a:t>
            </a:r>
            <a:r>
              <a:rPr lang="en" sz="16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 y </a:t>
            </a:r>
            <a:r>
              <a:rPr lang="en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test_data_xcept], axis=</a:t>
            </a:r>
            <a:r>
              <a:rPr lang="en" sz="16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 got this: 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[0 2 1 ... 0 1 2]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Corrected </a:t>
            </a:r>
            <a:r>
              <a:rPr lang="en"/>
              <a:t>Testset - ResNet &amp; Xception: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496475" y="1509300"/>
            <a:ext cx="7268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RESNET 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	precision    recall  f1-score   support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COVID       0.93      0.98      0.16       316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Lung_Opacity       0.93      0.89      0.30       601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Normal       0.93      0.95      0.49      1019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Viral Pneumonia       0.95      0.94      0.08       134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 93.8573423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XCEPTION </a:t>
            </a: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		precision    recall  f1-score   support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COVID       0.91      0.98      0.16       316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Lung_Opacity       0.90      0.89      0.30       601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Normal       0.95      0.95      0.49      1019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Viral Pneumonia       0.95      0.94      0.08       134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 90.2127659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Corrected VGG16 / Random Forest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496475" y="1509300"/>
            <a:ext cx="61959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VGG16    		   precision    recall  f1-score   support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COVID       0.94      0.99      0.96       316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Lung_Opacity       0.92      0.92      0.92       601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Normal       0.95      0.94      0.95      1019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Viral Pneumonia       0.99      0.90      0.95       134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 94.2316478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    precision    recall  f1-score   support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	COVID       0.98      0.99      0.99       112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Lung_opacity       0.93      0.90      0.92       167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Normal       0.95      0.97      0.96       318 Viral Pneumonia      0.97      0.97      0.97        38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Accuracy :  95.118621102</a:t>
            </a:r>
            <a:endParaRPr sz="1300">
              <a:solidFill>
                <a:srgbClr val="21212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6533625" y="2571750"/>
            <a:ext cx="2179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Ensembled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Model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Performed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the best!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6" y="2341350"/>
            <a:ext cx="2069750" cy="193132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96850" y="4464800"/>
            <a:ext cx="15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COVID-19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3616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125" y="2320750"/>
            <a:ext cx="2069750" cy="1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502250" y="4456700"/>
            <a:ext cx="18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Normal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10,192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925" y="2327708"/>
            <a:ext cx="2069750" cy="19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4649950" y="4464800"/>
            <a:ext cx="206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Lung Opacity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6012 images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7725" y="2341351"/>
            <a:ext cx="2026556" cy="1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6907750" y="4456700"/>
            <a:ext cx="20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Viral Pneumonia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1345 images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11725" y="1494475"/>
            <a:ext cx="810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COVID-19 Radiography Database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 a large collection of four different classes of chest X-rays. 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21,165 images -all .png format  with resolution 299 x 299 pixels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311725" y="1606000"/>
            <a:ext cx="8440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90-93% accuracy when classifying four different types of chest X-ray images; Covid, Normal, Lung Opacity, and Pneumonia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94% accuracy using Random Forest model by linking all our models together.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Ensembling models is definitely a technique we’ll continue to use in the future.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Not freezing the pre-trained models performed better than expected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Augmentation did not help as expected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76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292000" y="1690475"/>
            <a:ext cx="86907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if we had to do it again, we might consider separating the data into less categories like Normal, COVID, and Other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If we were only interested in correctly identifying COVID infections (since that is a new type of infection that clinicians might have less experience with) it might make sense to lump the other types of infections into one category.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Finally, it would also be interesting to use different types of models -- as the ones we selected performed fairly similarly.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❖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Could be turned into a software that health care providers can utilize anywhere in the world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problem?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8525" y="1834925"/>
            <a:ext cx="8073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the midst of the pandemic, it is more important than ever to be able to quickly diagnose and treat different types of lung infections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At a time when medical staff is greatly overworked, it would be wonderful if machine learning could help in making some of these diagnoses.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Splitting Data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76625" y="1715550"/>
            <a:ext cx="733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Put aside a test set - 10% from each class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Remaining data 80%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training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and 20% validation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Unbalanced classes: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734050" y="32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{9AC6533F-E558-420D-88D8-838AFFF5652F}</a:tableStyleId>
              </a:tblPr>
              <a:tblGrid>
                <a:gridCol w="2482575"/>
                <a:gridCol w="2482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COVID-19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9,173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Lung Opacity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Viral Pneumonia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Over/Under Sample and </a:t>
            </a:r>
            <a:r>
              <a:rPr lang="en"/>
              <a:t>Augment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76625" y="1715550"/>
            <a:ext cx="733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204350" y="3475350"/>
            <a:ext cx="5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00" y="1715550"/>
            <a:ext cx="28479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788" y="1715538"/>
            <a:ext cx="28479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Balanced Data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76625" y="1715550"/>
            <a:ext cx="73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❖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With augmentation and undersampling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5950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{9AC6533F-E558-420D-88D8-838AFFF5652F}</a:tableStyleId>
              </a:tblPr>
              <a:tblGrid>
                <a:gridCol w="2482575"/>
                <a:gridCol w="2482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COVID-19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4,476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5,137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Lung Opacity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5,411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Viral Pneumonia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4,844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34800" y="1529150"/>
            <a:ext cx="6851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Previous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research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- 2 or 3 classes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All 4 categories; three different pre-trained models: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ResNet50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Xception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➢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VGG16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❖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Ensemble models together using random forest algorithm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Model </a:t>
            </a:r>
            <a:r>
              <a:rPr lang="en"/>
              <a:t>- Resnet50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050" y="1336600"/>
            <a:ext cx="4838377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498655"/>
            <a:ext cx="2510650" cy="3492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Model</a:t>
            </a:r>
            <a:r>
              <a:rPr lang="en"/>
              <a:t> - Xception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00" y="1336600"/>
            <a:ext cx="540229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