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</p:sldMasterIdLst>
  <p:notesMasterIdLst>
    <p:notesMasterId r:id="rId25"/>
  </p:notesMasterIdLst>
  <p:handoutMasterIdLst>
    <p:handoutMasterId r:id="rId26"/>
  </p:handoutMasterIdLst>
  <p:sldIdLst>
    <p:sldId id="646" r:id="rId2"/>
    <p:sldId id="647" r:id="rId3"/>
    <p:sldId id="648" r:id="rId4"/>
    <p:sldId id="670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  <p:sldId id="661" r:id="rId18"/>
    <p:sldId id="662" r:id="rId19"/>
    <p:sldId id="663" r:id="rId20"/>
    <p:sldId id="664" r:id="rId21"/>
    <p:sldId id="665" r:id="rId22"/>
    <p:sldId id="666" r:id="rId23"/>
    <p:sldId id="669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 autoAdjust="0"/>
    <p:restoredTop sz="94674" autoAdjust="0"/>
  </p:normalViewPr>
  <p:slideViewPr>
    <p:cSldViewPr>
      <p:cViewPr>
        <p:scale>
          <a:sx n="94" d="100"/>
          <a:sy n="94" d="100"/>
        </p:scale>
        <p:origin x="2472" y="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181402-AB65-4945-A0A8-E5E067FBE7FC}" type="doc">
      <dgm:prSet loTypeId="urn:microsoft.com/office/officeart/2005/8/layout/matrix2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FA78E7-E822-4886-BAE7-BDEA4F384F8D}">
      <dgm:prSet phldrT="[Text]"/>
      <dgm:spPr/>
      <dgm:t>
        <a:bodyPr/>
        <a:lstStyle/>
        <a:p>
          <a:r>
            <a:rPr lang="en-US" dirty="0" smtClean="0"/>
            <a:t>No Goals</a:t>
          </a:r>
          <a:endParaRPr lang="en-US" dirty="0"/>
        </a:p>
      </dgm:t>
    </dgm:pt>
    <dgm:pt modelId="{73B904B0-C33C-43DE-BA0D-898D6380115E}" type="parTrans" cxnId="{60C0A3BF-D262-4C01-B8E9-5A069F29961E}">
      <dgm:prSet/>
      <dgm:spPr/>
      <dgm:t>
        <a:bodyPr/>
        <a:lstStyle/>
        <a:p>
          <a:endParaRPr lang="en-US"/>
        </a:p>
      </dgm:t>
    </dgm:pt>
    <dgm:pt modelId="{6072BC61-3DFD-4909-8466-2E7F5C04F207}" type="sibTrans" cxnId="{60C0A3BF-D262-4C01-B8E9-5A069F29961E}">
      <dgm:prSet/>
      <dgm:spPr/>
      <dgm:t>
        <a:bodyPr/>
        <a:lstStyle/>
        <a:p>
          <a:endParaRPr lang="en-US"/>
        </a:p>
      </dgm:t>
    </dgm:pt>
    <dgm:pt modelId="{ECBB678B-9C7C-4278-8568-C16CF42CB4C0}">
      <dgm:prSet phldrT="[Text]"/>
      <dgm:spPr/>
      <dgm:t>
        <a:bodyPr/>
        <a:lstStyle/>
        <a:p>
          <a:r>
            <a:rPr lang="en-US" dirty="0" smtClean="0"/>
            <a:t>Good Luck</a:t>
          </a:r>
          <a:endParaRPr lang="en-US" dirty="0"/>
        </a:p>
      </dgm:t>
    </dgm:pt>
    <dgm:pt modelId="{96CD8B85-5FE4-4ADB-8BC8-7F00A6EA8CE8}" type="parTrans" cxnId="{565AA9A0-2836-4065-9CC4-E058859B4AEE}">
      <dgm:prSet/>
      <dgm:spPr/>
      <dgm:t>
        <a:bodyPr/>
        <a:lstStyle/>
        <a:p>
          <a:endParaRPr lang="en-US"/>
        </a:p>
      </dgm:t>
    </dgm:pt>
    <dgm:pt modelId="{9E8C4ECC-14EE-4076-A98C-0725BFBA72A3}" type="sibTrans" cxnId="{565AA9A0-2836-4065-9CC4-E058859B4AEE}">
      <dgm:prSet/>
      <dgm:spPr/>
      <dgm:t>
        <a:bodyPr/>
        <a:lstStyle/>
        <a:p>
          <a:endParaRPr lang="en-US"/>
        </a:p>
      </dgm:t>
    </dgm:pt>
    <dgm:pt modelId="{CF646C10-BF49-4DAE-81A8-AE10CEA5789A}">
      <dgm:prSet phldrT="[Text]"/>
      <dgm:spPr/>
      <dgm:t>
        <a:bodyPr/>
        <a:lstStyle/>
        <a:p>
          <a:r>
            <a:rPr lang="en-US" dirty="0" smtClean="0"/>
            <a:t>Bad Luck</a:t>
          </a:r>
        </a:p>
      </dgm:t>
    </dgm:pt>
    <dgm:pt modelId="{46A1C18C-4A10-44DE-A9E2-8684F008D1B1}" type="parTrans" cxnId="{C431E6E0-6BEF-456D-B44E-4243E76261BB}">
      <dgm:prSet/>
      <dgm:spPr/>
      <dgm:t>
        <a:bodyPr/>
        <a:lstStyle/>
        <a:p>
          <a:endParaRPr lang="en-US"/>
        </a:p>
      </dgm:t>
    </dgm:pt>
    <dgm:pt modelId="{851487EE-F736-4204-AB3A-7D57ED2C92AB}" type="sibTrans" cxnId="{C431E6E0-6BEF-456D-B44E-4243E76261BB}">
      <dgm:prSet/>
      <dgm:spPr/>
      <dgm:t>
        <a:bodyPr/>
        <a:lstStyle/>
        <a:p>
          <a:endParaRPr lang="en-US"/>
        </a:p>
      </dgm:t>
    </dgm:pt>
    <dgm:pt modelId="{6CE9F545-6923-4598-9D0D-D36A631F30A2}">
      <dgm:prSet phldrT="[Text]"/>
      <dgm:spPr/>
      <dgm:t>
        <a:bodyPr/>
        <a:lstStyle/>
        <a:p>
          <a:r>
            <a:rPr lang="en-US" dirty="0" smtClean="0"/>
            <a:t>Goals For Everyone</a:t>
          </a:r>
        </a:p>
      </dgm:t>
    </dgm:pt>
    <dgm:pt modelId="{ABDD2693-9760-403A-AED5-8CC9EC8EF39C}" type="parTrans" cxnId="{47787C3A-E0C4-442E-92DD-EE20F4B4E26D}">
      <dgm:prSet/>
      <dgm:spPr/>
      <dgm:t>
        <a:bodyPr/>
        <a:lstStyle/>
        <a:p>
          <a:endParaRPr lang="en-US"/>
        </a:p>
      </dgm:t>
    </dgm:pt>
    <dgm:pt modelId="{5E81278E-F4FF-4A56-8B8C-3E6ABB4E89B3}" type="sibTrans" cxnId="{47787C3A-E0C4-442E-92DD-EE20F4B4E26D}">
      <dgm:prSet/>
      <dgm:spPr/>
      <dgm:t>
        <a:bodyPr/>
        <a:lstStyle/>
        <a:p>
          <a:endParaRPr lang="en-US"/>
        </a:p>
      </dgm:t>
    </dgm:pt>
    <dgm:pt modelId="{B83B774A-80A7-4CE5-9636-C4B017731958}" type="pres">
      <dgm:prSet presAssocID="{78181402-AB65-4945-A0A8-E5E067FBE7F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4F46EF-5065-4E3B-880B-3D209DAEAE6A}" type="pres">
      <dgm:prSet presAssocID="{78181402-AB65-4945-A0A8-E5E067FBE7FC}" presName="axisShape" presStyleLbl="bgShp" presStyleIdx="0" presStyleCnt="1"/>
      <dgm:spPr/>
    </dgm:pt>
    <dgm:pt modelId="{D4756BCA-C2C4-4726-8D68-929261D74F3E}" type="pres">
      <dgm:prSet presAssocID="{78181402-AB65-4945-A0A8-E5E067FBE7FC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F8444-3DBC-4FAC-871A-49AAE5178325}" type="pres">
      <dgm:prSet presAssocID="{78181402-AB65-4945-A0A8-E5E067FBE7FC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F490D-3923-4E81-85CA-A862550F4548}" type="pres">
      <dgm:prSet presAssocID="{78181402-AB65-4945-A0A8-E5E067FBE7FC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F5285-297C-4F2E-97A0-5C67BC1FD699}" type="pres">
      <dgm:prSet presAssocID="{78181402-AB65-4945-A0A8-E5E067FBE7FC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8FA46C-DA1F-2045-BBC4-E0F39A389AA0}" type="presOf" srcId="{B8FA78E7-E822-4886-BAE7-BDEA4F384F8D}" destId="{D4756BCA-C2C4-4726-8D68-929261D74F3E}" srcOrd="0" destOrd="0" presId="urn:microsoft.com/office/officeart/2005/8/layout/matrix2"/>
    <dgm:cxn modelId="{5C829280-FD0A-7E44-9B18-52FEE0296E70}" type="presOf" srcId="{CF646C10-BF49-4DAE-81A8-AE10CEA5789A}" destId="{71EF490D-3923-4E81-85CA-A862550F4548}" srcOrd="0" destOrd="0" presId="urn:microsoft.com/office/officeart/2005/8/layout/matrix2"/>
    <dgm:cxn modelId="{565AA9A0-2836-4065-9CC4-E058859B4AEE}" srcId="{78181402-AB65-4945-A0A8-E5E067FBE7FC}" destId="{ECBB678B-9C7C-4278-8568-C16CF42CB4C0}" srcOrd="1" destOrd="0" parTransId="{96CD8B85-5FE4-4ADB-8BC8-7F00A6EA8CE8}" sibTransId="{9E8C4ECC-14EE-4076-A98C-0725BFBA72A3}"/>
    <dgm:cxn modelId="{47787C3A-E0C4-442E-92DD-EE20F4B4E26D}" srcId="{78181402-AB65-4945-A0A8-E5E067FBE7FC}" destId="{6CE9F545-6923-4598-9D0D-D36A631F30A2}" srcOrd="3" destOrd="0" parTransId="{ABDD2693-9760-403A-AED5-8CC9EC8EF39C}" sibTransId="{5E81278E-F4FF-4A56-8B8C-3E6ABB4E89B3}"/>
    <dgm:cxn modelId="{EB96A27B-D7F8-124B-A9F7-34EC9F5B99CC}" type="presOf" srcId="{78181402-AB65-4945-A0A8-E5E067FBE7FC}" destId="{B83B774A-80A7-4CE5-9636-C4B017731958}" srcOrd="0" destOrd="0" presId="urn:microsoft.com/office/officeart/2005/8/layout/matrix2"/>
    <dgm:cxn modelId="{C431E6E0-6BEF-456D-B44E-4243E76261BB}" srcId="{78181402-AB65-4945-A0A8-E5E067FBE7FC}" destId="{CF646C10-BF49-4DAE-81A8-AE10CEA5789A}" srcOrd="2" destOrd="0" parTransId="{46A1C18C-4A10-44DE-A9E2-8684F008D1B1}" sibTransId="{851487EE-F736-4204-AB3A-7D57ED2C92AB}"/>
    <dgm:cxn modelId="{A07E53F2-5922-0B45-ABD9-5822875B8951}" type="presOf" srcId="{ECBB678B-9C7C-4278-8568-C16CF42CB4C0}" destId="{EADF8444-3DBC-4FAC-871A-49AAE5178325}" srcOrd="0" destOrd="0" presId="urn:microsoft.com/office/officeart/2005/8/layout/matrix2"/>
    <dgm:cxn modelId="{5E238636-8233-284D-9436-AC2B53CF85C8}" type="presOf" srcId="{6CE9F545-6923-4598-9D0D-D36A631F30A2}" destId="{873F5285-297C-4F2E-97A0-5C67BC1FD699}" srcOrd="0" destOrd="0" presId="urn:microsoft.com/office/officeart/2005/8/layout/matrix2"/>
    <dgm:cxn modelId="{60C0A3BF-D262-4C01-B8E9-5A069F29961E}" srcId="{78181402-AB65-4945-A0A8-E5E067FBE7FC}" destId="{B8FA78E7-E822-4886-BAE7-BDEA4F384F8D}" srcOrd="0" destOrd="0" parTransId="{73B904B0-C33C-43DE-BA0D-898D6380115E}" sibTransId="{6072BC61-3DFD-4909-8466-2E7F5C04F207}"/>
    <dgm:cxn modelId="{DF4A1DD0-6C30-6640-8887-464449C64A11}" type="presParOf" srcId="{B83B774A-80A7-4CE5-9636-C4B017731958}" destId="{324F46EF-5065-4E3B-880B-3D209DAEAE6A}" srcOrd="0" destOrd="0" presId="urn:microsoft.com/office/officeart/2005/8/layout/matrix2"/>
    <dgm:cxn modelId="{D7D18215-7003-1043-95B8-5898FC185465}" type="presParOf" srcId="{B83B774A-80A7-4CE5-9636-C4B017731958}" destId="{D4756BCA-C2C4-4726-8D68-929261D74F3E}" srcOrd="1" destOrd="0" presId="urn:microsoft.com/office/officeart/2005/8/layout/matrix2"/>
    <dgm:cxn modelId="{0294C910-AD09-CA4C-9837-3A81A3368567}" type="presParOf" srcId="{B83B774A-80A7-4CE5-9636-C4B017731958}" destId="{EADF8444-3DBC-4FAC-871A-49AAE5178325}" srcOrd="2" destOrd="0" presId="urn:microsoft.com/office/officeart/2005/8/layout/matrix2"/>
    <dgm:cxn modelId="{AA17517A-D93B-114A-A491-1D1B156B38C9}" type="presParOf" srcId="{B83B774A-80A7-4CE5-9636-C4B017731958}" destId="{71EF490D-3923-4E81-85CA-A862550F4548}" srcOrd="3" destOrd="0" presId="urn:microsoft.com/office/officeart/2005/8/layout/matrix2"/>
    <dgm:cxn modelId="{FA19A8FC-260B-3E44-8799-4705C227C316}" type="presParOf" srcId="{B83B774A-80A7-4CE5-9636-C4B017731958}" destId="{873F5285-297C-4F2E-97A0-5C67BC1FD69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F46EF-5065-4E3B-880B-3D209DAEAE6A}">
      <dsp:nvSpPr>
        <dsp:cNvPr id="0" name=""/>
        <dsp:cNvSpPr/>
      </dsp:nvSpPr>
      <dsp:spPr>
        <a:xfrm>
          <a:off x="761999" y="0"/>
          <a:ext cx="4191000" cy="4191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756BCA-C2C4-4726-8D68-929261D74F3E}">
      <dsp:nvSpPr>
        <dsp:cNvPr id="0" name=""/>
        <dsp:cNvSpPr/>
      </dsp:nvSpPr>
      <dsp:spPr>
        <a:xfrm>
          <a:off x="1034415" y="272415"/>
          <a:ext cx="1676400" cy="16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 Goals</a:t>
          </a:r>
          <a:endParaRPr lang="en-US" sz="2400" kern="1200" dirty="0"/>
        </a:p>
      </dsp:txBody>
      <dsp:txXfrm>
        <a:off x="1116250" y="354250"/>
        <a:ext cx="1512730" cy="1512730"/>
      </dsp:txXfrm>
    </dsp:sp>
    <dsp:sp modelId="{EADF8444-3DBC-4FAC-871A-49AAE5178325}">
      <dsp:nvSpPr>
        <dsp:cNvPr id="0" name=""/>
        <dsp:cNvSpPr/>
      </dsp:nvSpPr>
      <dsp:spPr>
        <a:xfrm>
          <a:off x="3004185" y="272415"/>
          <a:ext cx="1676400" cy="16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Good Luck</a:t>
          </a:r>
          <a:endParaRPr lang="en-US" sz="2400" kern="1200" dirty="0"/>
        </a:p>
      </dsp:txBody>
      <dsp:txXfrm>
        <a:off x="3086020" y="354250"/>
        <a:ext cx="1512730" cy="1512730"/>
      </dsp:txXfrm>
    </dsp:sp>
    <dsp:sp modelId="{71EF490D-3923-4E81-85CA-A862550F4548}">
      <dsp:nvSpPr>
        <dsp:cNvPr id="0" name=""/>
        <dsp:cNvSpPr/>
      </dsp:nvSpPr>
      <dsp:spPr>
        <a:xfrm>
          <a:off x="1034415" y="2242185"/>
          <a:ext cx="1676400" cy="16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Bad Luck</a:t>
          </a:r>
        </a:p>
      </dsp:txBody>
      <dsp:txXfrm>
        <a:off x="1116250" y="2324020"/>
        <a:ext cx="1512730" cy="1512730"/>
      </dsp:txXfrm>
    </dsp:sp>
    <dsp:sp modelId="{873F5285-297C-4F2E-97A0-5C67BC1FD699}">
      <dsp:nvSpPr>
        <dsp:cNvPr id="0" name=""/>
        <dsp:cNvSpPr/>
      </dsp:nvSpPr>
      <dsp:spPr>
        <a:xfrm>
          <a:off x="3004185" y="2242185"/>
          <a:ext cx="1676400" cy="16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Goals For Everyone</a:t>
          </a:r>
        </a:p>
      </dsp:txBody>
      <dsp:txXfrm>
        <a:off x="3086020" y="2324020"/>
        <a:ext cx="1512730" cy="1512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DA0A-D9B9-4B4C-B156-7DAB23726B65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2E15-6823-4E62-9112-BBEE3B051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76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0975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10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85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208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0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321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430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724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687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338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878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50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072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007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494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04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27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77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9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81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65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11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5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02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AutoShape 2" descr="data:image/jpeg;base64,/9j/4AAQSkZJRgABAQAAAQABAAD/2wCEAAkGBxQTEhUUEhIVFhUWGB0WGRcYGRocGBscHB8bHx4kGCAYICggGh0oHCAYIjIiJSorLjAuGx8zODMsNygtLisBCgoKDg0OGhAQGzQlHyQsLCwsLCwsLCwsLCwsLCwsLCwsLCwsLCwsLCwsLCwsLCwsLCwsLCwsLCwsLCwsLCwsLP/AABEIALUAtAMBIgACEQEDEQH/xAAbAAACAwEBAQAAAAAAAAAAAAAABgQFBwMBAv/EAEgQAAIBAgQEAwQHBAgEBQUAAAECAwQRAAUSIQYTMUEiUWEHFDJxI0JSYoGRoSQzgrEVQ3KSorLB0URTY4MWc5OzwiU0NWR0/8QAFwEBAQEBAAAAAAAAAAAAAAAAAAIBA//EACIRAQEAAgICAgIDAAAAAAAAAAABAhEhMRJBUWEyQgMiwf/aAAwDAQACEQMRAD8A3HBgwYAwYMGAMGDHl8B7gxR8ScV0tEt6iZVa1wg3c/JRvjOKv2q1dU5iyyiJP2mBdvmQPCg+ZOMuUibnI2PFdW57TQ35tRChHUM6g/le+MczHh3Mp7f0lmaQBv6ppLsR6Rx2Dfrjvl/supANzXTkfYiWFD8ubv8ArjPKp876jRZfaDlq9a2L8CT/ACGPhPaLlp/4yMfO/wDthXT2c0YG2XTH/wAyqC/orEY+l9nlI3TLSR5pVn/cYbyN5HWl4voZPgrID/Go/nbFzFKrAFWDA9CDcfmMZHWezGjN/wBmr4fVGikH5XYnFGOA+Q96PNOTIeiTLJTOfS9wH/LDdPLKdxveDGLPxJnmXb1UPvEQ+uRqFv7cYuvzYYbOF/apR1VlkPu8h+rIRov91+h/G2EyjZnD7gx8q4IuOhx9XxSxgwYMAYMGDAGDBgwBgwYMAYMGK7PM4ipIWmncKij8SewUdyfLASqyrSJGkkdURRdmY2AHqTjJOIPaTU1kvuuURMb7c63iPqoO0a/eb9MVFXV1WeyM7v7tl8JuzH4VA8+zyWtt0Fx+L7w/kkUarBF+zQuCRGWC1dTbqzk2ZF+6N/Mr0xG7XK25ddFDIvZ9HzGaqZ62pvd4o2PKVtv38p6n7vW3Y4ZqrMY6cmBzKRGAz0+Xwty4gf8Amuo1E236rfyxJ9n/ABcs7SUr060zxs3LjX4WRTpa3mwYG9vMHHGlzE5bWVi1EUrRVMnPiljjaQElQGRtAJDC218JISSTha8yE5dNUZWIw7RO8bhRqLgE2e+5a4tvhLyfiAyVFA0dbVl5mBl94ASnZbeJYzoVWa+w03N++GrgiL3eCplqAKaKeoeVI5SEKIwA8V/hLEE2674iZflVKaH3IxzVcQd3RkiZAoZ2cBHYgAre2oHGtRvaJRc3MqBPdoqnVFPaKZtKG2g3J0tYix7Yb+E8v5EJU0sNMSxPLhbUnbe+ldz5WxV5rlQqhHzcuL8sEIZJlVgDYHdCetsd8loXpVKwZekasdTaZwST5nUu5w9tnZllcKCT0AJP4Yz6lr8xrKZ6yJoOSdRipHh182NSQNT6rhmttZT1GGqXN2swlpKhVIsdIWTY+kbFv0wp5Rl8tlo6XM40p0a4jMZWrRNWrQNRG3bUV6YUtX9Nl8S06Toz0N0WRluFRNQBIkR/ALE2OwOFHO+GKWsQyOkbf/uUNiL/APWiBb8bFvmuLnjiNJK6ghqiBSEu7ajZHlUfRq5O3mbHyxzy8xf00FoQgRKdveuXYR3JHLB0+HWN/W18Ky66JNLVZjkoV43WroD8JUkxW9CLmI/mt8arwjxhT5hHqhazgXeJra1+Y7j1G2K2imjqpqr3IFDE+iRiAaaoY31qy9yLWLix3HxC4wh5/wAHvHKanLA8FTF45KUG5A7tAf6yM+X8j4cZzOmc49NvBx7hE9nPtASvXlS2jqkHiXoHA6sl/wBV6jD0Dipduku5uPcGDBjWjBgwYAwYMeHAcMwrEhjaWRgqICzMegAxhtVUyZ7VNJI5gy+m3J8h6ecrDbvbbbztfaZnMuYVkeV0ZuoYc1h0LdTqt9VBufU27YauHqCmiEMWtEp430wh2UGpnHxSb/FYiygdwT2XEXm6crfK69Oa1tHScn3tkp41F6elsSUUf1koFzrv3Oy/O5xD9omQR1aRZlTEyNCoJMTeJ4gS14iOkiXLL17gg461DNllbNNVLzqWrYXqCt3hPQJJ/wBLytj74MqUp0qpIkf3eeo/Y4QPFIdNmMan4UY73NgApY7b4d8N74qkyXIZGMlTUVCrCXirKetSwJcgKwKE9XQAMvc2tfpjQRPU1H7sGniP13W8zD7iHaP5vc/dGPrLcoJZZqnS0g+BF/dQjyjHdvNzue1hti6xUmlYzSrpMihRg5UySf8AMlOt/wAC3w/IWGLTCcnGh97aAwqEWcU9zIeddgNL8vT+7JNr38z2w43wjZZ6VWeZoaflOwHKaQRyN3TXsh+WvSp/tYtRhV9oc8hpZIY4BMZ0aNRrVW1HpYHdrfFt0tf1wn5RxdV5dCrZkpqIZLKksLK4TQANLEALcne979cZbqpuWq1vEWuy+KZdMsauPJgDb5eR+WI3D+dx1cCTRatLC9mUgj8+vzFxj54hzX3eLWFDMWVFBbSt2NvE1jpUdb2xStzSvzDh5tBWMrNEetPU+ND/AGHN2Q/PUPQYqMwj00c1NlsCUtSRcwkBWK3s5iPwvsbBgbAkXti+4Rz41kTuYwhSRo7q2uN9PRo2sNSkemLHM8tSdQsgOx1KwNnRvNCNwcYzW+lHwTVUqUSrDqiSnGiVZRpkRwLtzb/W7k9DfbEXK69szMkiRmKCM/s1T0lZhcMyg7GPoLHZt8ReK8tlnh9zmkCuzhopbWiqdAP0VQB0YjqARq03HQrhjybMAKVZJ4vdRGul0YgKmjY6T0KbbHuMGT4ZjxxwvIztV0y8qug+klSO4Eg/50Pf5jfyPmXb2ccZrmEHisKiMASKO/kyj7J/Q4hf+Koa2ZFgWSNgW91qnUiKV1+OME/EpXqO9rjcDCNxNC+X1UeZ0aFEdyk0J6Ry/Xja31W3IPS9iOoxPXMR+N3G7jHuIOS5nHUwRzxG6SKGHmPMH1B2OJ2LdhgwYMAYW+PuIhQ0ckwI5h8EYPd26fO25/DDJjGPac7ZhmtNl6HwIRrt2LbuT6rGNvU+uMyuonO6g9muQskAlZmE9dq8f1o6dd5Hv2ZiQAfNlPnjRp8poq+kRAqSU5Ucpk20gbAxnqpGK1JpY45KqmpfeLsIUiDBSKeK4vHe+oltbW7gr5YT+CaieZpqWnrjRpHIxjp5Il5+hzqNg9jZSStu1hieuEzjg45fT1FGssdZKlTRKl0kcXn62Ebra0l9gO5Jti3yTL2vz5ltKw0qn1YY+yJba/Qse59AAItDC0syo8hlSksGdgAZJ7XuQNvApB2+s33cMTEDy3xUVI+WnUEAsAT0BIufl54+me25xmntDokFSkklI8kepWlqHcLFENJTTGQQysbCzE2VmU3Fzik4H4lU5iY2q5JhKrQK0p8OgB3QqdrNpCqwIuTffGb5Z56ulxm1dG+ZRM01phGZI1LFY4Us1r7gGVlu24awI8NhfDtwnm/vdKswIYFnUMBYMFdlDAeoHy622xk+XZpK1VU0U8Q1NML+BZHbSgSNV5w0IgVdWo9jYY07hvOIwkdOzxmpWHmcuNSgZbkXjBFivqNvwIwxrMbySKSuzBpqunQQrLA7Gatkcfu3OtVGpCqgRm1u1gfMGto6GdqN3rJGYT1EUFNG7AIQJ0dnsFUMDpJ1adwNrBr468bZ7SqkEVHpZ5ag1FRCQZGMguVSdQdV+ZZdFxa3kMKvEnFM1VypJHlXlLypUKKF1sSJFTSoC+Ds127XxNqLZDr7NczK5lLTROzUx94aNbkqoWRbEDUdK7kbqOotfFzxtnSSGsppXASBEdorlXcHSwKEFWY6tgFa11tZiQBG4HyrL4Kiaqppw0SRai4e8cSNYlHYmwIIZrdfhvawv98T5orsK2IxtEkaNFJyFYhmawMusazG17Ax2sQbnGzpU/Ex8CVqtTRoshkQRq0Tt8RTddL3t4kYFSbC9hhkkmCi7EAeZIA/M4x/hHP3FFXVkqrFGWdYgSSAZXu4UbFgpPQbnfC/llYlTCIyz10qvGkNNLJY6PBzCoH1y+uxJOmMG5G93kefDea2kSeMo41Iw7H8QVI6EGxBGEPi2ikmjSOYGaSjfn8o7LVwDYmw2Mi7XHTV2sws38NQiOmQaZI73YpKV1oWYkqdPhsCbC3a2PrPqNnRZIv30J1x+v2kPoy3Hzse2Kq7NwvQ5JTLC7yzLHQyGOqhVzymgkPiOlmtoBuDpPQlh0Nh9Z1FTVKl0kjlpaoCCZo2V1V+kcgKm1w1lPzT7OKrPJoKithlqrPTmlaWmjkOmNpgfGH1bcwL2PTxeWOuRUcdTOJKaAx0dXR3mtYJzNVltbYSL4gSPIemMT9KH2RZnJSVc+V1BtZiY7/aHW3oy2Yfj542PGF+0iOWF6XMV/fxPyJj0Bki3UnyDoGPyIxtWV1qzxRzIfDIgcfJhfDH4ML6SsGDBinR8SyBQWY2AFyfIDrjCvZ9O88+YZh0ka0UN+0lQ2lR/CNONW9oNbysuqnHXlMo/i8P+uEb2T0OmjpR3mqZJ2HpEpUfqEP44i9ueXOUhjk4qFIJUEH7LS6acOG+lkmsulIkt4r3AvfqcdabOoJ0lqZaMx1VH9SRV5oZl8Ghhe+u+kfPEqq4JgaoapVnEtzIis2qFZtOkSaO7Cw79sRYMjaJo0llM01RULNNJYLcQrqUKo2CBlTb1PnjeW8mPJKIwwojG721OfN23Y/3icJHtN5sNRSVaNDpUmK0raSmr4njNwAdFwWINhvjRsZxxRw1MZpBHWkCaOQ8uRFZVQka0Rj4hrZgNuxPpjb03Loq5CJMynYTqY6aJVWWNSypLKLtqdb3K2ubX6Kly3Q6e9AkcYSCjjsBspWMEj+ybfzH4YyvLY613FVQMRzG+lgZorxXOpWTXZZI9JVgQeoIx912fVM8NRLVJE4o5Y1FVTnQ976Ssbm99zqPqSLWO0SueN1H3xTmSIzLAVgqWJgkLskZFlvaSx5ekeEK7G4JuGNiMVWWcb1gqHXlQPKYwmtEOvTCrMNJVhsy+G4tsQRvh7q4KmXL4qilpoZmqlSapjfZm8KatBJsupV0kfeJG+FqlnesqBURUDExQs/0zRr4iymJgWIBAkSUHps1uwGFjLLtRZ1kqxutVPVQCaRxI0cJ1qh1KttTs2p73JUnoH6WxL444dp1iasFcszuoJEQQIziykx6bI4B2KruNyehw58RZKYIJKiSlMqywqZ6WIg0ySghjIFPjAFtynWxuNycJ+d5+s9DSCWnAikmIlmIVQdLEWgVTqVFHl5WuTc4yzTLjJvaasVXk8IMaQzU8ic4OVkOu9rrKuvSAFbUCB9TFDlvFNQVjZ5IYoI7xctCEdg7gsUFy53JuyX0i/w9caTxmr1Se7U0UFRAsTabSIJEmCMqa1YghQrathquB0wvZLmNRO8MVFl4VoQrlp9IjVGBTwgW1K3UWP8AVL6nG3ttnOjLwly2T9mpkaJDoL6YuUCNyI2Laj16kH54kcW8NxTKJIoxBUqCY5I7Kb22IdOo7EEHY3sOoouLrJXU9CkZYSN7wU1WieVmJbmD6y2XSF6DVfewxULnmbVcckcKwx8tzC0CcuNohvu/NN9IFlBXqC22N36VudKpeIJ5qc0zQwazop5OexAlcMQZD4gWKsqFiDdWI7Erjd8ppmjgijZ9bJGiM56sVUAk/Pr+OMcybLZNTwxVG8KvLJO6q6y61USpGGG6XBIY9bXG2NS4PyswQC9RJUFwr8x9jp0gKLDpZbYYn8e1dW0cANTDUwrLCo98RGUNsb8zSD5OCf8AuDFInGdZJyoqDLkiEkTSwtUNZWRQCdCRehUjcdcN2fRgTU0hFwXaB/VJVPX+NY8R8k4XEUVKsjlnpNYjZdrq1wA1+o06fLdRjdKsvoqZ2orqKUgD9rpFq0A6CaCwkA7nrGP4Tib7Ec152XiMm5gcx/wnxL+ht+Bxe1eVx0/uoiXSizspBJPhmDhhv2LldvQYz/2JXgrq+lPRdv8A0pHT9Qw/LGdVnWUbLgwDBi3Qi+2iXTlUtu7xr+bDHD2dwgRZcPs0cr/i7xf7HHvtuX/6W3pLH/mx09n58FD60B/R0v8AzGJ/Zz/c8NKAQCQCegvubeXniqn8VdEPsQSN/eaMD+Rwt5ktR73Rc/3U1F6rlNy5jYaRosQdK9tWrr2xdZYJRVR+8aDKaTxlAQmoSC+m+9txjVb2YsImY8J1U0v01WeQhlI5YPPdJCG0X6La2kFRe1u+HvFF/wCIVWtaklUITGJYn1eFwSVI36OCDt5WwrbJ7ZdS5RXRozrSo1JE4XkSpZ3UKE5gWYXRdgx6dG6C5xLyvKZMzpg1XVRU9LHMyvTRqsekqxAEnkx2IN++wxEjzmoFXW081S0TmfmadLapIlBFlcK+lAtm06bHxbi+K/hVJKjMJpua1Ly9MxRtRDA3RbLYH4CLbXu2IceFvxF7Qq+gmFOkVGYbDkOqSFXj6LpIlsSOh9RisSLMOYKgUNGCSX08yYRXIEhJj5+jyaxFr79cWfH1LTx5ZDDESz084BLghxzGcsd99JbULdrW6jHfOXOiJdQA5amzAFSdFMLkHY+HUu/2/lhS732reJuKK+XlU+YtFS00zWkkgDE6dKmx8bbEMuw88U2cU9DLTx0mXQTyVAkP00gIum5J+yFYWboLAXw+UWWxNGY3RZESaTQGAYKFjYqBfppIAHlpHlidOQiMyqPCDYAfZpTYfLDRrfbPKfK8yDymSKGZ5FRSZJCHUIhZSjROjKeWbE33G2OtHxhX5c/u8dJSiSTQbWmkdyVGjxGYk+HSAOg/DFtTD4ZlYGTXT6dhrtMsfODHqQVkdgD0EQt0xYZLCrZ+moA6aUMt+zcuIX+dicYyT4XOe8OmtSmNTUxQZlHZ1MRta++kKzFj0+LzB27YVZpa2aqlpRHS1E8brGKsRoNOwZtZIOplGxsBY26EgYYOJsujqmqJKaraJpVRWJB0sYNUg5bbWNrn1A1C4vdH4Jzho4b816YRnnc4hmDoSObsIyHXUF21A77nG3tWXZiyThKqnapE7SU1WupVmVWMUqsxJJLDQynVZVWxXSenTGjcM0VRGJDVSIzMw0rGCERVVVsurfcgt+OM+4E4tljppnkUytPV2po76biQ3JANykQJ9bdN9sayl7b9e+Kx0rCT0q+KV/Z7/YeN/wC7IpxZySBRckADuTYYrOKhellHmAPzYYo+Plm93qdfu5peQLK6SM3M1C+rlm5W3Yb3xq7dLvicXgv9mSJ/ykT/AExmvC45fE1Wg6MJD+ao/wDM4d8wE/u0/NMXLJiEHLDAhSUB16j1v09MJOTG/FVR6K3/ALUeJvpGXcbAMe4MGLdCZ7XabXlVR93S/wDdYHFV7NKnVT5a3YRVEB+YZCP8jYdeJaDn0k8NrmSJlHzINv1tjJvZHmX7HY9aarjk8rRzDlm/yOsnE3tzvGTaio8umKjMPDWUzdmSWL8Tocf5GxcDFNxVdYlmA3p3WY+egG0lv+2XxS665/QSyxjkTtBKp1KwAKk2tZ1YEFT8tuuFKUySOvvK65IkbXE0BDOjAg6nUmN01WN1F7gbC5xoCm426HFJxHk0k2loZeW4BRgejoxBKk9VO2zDp5EbYyssUmT5zCtPGa2FwyeAStC8ikA2Uh0Vrbdb9N/njnnvD0NaTWUvKnZlCMOYyBuWbrpkjOqJw1r3BBsARtiNxEs8a/tERSmjQ293JkAsOj3AZb7+LewHUEnEPhkpUVE9PGWWKSmZJSt1IOyr13VwNQv6DyJOfSfolZpTqcvkltof3pIWg1FjHpaRru7byMzMzaunYdMMudRIyxE7skYa29iBHTMFJ6AlkU72FlYXwe0fhxaSgFnDFp4l2RUUKuvoqbXJLMT3JOJj5Yz6ZI5TG5jVbgKdhTg7agRuCw6eWJRr07U9ei06um920C+15GiCWa3cyHe3qcccuzYm5mKhCHdW0ldoo5UcMCT0Co1+4cGw6YjVeUGKncmQko6z3t/y4+Ydh9ZhcbDysMe5bl5mhZZCLMJotS9QXjm19fIctfmjHuMG8o+TNHHONR3csVbpuVkRVcHcMEMKj1YjyvNyJb5/bzo7f4IcfZyRzIGacsocPoKLYHlczw9x0sLk9j2x5w//APnx/wDyD/JDgT/VfkWRc6pqIo0jkip30mqeVwnhTSNUAOmV0QlNRsth37ueVV1BHAlNArVSwjYJC0gJvcnUF5dy19wQN8L3F/DC0apOJGaPm8t1Cqv0blmtKw3kAcIBft+ePclqGeQNQo7SahfUpSDSQfFqI6G3QDfVcAbW2cNnHDrRM2lZ2QRsJXbeJ5VaR2+jW0RBLIPCo+H5Gxw08PUNU0hnqZ5CLERwFY1ABPxOIx122UltI6km+OdDkEpmEkjJHHrEpgjJZTIL2OpgLC5vpA3IGGjFSKxio4m3jjS+8k8Sj1swY/4VOLYrcbi4xTVX0lbEn1YEaZv7b+CP/Dzj+WLvGqU/Eu8cajq88Q/Jwx/QHGZ8AnncQ10o6JzRf5OqD+WNB4kqwssN/hhSWqb5RrpW/wAy5/u4RPYDRswrKl9y7qgPqNTv+ZZfyxN7iMucpGvDBgwYp0eYw/KqNaTO6qik8MNYrov/AHLslvKx1AfhjccZP7cslYLBXw3DwMFYjqBcMjfwv/m9MTl8o/k638NG4frDLAjP8YGiQeTp4X/xA4nyxhgVYXBBBHmD1wocI50spSZT9FWLrt9ioQWkU/2lAI9Ubzw4jGxUu4p+GpSqNTufHTnRv1KdY29brtfzVvLEvOnkWCVoReUIxQWv4gNtu59MQs8iaNlqo1JMY0yqOrxXubDuyHxAd/EO+LWCdXVXRgysAQR0IPS2B9M0raSKqF2DSEFZElmmZGmYE/RgKVVQyjYILKWUnvh34ZpKZYtdLGFEh1N11luh5ha7Fgbg3O1sUuf0PuzPKAWgZJAU20o0g3D3BKwuwUkqRpNzcKTbnBWSwSK4Ri0wLPH4QZAoH0ll8MLncC50sFAJDYxE4rl7Z6N3y4si6uVIkhH3Re5/C4OKvh/N4p4UaORTZbEXsQRT6SCD94HHxm/Es71E00czrTRlYkXSttegOVmjcavHdlubWsNxucR6rhnJZ7S833WRlDuiSFdBPXWrA8vv5DGXvhNu7uLLOSdAI1Ec1SdF7kCAHt2vYH0vfFTkUj+8GyyLG+piJAt9XIYk/RnSCzMx7E7eWO1Z7NpIoufltfKzAalVmDI4tawPTcXG4I3xXcLZFXZshlqKl6enB0BYwFZ2RRGx/wAJBv31AAYzk530bXnVd2ZQBa9yB/w3e+KLgSX3nOpqiLxQQ04i5nYvpiFhf1V/wAPcY+H4GyeNytRXu+k2YNKAoPSzkDw77bkY51eZNEJUyxjBFTBnWMaUQogBaSV3BaTUxAFzuCD64HO+Wt1dOkiMkiqyMLMrAFSPUHGcf0bQrLzY0VEsIIA0kqo+9tVw1416pGwFr3I6ri9rs2NSqoquIX2NvC85AuUj1W0La5uxUsAQu2+IVNA1Qyqq6ZQLM5QqaZdw6rf4g1gURr6diei4qrvK/wCFJ3ZZAzOyI+hC5UsCB411Js4V7rq6kg7nF3PKFUsxsqgkk9ABuTjnR0qxIscYsqgKB6DFTmh95lFMv7tbPUHtbqsY9W6nyUfeGNV1HXhuNmV53BDVDcwA9Vj6Rg+R0WJHmxxcYAMVuf1rRxWj/eyHlxD77dD8lF2Popxp0zv2nZ0Epapwd6lxSR/+XFqMhHkNRcX/ALOGz2Y5R7tl0CEWZ15rfN9/5WxmuZ0i5jm0FBFdqajGhj5hbc0k9yzAKT53xuijEzm7RjzbXuDBgxToMRM1y9J4ZIZRdJFKsPQ+XriXjw4DCeEnehqpsrqXKB3DQS9lmH7tx6N4QR0JFu+NmyXMOdH4gFkQ6JU+y4629DsQe4Iwo+1fgw1kImhH7TCCVtsXXqV+fcevzxTcBcWtUrq3NZCoSaPoaiJfrKD/AFqb7bdbd9onF05Y/wBbpq5wuSSe4yE/8K51Ed4GJ3NuvJJ3P2Sb9CbSM24jiipTUqGlU2CKgJZ2Y2VbdQb7G/Te+KHK6P3ZJszzVhzihuo3WGLtHGO5J6+ZxS7Trsw7EEfMEH9DhWzXIniVvd11xEqzQmxZQjarJcjXH1+iJHfTboarJeIjHIscVNPHHIpkjp5QAxUW1GmN7bXBMTEfd8sO2XZlHMuqN722IsQynyZTup9Dh2blJsHD/vLRyItlp7aTJGY+e25YOpGpY11aV8jfqBvS5tl1T+2y3jLFwjHm6F1FRZReM6wNYG5HcbWxq4wsZhwszBgrqyF3kCSqfC0lyxR0IINyd2DEA2G2MsZceEfhnMFpII6V4akPGLN4A/ia7m3JZ/MkDyxNj4mpkUCOObSSQAsEijUTc2LhRe5v174qqjh+b3k1L04dySbRzi1zEYbgSItjoPnjn/Qcz7NSvcG4PNiRdlVRsha/wgm4IJ7W2wOSo+WSL7zHpIilLvEGkBchG1EMkaut1kUjxODdbbYbH4dkdYap+XLJAg0oouJ1H29XVtFivbUAfLFh/wCH5pCNZiiAdpBpLyEF21kjVpT49wGVrHDFl9GIYo4lJKxqEBPWwFt8JGTEoUOVvLI/J1RwMf3kkemT4tdkWTdmVrgSMBpGw1dcN2XUKQoEjWyjfqSST1LE7sxPUnc4kMwAJJsB1J/1wt5nxIpUmKRI4gbNVSkCJfSPUfpW+XhHcnpjVcRPzbMmDCCns07C/wB2Jftyf6L1Y+gJEvKsvWBAikk3LM7fE7HdmY+ZP+w2GFCryjnS08MMk3uc0ckstRC/jllGnTzJBvYgsbDbYDoLYkcBZyBSxpUz6naeWCEufHIEdgvqTpHXA3yc2OMz454sEETVQbxuGhox6H95N8ugU+VvtYYOKM4jKyB30U0P/wBxJ3Y9oo7dWP1iOg26nbO+FcskzuvNXUJppITpSP6tl+FB5jux/DGW+onK+obfY3wsaamNRKDzqizb9Qm5UehN9R/DyxomPFGPcbJpeM1NDBgwY1owYMGA8Ixk/tJ4Jljl/pHLrrKh1yInUkb6kHf7y9x+us48tjLNpyx8ppmPBXGC1QMkKgT/ABT0twBLb+sp77B/MbXsL22bFjxlmKzxopDtQyo6yvFGzzQzKVMd0UFhY3uCp3tewxWceezcu/vmWnlVCnWUU6Qzdboeiv8AocVHDvHd5dFaTSVq+Az6bRyW6CpT/wCW3oRid64qN2cUw8I0VVV1i1tVqENOrR0wZOW7FhZnZLkjbbf8hixo5Pfq2pKAJFTaYVqI7rK0w3cagbMgBA0sCL4sZc6YxNHIVp5nQrFN8dOzMCFZHFr72OltJ/niI9P/AEXlTLAplkRDYgEmSaQ21NbfdzcnsMbpUjvluczMZViKVawuYnK/RSBgAbDV9HIbHcgqMWC8RxDaVZYT5SxsAP4gCh/Bsc+DMl90pIoju9i8rd2kc6nJ/E/kBi8tjVTavhzunf4aiI/xr/vjq+aQjczRD+Nf98VfE+bUlImupVQDexMZYE+VwpAJ9cVnA+f0dbEhjijE2gGRVisEbuC2nT8t8Ns3zpdvxLTDpMHPlGGkP5RgnHFs5lkYJDTlSdw07CMEDqVQXkP4quLtEA6AD5DCb7QvoHo64f8ADzBJD/0pvA1/TUVwpdxU5vmszSTkwNWx0hAmXWIoQ1gxEce5mKqRfWSPIYuY6WGuelrwUelSCT6J1uAzW3t0DKA6n5nFdxVk6QStULLWLFVsBUR00YkVrL1OxdNQABKb7/jjtwciUlG0UysnOlleKnALTCJydI0ruDp69hfc4z2n3y4+zTOYI4IqdWvJM8s6xoCwijZ2K6yNkFhtfFZQZRBRiWUVBKIXDVj/AFFZiTFSDvITsXHy67D4zKso8sg5boIVO4o4mvPJ61UgOy9LqDbtdumKTK8jrc8kSWo+gok/doosoHYRL3NttZ28sZtO/Xtwiimz2oWGBDBl8B/L1P25W/G1ySfPbsoyyKmhSGFdKILAf6nzJ7nHmTZVFTRLDBGERRsB+pJ7k+ZxNAxUmnTHHT3BgwY1QwYMGAMGDBgDBgwYDw4WuLeCaWvX6ZLSAWWVNnHz+0PQ4ZsGDLNsPmyPNso1ckirpO6Ea0I76ozuht3Xb+WJnD3tEpSdIeWhfpoYc2lv6D4ot+w0jGxkYXs+4Joqu5mp01n+sXwv+a9fxviPGzpHhZ0+KDiCRl1COOoTs9LKrbeZSQqR+BbE1eI4B8bPGe/MjdLfiwt+uM7zD2MlSWoq14z2D3/zIQR+RxFXIuI6faOpEyj/AKiyX/8AXUN+WN3TyyncP/EL0tdTtT+9xBHK69LrqKqQxAudr2Av5E458MUNJQJJHFUx8pn5iq0ikqSACNV7kXAO/TfCE2acQLs9DHJ6mFT/AJXGPlc2z36uWQqfMU4H/wA8ZtnlN701NuJaXtOreiXc/kgJxCzTMVqInj9zkmicWYygRREfeMpDW+SnGehOJZugEIPkIU/ndvyx7F7LcxqDeuzHbyDySm38WlV/C+N3fhvlb1F7nvG8MA0zVqKRtyKMcyTbsZHFl272U4UYOJK6tLRZRSmFWPjnJ1St6yTPex/Enyw9ZJ7J8vgsXQzsO8puv90eH88O9PTrGoVFVVGwVQAAPQDpjNW9njle2b8JeyaOJhNXt7xMfEVNzGD66t5D6nb0xpcaAAAAADYAdLY+sGKkkXMZOhgwYMa0YMGDAGDBgwBgwYMAYMGDAGDBgwBgwYMAY8tgwYAwYMGAMFse4MAYMGDAGDBgwBgwYMAYMGDAGDBgwH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209800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/>
            <a:r>
              <a:rPr lang="en" dirty="0">
                <a:solidFill>
                  <a:schemeClr val="accent1"/>
                </a:solidFill>
              </a:rPr>
              <a:t/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Lecture </a:t>
            </a:r>
            <a:r>
              <a:rPr lang="en-US" dirty="0" smtClean="0">
                <a:solidFill>
                  <a:schemeClr val="accent1"/>
                </a:solidFill>
              </a:rPr>
              <a:t>8: Summary of hockey stats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4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Shot based metrics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76962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err="1" smtClean="0"/>
              <a:t>Corsi</a:t>
            </a:r>
            <a:r>
              <a:rPr lang="en-US" sz="2000" dirty="0" smtClean="0"/>
              <a:t>: shots on goal + missed shots + blocked shots (SAs)</a:t>
            </a:r>
          </a:p>
          <a:p>
            <a:pPr lvl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Via </a:t>
            </a:r>
            <a:r>
              <a:rPr lang="en-US" sz="2000" dirty="0" smtClean="0"/>
              <a:t>Erik </a:t>
            </a:r>
            <a:r>
              <a:rPr lang="en-US" sz="2000" dirty="0" err="1" smtClean="0"/>
              <a:t>Tulsky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61167" y="3647693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19400"/>
            <a:ext cx="8394700" cy="312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736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Shot based metrics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76962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err="1" smtClean="0"/>
              <a:t>Corsi</a:t>
            </a:r>
            <a:r>
              <a:rPr lang="en-US" sz="2000" dirty="0" smtClean="0"/>
              <a:t>: shots on goal + missed shots + blocked shots (SAs)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Example: Patrice Bergeron</a:t>
            </a:r>
          </a:p>
          <a:p>
            <a:pPr lvl="0">
              <a:buNone/>
            </a:pPr>
            <a:endParaRPr lang="en-US" sz="2000" dirty="0"/>
          </a:p>
          <a:p>
            <a:pPr>
              <a:buNone/>
            </a:pPr>
            <a:r>
              <a:rPr lang="en-US" sz="2000" i="1" dirty="0" smtClean="0"/>
              <a:t>CF60 </a:t>
            </a:r>
            <a:r>
              <a:rPr lang="en-US" sz="2000" dirty="0" smtClean="0"/>
              <a:t>= </a:t>
            </a:r>
            <a:r>
              <a:rPr lang="en-US" sz="2000" dirty="0" err="1" smtClean="0"/>
              <a:t>Corsi</a:t>
            </a:r>
            <a:r>
              <a:rPr lang="en-US" sz="2000" dirty="0" smtClean="0"/>
              <a:t> x 60/Time-on-ice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i="1" dirty="0" err="1" smtClean="0"/>
              <a:t>CorsiOff</a:t>
            </a:r>
            <a:r>
              <a:rPr lang="en-US" sz="2000" i="1" dirty="0" smtClean="0"/>
              <a:t> = </a:t>
            </a:r>
            <a:r>
              <a:rPr lang="en-US" sz="2000" dirty="0" smtClean="0"/>
              <a:t>Teammates number when player is off ice</a:t>
            </a:r>
          </a:p>
          <a:p>
            <a:pPr>
              <a:buNone/>
            </a:pPr>
            <a:endParaRPr lang="en-US" sz="2000" i="1" dirty="0"/>
          </a:p>
          <a:p>
            <a:pPr>
              <a:buNone/>
            </a:pPr>
            <a:r>
              <a:rPr lang="en-US" sz="2000" i="1" dirty="0" err="1" smtClean="0"/>
              <a:t>CorsiRel</a:t>
            </a:r>
            <a:r>
              <a:rPr lang="en-US" sz="2000" dirty="0" smtClean="0"/>
              <a:t> = </a:t>
            </a:r>
            <a:r>
              <a:rPr lang="en-US" sz="2000" i="1" dirty="0"/>
              <a:t>CF60 </a:t>
            </a:r>
            <a:r>
              <a:rPr lang="en-US" sz="2000" dirty="0" smtClean="0"/>
              <a:t>- </a:t>
            </a:r>
            <a:r>
              <a:rPr lang="en-US" sz="2000" i="1" dirty="0" err="1" smtClean="0"/>
              <a:t>CorsiOff</a:t>
            </a:r>
            <a:endParaRPr lang="en-US" sz="2000" i="1" dirty="0" smtClean="0"/>
          </a:p>
          <a:p>
            <a:pPr>
              <a:buNone/>
            </a:pPr>
            <a:endParaRPr lang="en-US" sz="2000" dirty="0"/>
          </a:p>
          <a:p>
            <a:pPr lvl="0">
              <a:buNone/>
            </a:pPr>
            <a:r>
              <a:rPr lang="en-US" sz="2000" dirty="0" smtClean="0"/>
              <a:t>Bergeron’s 2016 </a:t>
            </a:r>
            <a:r>
              <a:rPr lang="en-US" sz="2000" i="1" dirty="0" err="1" smtClean="0"/>
              <a:t>CorsiRel</a:t>
            </a:r>
            <a:r>
              <a:rPr lang="en-US" sz="2000" i="1" dirty="0" smtClean="0"/>
              <a:t> = 7.97</a:t>
            </a:r>
            <a:r>
              <a:rPr lang="en-US" sz="2000" dirty="0" smtClean="0"/>
              <a:t>: Roughly 8 more shots per 60 even strength minutes were directed at opponents net while he was on the ice versus when he was off the ice</a:t>
            </a: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61167" y="3647693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77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Shot based metrics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76962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err="1" smtClean="0"/>
              <a:t>Corsi</a:t>
            </a:r>
            <a:r>
              <a:rPr lang="en-US" sz="2000" dirty="0" smtClean="0"/>
              <a:t>: shots on goal + missed shots + blocked shots (SAs)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Additional tweak: Score </a:t>
            </a:r>
            <a:r>
              <a:rPr lang="en-US" sz="2000" dirty="0" smtClean="0"/>
              <a:t>adjustments</a:t>
            </a:r>
          </a:p>
          <a:p>
            <a:pPr lvl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-Adjust for relative score differential (-2, -1, 0, </a:t>
            </a:r>
            <a:r>
              <a:rPr lang="en-US" sz="2000" dirty="0" err="1" smtClean="0"/>
              <a:t>etc</a:t>
            </a:r>
            <a:r>
              <a:rPr lang="en-US" sz="2000" dirty="0" smtClean="0"/>
              <a:t>) and shot differential during each game (weighted by time)</a:t>
            </a: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61167" y="3647693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05200"/>
            <a:ext cx="6280355" cy="2532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096000"/>
            <a:ext cx="6293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https://hockey-</a:t>
            </a:r>
            <a:r>
              <a:rPr lang="en-US" dirty="0" err="1"/>
              <a:t>graphs.com</a:t>
            </a:r>
            <a:r>
              <a:rPr lang="en-US" dirty="0"/>
              <a:t>/2014/11/13/adjusted-possession-measures/</a:t>
            </a:r>
          </a:p>
        </p:txBody>
      </p:sp>
    </p:spTree>
    <p:extLst>
      <p:ext uri="{BB962C8B-B14F-4D97-AF65-F5344CB8AC3E}">
        <p14:creationId xmlns:p14="http://schemas.microsoft.com/office/powerpoint/2010/main" val="21385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PDO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b="1" dirty="0" smtClean="0"/>
              <a:t>PDO</a:t>
            </a:r>
            <a:r>
              <a:rPr lang="en-US" sz="2000" dirty="0" smtClean="0"/>
              <a:t>: 5v5 shooting percentage + 5v5 save </a:t>
            </a:r>
            <a:r>
              <a:rPr lang="en-US" sz="2000" dirty="0" smtClean="0"/>
              <a:t>percentage</a:t>
            </a:r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r>
              <a:rPr lang="en-US" sz="2000" dirty="0" smtClean="0"/>
              <a:t>Creator: Vic Ferrari</a:t>
            </a: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19400"/>
            <a:ext cx="7092429" cy="32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384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PDO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b="1" dirty="0" smtClean="0"/>
              <a:t>PDO</a:t>
            </a:r>
            <a:r>
              <a:rPr lang="en-US" sz="2000" dirty="0" smtClean="0"/>
              <a:t>: 5v5 shooting percentage + 5v5 save percentage</a:t>
            </a:r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r>
              <a:rPr lang="en-US" sz="2000" dirty="0" smtClean="0"/>
              <a:t>Ties to </a:t>
            </a:r>
            <a:r>
              <a:rPr lang="en-US" sz="2000" dirty="0" smtClean="0"/>
              <a:t>team performance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7211771" cy="340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738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PDO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b="1" dirty="0" smtClean="0"/>
              <a:t>PDO</a:t>
            </a:r>
            <a:r>
              <a:rPr lang="en-US" sz="2000" dirty="0" smtClean="0"/>
              <a:t>: 5v5 shooting percentage + 5v5 save percentage</a:t>
            </a:r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r>
              <a:rPr lang="en-US" sz="2000" dirty="0" smtClean="0"/>
              <a:t>Less repeatable? 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124200"/>
            <a:ext cx="7429500" cy="2213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56388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www.pensburgh.com</a:t>
            </a:r>
            <a:r>
              <a:rPr lang="en-US" dirty="0"/>
              <a:t>/2010/6/23/1531707/</a:t>
            </a:r>
            <a:r>
              <a:rPr lang="en-US" dirty="0" err="1"/>
              <a:t>pdo</a:t>
            </a:r>
            <a:r>
              <a:rPr lang="en-US" dirty="0"/>
              <a:t>-and-what-it-means</a:t>
            </a:r>
          </a:p>
        </p:txBody>
      </p:sp>
    </p:spTree>
    <p:extLst>
      <p:ext uri="{BB962C8B-B14F-4D97-AF65-F5344CB8AC3E}">
        <p14:creationId xmlns:p14="http://schemas.microsoft.com/office/powerpoint/2010/main" val="3809279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PDO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b="1" dirty="0" smtClean="0"/>
              <a:t>PDO</a:t>
            </a:r>
            <a:r>
              <a:rPr lang="en-US" sz="2000" dirty="0" smtClean="0"/>
              <a:t>: 5v5 shooting percentage + 5v5 save percentage</a:t>
            </a:r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r>
              <a:rPr lang="en-US" sz="2000" dirty="0" smtClean="0"/>
              <a:t>Less repeatable? 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56388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www.pensburgh.com</a:t>
            </a:r>
            <a:r>
              <a:rPr lang="en-US" dirty="0"/>
              <a:t>/2010/6/23/1531707/</a:t>
            </a:r>
            <a:r>
              <a:rPr lang="en-US" dirty="0" err="1"/>
              <a:t>pdo</a:t>
            </a:r>
            <a:r>
              <a:rPr lang="en-US" dirty="0"/>
              <a:t>-and-what-it-means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19400"/>
            <a:ext cx="5943600" cy="26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260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PDO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b="1" dirty="0" smtClean="0"/>
              <a:t>PDO</a:t>
            </a:r>
            <a:r>
              <a:rPr lang="en-US" sz="2000" dirty="0" smtClean="0"/>
              <a:t>: 5v5 shooting percentage + 5v5 save percentage</a:t>
            </a:r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r>
              <a:rPr lang="en-US" sz="2000" dirty="0" smtClean="0"/>
              <a:t>How can PDO predict the future?  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797300"/>
            <a:ext cx="83820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971800"/>
            <a:ext cx="6972300" cy="57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32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PDO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b="1" dirty="0" smtClean="0"/>
              <a:t>PDO</a:t>
            </a:r>
            <a:r>
              <a:rPr lang="en-US" sz="2000" dirty="0" smtClean="0"/>
              <a:t>: 5v5 shooting percentage + 5v5 save percentage</a:t>
            </a:r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r>
              <a:rPr lang="en-US" sz="2000" dirty="0" smtClean="0"/>
              <a:t>How can PDO predict the future?  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81400"/>
            <a:ext cx="84074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971800"/>
            <a:ext cx="6972300" cy="57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08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PDO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b="1" dirty="0" smtClean="0"/>
              <a:t>PDO</a:t>
            </a:r>
            <a:r>
              <a:rPr lang="en-US" sz="2000" dirty="0" smtClean="0"/>
              <a:t>: 5v5 shooting percentage + 5v5 save percentage</a:t>
            </a:r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r>
              <a:rPr lang="en-US" sz="2000" dirty="0" smtClean="0"/>
              <a:t>How can PDO predict the future?  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0"/>
            <a:ext cx="8382000" cy="138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352800"/>
            <a:ext cx="8445500" cy="279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780196"/>
            <a:ext cx="6972300" cy="57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800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Goals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 marL="514350" lvl="0" indent="-514350">
              <a:buAutoNum type="romanLcParenR"/>
            </a:pPr>
            <a:r>
              <a:rPr lang="en-US" sz="2800" dirty="0" smtClean="0"/>
              <a:t>Overview of hockey stats</a:t>
            </a:r>
          </a:p>
          <a:p>
            <a:pPr marL="514350" lvl="0" indent="-514350">
              <a:buAutoNum type="romanLcParenR"/>
            </a:pPr>
            <a:r>
              <a:rPr lang="en-US" sz="2800" dirty="0" smtClean="0"/>
              <a:t>Shot based metrics</a:t>
            </a:r>
          </a:p>
          <a:p>
            <a:pPr marL="514350" lvl="0" indent="-514350">
              <a:buAutoNum type="romanLcParenR"/>
            </a:pPr>
            <a:r>
              <a:rPr lang="en-US" sz="2800" dirty="0" smtClean="0"/>
              <a:t>Score adjustments</a:t>
            </a:r>
          </a:p>
          <a:p>
            <a:pPr marL="514350" lvl="0" indent="-514350">
              <a:buAutoNum type="romanLcParenR"/>
            </a:pPr>
            <a:r>
              <a:rPr lang="en-US" sz="2800" dirty="0" smtClean="0"/>
              <a:t>PDO</a:t>
            </a:r>
          </a:p>
          <a:p>
            <a:pPr marL="514350" lvl="0" indent="-514350">
              <a:buAutoNum type="romanLcParenR"/>
            </a:pPr>
            <a:r>
              <a:rPr lang="en-US" sz="2800" dirty="0" smtClean="0"/>
              <a:t>Expected goals</a:t>
            </a:r>
            <a:endParaRPr lang="en-US" sz="2800" dirty="0" smtClean="0"/>
          </a:p>
          <a:p>
            <a:pPr marL="514350" lvl="0" indent="-514350">
              <a:buAutoNum type="romanLcParenR"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</a:t>
            </a:fld>
            <a:endParaRPr lang="en-US"/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381000" y="3505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Tools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Shape 30"/>
          <p:cNvSpPr txBox="1">
            <a:spLocks/>
          </p:cNvSpPr>
          <p:nvPr/>
        </p:nvSpPr>
        <p:spPr>
          <a:xfrm>
            <a:off x="457200" y="4038600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None/>
            </a:pPr>
            <a:endParaRPr lang="en-US" sz="2800" dirty="0" smtClean="0"/>
          </a:p>
          <a:p>
            <a:pPr marL="514350" indent="-514350">
              <a:buFont typeface="Arial"/>
              <a:buAutoNum type="romanLcParenR"/>
            </a:pPr>
            <a:r>
              <a:rPr lang="en-US" sz="2800" dirty="0" smtClean="0"/>
              <a:t>Bivariate tools: scatter plots, </a:t>
            </a:r>
            <a:r>
              <a:rPr lang="en-US" sz="2800" i="1" dirty="0" smtClean="0"/>
              <a:t>r </a:t>
            </a:r>
          </a:p>
          <a:p>
            <a:pPr marL="514350" indent="-514350">
              <a:buFont typeface="Arial"/>
              <a:buAutoNum type="romanLcParenR"/>
            </a:pPr>
            <a:r>
              <a:rPr lang="en-US" sz="2800" dirty="0" smtClean="0"/>
              <a:t>Heat </a:t>
            </a:r>
            <a:r>
              <a:rPr lang="en-US" sz="2800" dirty="0" smtClean="0"/>
              <a:t>maps</a:t>
            </a: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902582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PDO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b="1" dirty="0" smtClean="0"/>
              <a:t>PDO</a:t>
            </a:r>
            <a:r>
              <a:rPr lang="en-US" sz="2000" dirty="0" smtClean="0"/>
              <a:t>: 5v5 shooting percentage + 5v5 save percentage</a:t>
            </a:r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r>
              <a:rPr lang="en-US" sz="2000" dirty="0" smtClean="0"/>
              <a:t>How can PDO predict the future?  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5600"/>
            <a:ext cx="8077200" cy="34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4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PDO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714500" y="1658760"/>
          <a:ext cx="5715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95700" y="58051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Shooting %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Sh</a:t>
            </a:r>
            <a:r>
              <a:rPr lang="en-US" dirty="0" smtClean="0"/>
              <a:t>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1584436"/>
            <a:ext cx="22860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League Averages*</a:t>
            </a:r>
          </a:p>
          <a:p>
            <a:pPr algn="ctr"/>
            <a:r>
              <a:rPr lang="en-US" dirty="0" smtClean="0"/>
              <a:t>Shooting %: 7.35%</a:t>
            </a:r>
            <a:br>
              <a:rPr lang="en-US" dirty="0" smtClean="0"/>
            </a:br>
            <a:r>
              <a:rPr lang="en-US" dirty="0" smtClean="0"/>
              <a:t>Save % : 92.6%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Avg</a:t>
            </a:r>
            <a:r>
              <a:rPr lang="en-US" sz="1400" dirty="0"/>
              <a:t> 5v5 </a:t>
            </a:r>
            <a:r>
              <a:rPr lang="en-US" sz="1400" dirty="0" smtClean="0"/>
              <a:t> (2016)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2895600" y="6324600"/>
            <a:ext cx="3276600" cy="25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0600" y="342872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%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Sv</a:t>
            </a:r>
            <a:r>
              <a:rPr lang="en-US" dirty="0" smtClean="0"/>
              <a:t>%)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5227" y="175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37509" y="62692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624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1846983" y="2271962"/>
            <a:ext cx="282287" cy="30802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83327" y="53545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416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PDO (2018)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400800"/>
            <a:ext cx="3993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public.tableau.com</a:t>
            </a:r>
            <a:r>
              <a:rPr lang="en-US" dirty="0"/>
              <a:t>/profile/</a:t>
            </a:r>
            <a:r>
              <a:rPr lang="en-US" dirty="0" err="1"/>
              <a:t>sean.tierney</a:t>
            </a:r>
            <a:r>
              <a:rPr lang="en-US" dirty="0"/>
              <a:t>#!/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62100"/>
            <a:ext cx="5848171" cy="46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18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Articles </a:t>
            </a:r>
            <a:r>
              <a:rPr lang="en-US" dirty="0" smtClean="0">
                <a:solidFill>
                  <a:schemeClr val="accent1"/>
                </a:solidFill>
              </a:rPr>
              <a:t>for related discussion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2362200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www.broadstreethockey.com</a:t>
            </a:r>
            <a:r>
              <a:rPr lang="en-US" dirty="0"/>
              <a:t>/2012/1/23/2722089/score-adjusted-</a:t>
            </a:r>
            <a:r>
              <a:rPr lang="en-US" dirty="0" err="1"/>
              <a:t>fenwick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00200"/>
            <a:ext cx="4876800" cy="7784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4343400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nhlnumbers.com</a:t>
            </a:r>
            <a:r>
              <a:rPr lang="en-US" dirty="0"/>
              <a:t>/2012/7/9/how-important-is-neutral-zone-play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200"/>
            <a:ext cx="6248400" cy="11987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5800" y="5943600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donttellmeaboutheart.blogspot.com</a:t>
            </a:r>
            <a:r>
              <a:rPr lang="en-US" dirty="0"/>
              <a:t>/2015/05/</a:t>
            </a:r>
            <a:r>
              <a:rPr lang="en-US" dirty="0" err="1"/>
              <a:t>nhl</a:t>
            </a:r>
            <a:r>
              <a:rPr lang="en-US" dirty="0"/>
              <a:t>-expected-goals-</a:t>
            </a:r>
            <a:r>
              <a:rPr lang="en-US" dirty="0" err="1"/>
              <a:t>model.html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953000"/>
            <a:ext cx="4165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2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Overview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47800"/>
            <a:ext cx="7150100" cy="850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400" y="2362200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dirty="0" err="1" smtClean="0"/>
              <a:t>Grantland</a:t>
            </a:r>
            <a:r>
              <a:rPr lang="en-US" sz="2400" dirty="0" smtClean="0"/>
              <a:t>, 2014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752600" y="4572000"/>
            <a:ext cx="327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-Rolling Stone, 2014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7315200" cy="10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822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Traditional metrics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1726690"/>
            <a:ext cx="7556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192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Shot based metrics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i="1" dirty="0"/>
              <a:t>“in order to shoot the puck, you have to possess the puck</a:t>
            </a:r>
            <a:r>
              <a:rPr lang="en-US" sz="2000" i="1" dirty="0" smtClean="0"/>
              <a:t>”</a:t>
            </a:r>
            <a:endParaRPr lang="en-US" sz="2000" i="1" dirty="0"/>
          </a:p>
          <a:p>
            <a:pPr lvl="0">
              <a:buNone/>
            </a:pPr>
            <a:endParaRPr lang="en" sz="2800" dirty="0"/>
          </a:p>
          <a:p>
            <a:pPr lvl="0">
              <a:buNone/>
            </a:pPr>
            <a:r>
              <a:rPr lang="en-US" sz="2000" b="1" dirty="0" err="1" smtClean="0"/>
              <a:t>Corsi</a:t>
            </a:r>
            <a:r>
              <a:rPr lang="en-US" sz="2000" dirty="0" smtClean="0"/>
              <a:t>: shots on goal + missed shots + blocked shots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r>
              <a:rPr lang="en-US" sz="2000" b="1" dirty="0" smtClean="0"/>
              <a:t>Fenwick</a:t>
            </a:r>
            <a:r>
              <a:rPr lang="en-US" sz="2000" dirty="0" smtClean="0"/>
              <a:t>: </a:t>
            </a:r>
            <a:r>
              <a:rPr lang="en-US" sz="2000" dirty="0"/>
              <a:t>shots on goal + missed </a:t>
            </a:r>
            <a:r>
              <a:rPr lang="en-US" sz="2000" dirty="0" smtClean="0"/>
              <a:t>shots</a:t>
            </a:r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76600"/>
            <a:ext cx="968773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181600"/>
            <a:ext cx="93345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97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Shot based metrics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err="1" smtClean="0"/>
              <a:t>Corsi</a:t>
            </a:r>
            <a:r>
              <a:rPr lang="en-US" sz="2000" dirty="0" smtClean="0"/>
              <a:t>: shots on goal + missed shots + blocked shots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87854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3619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Shot based metrics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9916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err="1" smtClean="0"/>
              <a:t>Corsi</a:t>
            </a:r>
            <a:r>
              <a:rPr lang="en-US" sz="2000" dirty="0" smtClean="0"/>
              <a:t>: shots on goal + missed shots + blocked shots (SAs)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Example: Patrice Bergeron</a:t>
            </a:r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marL="342900" indent="-342900"/>
            <a:r>
              <a:rPr lang="en-US" sz="2000" dirty="0"/>
              <a:t>	</a:t>
            </a:r>
            <a:r>
              <a:rPr lang="en-US" sz="2000" dirty="0" smtClean="0"/>
              <a:t>			-On ice for 15 Boston SAs (CF = 15)</a:t>
            </a:r>
          </a:p>
          <a:p>
            <a:pPr marL="342900" lvl="2" indent="-342900"/>
            <a:endParaRPr lang="en-US" sz="200" dirty="0" smtClean="0"/>
          </a:p>
          <a:p>
            <a:pPr lvl="0">
              <a:buNone/>
            </a:pPr>
            <a:r>
              <a:rPr lang="en-US" sz="2000" dirty="0" smtClean="0"/>
              <a:t>				-On ice for 8 Washington SAs (CA = 8)</a:t>
            </a:r>
          </a:p>
          <a:p>
            <a:pPr lvl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-Bergeron is a +7 for game (</a:t>
            </a:r>
            <a:r>
              <a:rPr lang="en-US" sz="2000" i="1" dirty="0" err="1" smtClean="0"/>
              <a:t>Corsi</a:t>
            </a:r>
            <a:r>
              <a:rPr lang="en-US" sz="2000" i="1" dirty="0" smtClean="0"/>
              <a:t>)</a:t>
            </a:r>
          </a:p>
          <a:p>
            <a:pPr lvl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		-</a:t>
            </a:r>
            <a:r>
              <a:rPr lang="en-US" sz="2000" dirty="0" smtClean="0"/>
              <a:t>Bergeron has a </a:t>
            </a:r>
            <a:r>
              <a:rPr lang="en-US" sz="2000" dirty="0" smtClean="0"/>
              <a:t>65.2% </a:t>
            </a:r>
            <a:r>
              <a:rPr lang="en-US" sz="2000" i="1" dirty="0" smtClean="0"/>
              <a:t>CF%</a:t>
            </a: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r>
              <a:rPr lang="en-US" sz="2000" dirty="0" smtClean="0"/>
              <a:t>How to interpret +7? How to interpret </a:t>
            </a:r>
            <a:r>
              <a:rPr lang="en-US" sz="2000" dirty="0" smtClean="0"/>
              <a:t>65.2%?</a:t>
            </a:r>
            <a:endParaRPr lang="en-US" sz="2000" dirty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76600"/>
            <a:ext cx="3200400" cy="196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61167" y="3647693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37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Shot based metrics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9916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err="1" smtClean="0"/>
              <a:t>Corsi</a:t>
            </a:r>
            <a:r>
              <a:rPr lang="en-US" sz="2000" dirty="0" smtClean="0"/>
              <a:t>: shots on goal + missed shots + blocked shots (SAs)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Example: Patrice Bergeron</a:t>
            </a:r>
          </a:p>
          <a:p>
            <a:pPr lvl="0"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Why </a:t>
            </a:r>
            <a:r>
              <a:rPr lang="en-US" sz="2000" dirty="0" err="1" smtClean="0"/>
              <a:t>Corsi</a:t>
            </a:r>
            <a:r>
              <a:rPr lang="en-US" sz="2000" dirty="0" smtClean="0"/>
              <a:t>?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-Strong correlation with future success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-</a:t>
            </a:r>
            <a:r>
              <a:rPr lang="en-US" sz="2000" dirty="0" smtClean="0"/>
              <a:t>Repeatable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Why not </a:t>
            </a:r>
            <a:r>
              <a:rPr lang="en-US" sz="2000" dirty="0" err="1" smtClean="0"/>
              <a:t>Corsi</a:t>
            </a:r>
            <a:r>
              <a:rPr lang="en-US" sz="2000" dirty="0" smtClean="0"/>
              <a:t>?</a:t>
            </a:r>
            <a:endParaRPr lang="en-US" sz="20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61167" y="3647693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8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Shot based metrics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76962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err="1" smtClean="0"/>
              <a:t>Corsi</a:t>
            </a:r>
            <a:r>
              <a:rPr lang="en-US" sz="2000" dirty="0" smtClean="0"/>
              <a:t>: shots on goal + missed shots + blocked shots (SAs)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Correlation to </a:t>
            </a:r>
            <a:r>
              <a:rPr lang="en-US" sz="2000" dirty="0" smtClean="0"/>
              <a:t>winning</a:t>
            </a:r>
            <a:endParaRPr lang="en-US" sz="2800" dirty="0"/>
          </a:p>
          <a:p>
            <a:pPr lvl="0">
              <a:buNone/>
            </a:pPr>
            <a:endParaRPr lang="en-US" sz="2000" dirty="0"/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61167" y="3647693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predictivevalidityofEVgoalrati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2" y="2667000"/>
            <a:ext cx="8053891" cy="11334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800600" y="3810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419600"/>
            <a:ext cx="4305300" cy="18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990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9114</TotalTime>
  <Words>474</Words>
  <Application>Microsoft Macintosh PowerPoint</Application>
  <PresentationFormat>On-screen Show (4:3)</PresentationFormat>
  <Paragraphs>233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Courier New</vt:lpstr>
      <vt:lpstr>Wingdings</vt:lpstr>
      <vt:lpstr>Arial</vt:lpstr>
      <vt:lpstr>Custom Theme</vt:lpstr>
      <vt:lpstr>   Lecture 8: Summary of hockey stats</vt:lpstr>
      <vt:lpstr>Goals</vt:lpstr>
      <vt:lpstr>Overview</vt:lpstr>
      <vt:lpstr>Traditional metrics</vt:lpstr>
      <vt:lpstr>Shot based metrics</vt:lpstr>
      <vt:lpstr>Shot based metrics</vt:lpstr>
      <vt:lpstr>Shot based metrics</vt:lpstr>
      <vt:lpstr>Shot based metrics</vt:lpstr>
      <vt:lpstr>Shot based metrics</vt:lpstr>
      <vt:lpstr>Shot based metrics</vt:lpstr>
      <vt:lpstr>Shot based metrics</vt:lpstr>
      <vt:lpstr>Shot based metrics</vt:lpstr>
      <vt:lpstr>PDO</vt:lpstr>
      <vt:lpstr>PDO</vt:lpstr>
      <vt:lpstr>PDO</vt:lpstr>
      <vt:lpstr>PDO</vt:lpstr>
      <vt:lpstr>PDO</vt:lpstr>
      <vt:lpstr>PDO</vt:lpstr>
      <vt:lpstr>PDO</vt:lpstr>
      <vt:lpstr>PDO</vt:lpstr>
      <vt:lpstr>PDO</vt:lpstr>
      <vt:lpstr>PDO (2018)</vt:lpstr>
      <vt:lpstr>Articles for related discussion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Case Study: Treating Chronic Fatigue Syndrome</dc:title>
  <dc:creator>PubHealthGuest</dc:creator>
  <cp:lastModifiedBy>Michael Lopez</cp:lastModifiedBy>
  <cp:revision>132</cp:revision>
  <cp:lastPrinted>2018-10-31T20:31:45Z</cp:lastPrinted>
  <dcterms:modified xsi:type="dcterms:W3CDTF">2018-10-31T20:33:53Z</dcterms:modified>
</cp:coreProperties>
</file>