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54" r:id="rId1"/>
  </p:sldMasterIdLst>
  <p:notesMasterIdLst>
    <p:notesMasterId r:id="rId19"/>
  </p:notesMasterIdLst>
  <p:handoutMasterIdLst>
    <p:handoutMasterId r:id="rId20"/>
  </p:handoutMasterIdLst>
  <p:sldIdLst>
    <p:sldId id="646" r:id="rId2"/>
    <p:sldId id="257" r:id="rId3"/>
    <p:sldId id="703" r:id="rId4"/>
    <p:sldId id="704" r:id="rId5"/>
    <p:sldId id="705" r:id="rId6"/>
    <p:sldId id="706" r:id="rId7"/>
    <p:sldId id="715" r:id="rId8"/>
    <p:sldId id="707" r:id="rId9"/>
    <p:sldId id="708" r:id="rId10"/>
    <p:sldId id="710" r:id="rId11"/>
    <p:sldId id="712" r:id="rId12"/>
    <p:sldId id="694" r:id="rId13"/>
    <p:sldId id="691" r:id="rId14"/>
    <p:sldId id="713" r:id="rId15"/>
    <p:sldId id="714" r:id="rId16"/>
    <p:sldId id="717" r:id="rId17"/>
    <p:sldId id="716" r:id="rId18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8" autoAdjust="0"/>
    <p:restoredTop sz="94674" autoAdjust="0"/>
  </p:normalViewPr>
  <p:slideViewPr>
    <p:cSldViewPr>
      <p:cViewPr>
        <p:scale>
          <a:sx n="94" d="100"/>
          <a:sy n="94" d="100"/>
        </p:scale>
        <p:origin x="2472" y="8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7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4272" y="1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CDA0A-D9B9-4B4C-B156-7DAB23726B65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DF2E15-6823-4E62-9112-BBEE3B051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83766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44309754"/>
      </p:ext>
    </p:extLst>
  </p:cSld>
  <p:clrMap bg1="lt1" tx1="dk1" bg2="dk2" tx2="lt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61095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95013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5088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11528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32867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01437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3737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68990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7888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370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4136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8421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3035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5976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40598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8183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0415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A0028-2131-4AF4-8ED4-9AC2332E78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A0028-2131-4AF4-8ED4-9AC2332E78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A0028-2131-4AF4-8ED4-9AC2332E78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0104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A0028-2131-4AF4-8ED4-9AC2332E78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" name="AutoShape 2" descr="data:image/jpeg;base64,/9j/4AAQSkZJRgABAQAAAQABAAD/2wCEAAkGBxQTEhUUEhIVFhUWGB0WGRcYGRocGBscHB8bHx4kGCAYICggGh0oHCAYIjIiJSorLjAuGx8zODMsNygtLisBCgoKDg0OGhAQGzQlHyQsLCwsLCwsLCwsLCwsLCwsLCwsLCwsLCwsLCwsLCwsLCwsLCwsLCwsLCwsLCwsLCwsLP/AABEIALUAtAMBIgACEQEDEQH/xAAbAAACAwEBAQAAAAAAAAAAAAAABgQFBwMBAv/EAEgQAAIBAgQEAwQHBAgEBQUAAAECAwQRAAUSIQYTMUEiUWEHFDJxI0JSYoGRoSQzgrEVQ3KSorLB0URTY4MWc5OzwiU0NWR0/8QAFwEBAQEBAAAAAAAAAAAAAAAAAAIBA//EACIRAQEAAgICAgIDAAAAAAAAAAABAhEhMRJBUWEyQgMiwf/aAAwDAQACEQMRAD8A3HBgwYAwYMGAMGDHl8B7gxR8ScV0tEt6iZVa1wg3c/JRvjOKv2q1dU5iyyiJP2mBdvmQPCg+ZOMuUibnI2PFdW57TQ35tRChHUM6g/le+MczHh3Mp7f0lmaQBv6ppLsR6Rx2Dfrjvl/supANzXTkfYiWFD8ubv8ArjPKp876jRZfaDlq9a2L8CT/ACGPhPaLlp/4yMfO/wDthXT2c0YG2XTH/wAyqC/orEY+l9nlI3TLSR5pVn/cYbyN5HWl4voZPgrID/Go/nbFzFKrAFWDA9CDcfmMZHWezGjN/wBmr4fVGikH5XYnFGOA+Q96PNOTIeiTLJTOfS9wH/LDdPLKdxveDGLPxJnmXb1UPvEQ+uRqFv7cYuvzYYbOF/apR1VlkPu8h+rIRov91+h/G2EyjZnD7gx8q4IuOhx9XxSxgwYMAYMGDAGDBgwBgwYMAYMGK7PM4ipIWmncKij8SewUdyfLASqyrSJGkkdURRdmY2AHqTjJOIPaTU1kvuuURMb7c63iPqoO0a/eb9MVFXV1WeyM7v7tl8JuzH4VA8+zyWtt0Fx+L7w/kkUarBF+zQuCRGWC1dTbqzk2ZF+6N/Mr0xG7XK25ddFDIvZ9HzGaqZ62pvd4o2PKVtv38p6n7vW3Y4ZqrMY6cmBzKRGAz0+Xwty4gf8Amuo1E236rfyxJ9n/ABcs7SUr060zxs3LjX4WRTpa3mwYG9vMHHGlzE5bWVi1EUrRVMnPiljjaQElQGRtAJDC218JISSTha8yE5dNUZWIw7RO8bhRqLgE2e+5a4tvhLyfiAyVFA0dbVl5mBl94ASnZbeJYzoVWa+w03N++GrgiL3eCplqAKaKeoeVI5SEKIwA8V/hLEE2674iZflVKaH3IxzVcQd3RkiZAoZ2cBHYgAre2oHGtRvaJRc3MqBPdoqnVFPaKZtKG2g3J0tYix7Yb+E8v5EJU0sNMSxPLhbUnbe+ldz5WxV5rlQqhHzcuL8sEIZJlVgDYHdCetsd8loXpVKwZekasdTaZwST5nUu5w9tnZllcKCT0AJP4Yz6lr8xrKZ6yJoOSdRipHh182NSQNT6rhmttZT1GGqXN2swlpKhVIsdIWTY+kbFv0wp5Rl8tlo6XM40p0a4jMZWrRNWrQNRG3bUV6YUtX9Nl8S06Toz0N0WRluFRNQBIkR/ALE2OwOFHO+GKWsQyOkbf/uUNiL/APWiBb8bFvmuLnjiNJK6ghqiBSEu7ajZHlUfRq5O3mbHyxzy8xf00FoQgRKdveuXYR3JHLB0+HWN/W18Ky66JNLVZjkoV43WroD8JUkxW9CLmI/mt8arwjxhT5hHqhazgXeJra1+Y7j1G2K2imjqpqr3IFDE+iRiAaaoY31qy9yLWLix3HxC4wh5/wAHvHKanLA8FTF45KUG5A7tAf6yM+X8j4cZzOmc49NvBx7hE9nPtASvXlS2jqkHiXoHA6sl/wBV6jD0Dipduku5uPcGDBjWjBgwYAwYMeHAcMwrEhjaWRgqICzMegAxhtVUyZ7VNJI5gy+m3J8h6ecrDbvbbbztfaZnMuYVkeV0ZuoYc1h0LdTqt9VBufU27YauHqCmiEMWtEp430wh2UGpnHxSb/FYiygdwT2XEXm6crfK69Oa1tHScn3tkp41F6elsSUUf1koFzrv3Oy/O5xD9omQR1aRZlTEyNCoJMTeJ4gS14iOkiXLL17gg461DNllbNNVLzqWrYXqCt3hPQJJ/wBLytj74MqUp0qpIkf3eeo/Y4QPFIdNmMan4UY73NgApY7b4d8N74qkyXIZGMlTUVCrCXirKetSwJcgKwKE9XQAMvc2tfpjQRPU1H7sGniP13W8zD7iHaP5vc/dGPrLcoJZZqnS0g+BF/dQjyjHdvNzue1hti6xUmlYzSrpMihRg5UySf8AMlOt/wAC3w/IWGLTCcnGh97aAwqEWcU9zIeddgNL8vT+7JNr38z2w43wjZZ6VWeZoaflOwHKaQRyN3TXsh+WvSp/tYtRhV9oc8hpZIY4BMZ0aNRrVW1HpYHdrfFt0tf1wn5RxdV5dCrZkpqIZLKksLK4TQANLEALcne979cZbqpuWq1vEWuy+KZdMsauPJgDb5eR+WI3D+dx1cCTRatLC9mUgj8+vzFxj54hzX3eLWFDMWVFBbSt2NvE1jpUdb2xStzSvzDh5tBWMrNEetPU+ND/AGHN2Q/PUPQYqMwj00c1NlsCUtSRcwkBWK3s5iPwvsbBgbAkXti+4Rz41kTuYwhSRo7q2uN9PRo2sNSkemLHM8tSdQsgOx1KwNnRvNCNwcYzW+lHwTVUqUSrDqiSnGiVZRpkRwLtzb/W7k9DfbEXK69szMkiRmKCM/s1T0lZhcMyg7GPoLHZt8ReK8tlnh9zmkCuzhopbWiqdAP0VQB0YjqARq03HQrhjybMAKVZJ4vdRGul0YgKmjY6T0KbbHuMGT4ZjxxwvIztV0y8qug+klSO4Eg/50Pf5jfyPmXb2ccZrmEHisKiMASKO/kyj7J/Q4hf+Koa2ZFgWSNgW91qnUiKV1+OME/EpXqO9rjcDCNxNC+X1UeZ0aFEdyk0J6Ry/Xja31W3IPS9iOoxPXMR+N3G7jHuIOS5nHUwRzxG6SKGHmPMH1B2OJ2LdhgwYMAYW+PuIhQ0ckwI5h8EYPd26fO25/DDJjGPac7ZhmtNl6HwIRrt2LbuT6rGNvU+uMyuonO6g9muQskAlZmE9dq8f1o6dd5Hv2ZiQAfNlPnjRp8poq+kRAqSU5Ucpk20gbAxnqpGK1JpY45KqmpfeLsIUiDBSKeK4vHe+oltbW7gr5YT+CaieZpqWnrjRpHIxjp5Il5+hzqNg9jZSStu1hieuEzjg45fT1FGssdZKlTRKl0kcXn62Ebra0l9gO5Jti3yTL2vz5ltKw0qn1YY+yJba/Qse59AAItDC0syo8hlSksGdgAZJ7XuQNvApB2+s33cMTEDy3xUVI+WnUEAsAT0BIufl54+me25xmntDokFSkklI8kepWlqHcLFENJTTGQQysbCzE2VmU3Fzik4H4lU5iY2q5JhKrQK0p8OgB3QqdrNpCqwIuTffGb5Z56ulxm1dG+ZRM01phGZI1LFY4Us1r7gGVlu24awI8NhfDtwnm/vdKswIYFnUMBYMFdlDAeoHy622xk+XZpK1VU0U8Q1NML+BZHbSgSNV5w0IgVdWo9jYY07hvOIwkdOzxmpWHmcuNSgZbkXjBFivqNvwIwxrMbySKSuzBpqunQQrLA7Gatkcfu3OtVGpCqgRm1u1gfMGto6GdqN3rJGYT1EUFNG7AIQJ0dnsFUMDpJ1adwNrBr468bZ7SqkEVHpZ5ag1FRCQZGMguVSdQdV+ZZdFxa3kMKvEnFM1VypJHlXlLypUKKF1sSJFTSoC+Ds127XxNqLZDr7NczK5lLTROzUx94aNbkqoWRbEDUdK7kbqOotfFzxtnSSGsppXASBEdorlXcHSwKEFWY6tgFa11tZiQBG4HyrL4Kiaqppw0SRai4e8cSNYlHYmwIIZrdfhvawv98T5orsK2IxtEkaNFJyFYhmawMusazG17Ax2sQbnGzpU/Ex8CVqtTRoshkQRq0Tt8RTddL3t4kYFSbC9hhkkmCi7EAeZIA/M4x/hHP3FFXVkqrFGWdYgSSAZXu4UbFgpPQbnfC/llYlTCIyz10qvGkNNLJY6PBzCoH1y+uxJOmMG5G93kefDea2kSeMo41Iw7H8QVI6EGxBGEPi2ikmjSOYGaSjfn8o7LVwDYmw2Mi7XHTV2sws38NQiOmQaZI73YpKV1oWYkqdPhsCbC3a2PrPqNnRZIv30J1x+v2kPoy3Hzse2Kq7NwvQ5JTLC7yzLHQyGOqhVzymgkPiOlmtoBuDpPQlh0Nh9Z1FTVKl0kjlpaoCCZo2V1V+kcgKm1w1lPzT7OKrPJoKithlqrPTmlaWmjkOmNpgfGH1bcwL2PTxeWOuRUcdTOJKaAx0dXR3mtYJzNVltbYSL4gSPIemMT9KH2RZnJSVc+V1BtZiY7/aHW3oy2Yfj542PGF+0iOWF6XMV/fxPyJj0Bki3UnyDoGPyIxtWV1qzxRzIfDIgcfJhfDH4ML6SsGDBinR8SyBQWY2AFyfIDrjCvZ9O88+YZh0ka0UN+0lQ2lR/CNONW9oNbysuqnHXlMo/i8P+uEb2T0OmjpR3mqZJ2HpEpUfqEP44i9ueXOUhjk4qFIJUEH7LS6acOG+lkmsulIkt4r3AvfqcdabOoJ0lqZaMx1VH9SRV5oZl8Ghhe+u+kfPEqq4JgaoapVnEtzIis2qFZtOkSaO7Cw79sRYMjaJo0llM01RULNNJYLcQrqUKo2CBlTb1PnjeW8mPJKIwwojG721OfN23Y/3icJHtN5sNRSVaNDpUmK0raSmr4njNwAdFwWINhvjRsZxxRw1MZpBHWkCaOQ8uRFZVQka0Rj4hrZgNuxPpjb03Loq5CJMynYTqY6aJVWWNSypLKLtqdb3K2ubX6Kly3Q6e9AkcYSCjjsBspWMEj+ybfzH4YyvLY613FVQMRzG+lgZorxXOpWTXZZI9JVgQeoIx912fVM8NRLVJE4o5Y1FVTnQ976Ssbm99zqPqSLWO0SueN1H3xTmSIzLAVgqWJgkLskZFlvaSx5ekeEK7G4JuGNiMVWWcb1gqHXlQPKYwmtEOvTCrMNJVhsy+G4tsQRvh7q4KmXL4qilpoZmqlSapjfZm8KatBJsupV0kfeJG+FqlnesqBURUDExQs/0zRr4iymJgWIBAkSUHps1uwGFjLLtRZ1kqxutVPVQCaRxI0cJ1qh1KttTs2p73JUnoH6WxL444dp1iasFcszuoJEQQIziykx6bI4B2KruNyehw58RZKYIJKiSlMqywqZ6WIg0ySghjIFPjAFtynWxuNycJ+d5+s9DSCWnAikmIlmIVQdLEWgVTqVFHl5WuTc4yzTLjJvaasVXk8IMaQzU8ic4OVkOu9rrKuvSAFbUCB9TFDlvFNQVjZ5IYoI7xctCEdg7gsUFy53JuyX0i/w9caTxmr1Se7U0UFRAsTabSIJEmCMqa1YghQrathquB0wvZLmNRO8MVFl4VoQrlp9IjVGBTwgW1K3UWP8AVL6nG3ttnOjLwly2T9mpkaJDoL6YuUCNyI2Laj16kH54kcW8NxTKJIoxBUqCY5I7Kb22IdOo7EEHY3sOoouLrJXU9CkZYSN7wU1WieVmJbmD6y2XSF6DVfewxULnmbVcckcKwx8tzC0CcuNohvu/NN9IFlBXqC22N36VudKpeIJ5qc0zQwazop5OexAlcMQZD4gWKsqFiDdWI7Erjd8ppmjgijZ9bJGiM56sVUAk/Pr+OMcybLZNTwxVG8KvLJO6q6y61USpGGG6XBIY9bXG2NS4PyswQC9RJUFwr8x9jp0gKLDpZbYYn8e1dW0cANTDUwrLCo98RGUNsb8zSD5OCf8AuDFInGdZJyoqDLkiEkTSwtUNZWRQCdCRehUjcdcN2fRgTU0hFwXaB/VJVPX+NY8R8k4XEUVKsjlnpNYjZdrq1wA1+o06fLdRjdKsvoqZ2orqKUgD9rpFq0A6CaCwkA7nrGP4Tib7Ec152XiMm5gcx/wnxL+ht+Bxe1eVx0/uoiXSizspBJPhmDhhv2LldvQYz/2JXgrq+lPRdv8A0pHT9Qw/LGdVnWUbLgwDBi3Qi+2iXTlUtu7xr+bDHD2dwgRZcPs0cr/i7xf7HHvtuX/6W3pLH/mx09n58FD60B/R0v8AzGJ/Zz/c8NKAQCQCegvubeXniqn8VdEPsQSN/eaMD+Rwt5ktR73Rc/3U1F6rlNy5jYaRosQdK9tWrr2xdZYJRVR+8aDKaTxlAQmoSC+m+9txjVb2YsImY8J1U0v01WeQhlI5YPPdJCG0X6La2kFRe1u+HvFF/wCIVWtaklUITGJYn1eFwSVI36OCDt5WwrbJ7ZdS5RXRozrSo1JE4XkSpZ3UKE5gWYXRdgx6dG6C5xLyvKZMzpg1XVRU9LHMyvTRqsekqxAEnkx2IN++wxEjzmoFXW081S0TmfmadLapIlBFlcK+lAtm06bHxbi+K/hVJKjMJpua1Ly9MxRtRDA3RbLYH4CLbXu2IceFvxF7Qq+gmFOkVGYbDkOqSFXj6LpIlsSOh9RisSLMOYKgUNGCSX08yYRXIEhJj5+jyaxFr79cWfH1LTx5ZDDESz084BLghxzGcsd99JbULdrW6jHfOXOiJdQA5amzAFSdFMLkHY+HUu/2/lhS732reJuKK+XlU+YtFS00zWkkgDE6dKmx8bbEMuw88U2cU9DLTx0mXQTyVAkP00gIum5J+yFYWboLAXw+UWWxNGY3RZESaTQGAYKFjYqBfppIAHlpHlidOQiMyqPCDYAfZpTYfLDRrfbPKfK8yDymSKGZ5FRSZJCHUIhZSjROjKeWbE33G2OtHxhX5c/u8dJSiSTQbWmkdyVGjxGYk+HSAOg/DFtTD4ZlYGTXT6dhrtMsfODHqQVkdgD0EQt0xYZLCrZ+moA6aUMt+zcuIX+dicYyT4XOe8OmtSmNTUxQZlHZ1MRta++kKzFj0+LzB27YVZpa2aqlpRHS1E8brGKsRoNOwZtZIOplGxsBY26EgYYOJsujqmqJKaraJpVRWJB0sYNUg5bbWNrn1A1C4vdH4Jzho4b816YRnnc4hmDoSObsIyHXUF21A77nG3tWXZiyThKqnapE7SU1WupVmVWMUqsxJJLDQynVZVWxXSenTGjcM0VRGJDVSIzMw0rGCERVVVsurfcgt+OM+4E4tljppnkUytPV2po76biQ3JANykQJ9bdN9sayl7b9e+Kx0rCT0q+KV/Z7/YeN/wC7IpxZySBRckADuTYYrOKhellHmAPzYYo+Plm93qdfu5peQLK6SM3M1C+rlm5W3Yb3xq7dLvicXgv9mSJ/ykT/AExmvC45fE1Wg6MJD+ao/wDM4d8wE/u0/NMXLJiEHLDAhSUB16j1v09MJOTG/FVR6K3/ALUeJvpGXcbAMe4MGLdCZ7XabXlVR93S/wDdYHFV7NKnVT5a3YRVEB+YZCP8jYdeJaDn0k8NrmSJlHzINv1tjJvZHmX7HY9aarjk8rRzDlm/yOsnE3tzvGTaio8umKjMPDWUzdmSWL8Tocf5GxcDFNxVdYlmA3p3WY+egG0lv+2XxS665/QSyxjkTtBKp1KwAKk2tZ1YEFT8tuuFKUySOvvK65IkbXE0BDOjAg6nUmN01WN1F7gbC5xoCm426HFJxHk0k2loZeW4BRgejoxBKk9VO2zDp5EbYyssUmT5zCtPGa2FwyeAStC8ikA2Uh0Vrbdb9N/njnnvD0NaTWUvKnZlCMOYyBuWbrpkjOqJw1r3BBsARtiNxEs8a/tERSmjQ293JkAsOj3AZb7+LewHUEnEPhkpUVE9PGWWKSmZJSt1IOyr13VwNQv6DyJOfSfolZpTqcvkltof3pIWg1FjHpaRru7byMzMzaunYdMMudRIyxE7skYa29iBHTMFJ6AlkU72FlYXwe0fhxaSgFnDFp4l2RUUKuvoqbXJLMT3JOJj5Yz6ZI5TG5jVbgKdhTg7agRuCw6eWJRr07U9ei06um920C+15GiCWa3cyHe3qcccuzYm5mKhCHdW0ldoo5UcMCT0Co1+4cGw6YjVeUGKncmQko6z3t/y4+Ydh9ZhcbDysMe5bl5mhZZCLMJotS9QXjm19fIctfmjHuMG8o+TNHHONR3csVbpuVkRVcHcMEMKj1YjyvNyJb5/bzo7f4IcfZyRzIGacsocPoKLYHlczw9x0sLk9j2x5w//APnx/wDyD/JDgT/VfkWRc6pqIo0jkip30mqeVwnhTSNUAOmV0QlNRsth37ueVV1BHAlNArVSwjYJC0gJvcnUF5dy19wQN8L3F/DC0apOJGaPm8t1Cqv0blmtKw3kAcIBft+ePclqGeQNQo7SahfUpSDSQfFqI6G3QDfVcAbW2cNnHDrRM2lZ2QRsJXbeJ5VaR2+jW0RBLIPCo+H5Gxw08PUNU0hnqZ5CLERwFY1ABPxOIx122UltI6km+OdDkEpmEkjJHHrEpgjJZTIL2OpgLC5vpA3IGGjFSKxio4m3jjS+8k8Sj1swY/4VOLYrcbi4xTVX0lbEn1YEaZv7b+CP/Dzj+WLvGqU/Eu8cajq88Q/Jwx/QHGZ8AnncQ10o6JzRf5OqD+WNB4kqwssN/hhSWqb5RrpW/wAy5/u4RPYDRswrKl9y7qgPqNTv+ZZfyxN7iMucpGvDBgwYp0eYw/KqNaTO6qik8MNYrov/AHLslvKx1AfhjccZP7cslYLBXw3DwMFYjqBcMjfwv/m9MTl8o/k638NG4frDLAjP8YGiQeTp4X/xA4nyxhgVYXBBBHmD1wocI50spSZT9FWLrt9ioQWkU/2lAI9Ubzw4jGxUu4p+GpSqNTufHTnRv1KdY29brtfzVvLEvOnkWCVoReUIxQWv4gNtu59MQs8iaNlqo1JMY0yqOrxXubDuyHxAd/EO+LWCdXVXRgysAQR0IPS2B9M0raSKqF2DSEFZElmmZGmYE/RgKVVQyjYILKWUnvh34ZpKZYtdLGFEh1N11luh5ha7Fgbg3O1sUuf0PuzPKAWgZJAU20o0g3D3BKwuwUkqRpNzcKTbnBWSwSK4Ri0wLPH4QZAoH0ll8MLncC50sFAJDYxE4rl7Z6N3y4si6uVIkhH3Re5/C4OKvh/N4p4UaORTZbEXsQRT6SCD94HHxm/Es71E00czrTRlYkXSttegOVmjcavHdlubWsNxucR6rhnJZ7S833WRlDuiSFdBPXWrA8vv5DGXvhNu7uLLOSdAI1Ec1SdF7kCAHt2vYH0vfFTkUj+8GyyLG+piJAt9XIYk/RnSCzMx7E7eWO1Z7NpIoufltfKzAalVmDI4tawPTcXG4I3xXcLZFXZshlqKl6enB0BYwFZ2RRGx/wAJBv31AAYzk530bXnVd2ZQBa9yB/w3e+KLgSX3nOpqiLxQQ04i5nYvpiFhf1V/wAPcY+H4GyeNytRXu+k2YNKAoPSzkDw77bkY51eZNEJUyxjBFTBnWMaUQogBaSV3BaTUxAFzuCD64HO+Wt1dOkiMkiqyMLMrAFSPUHGcf0bQrLzY0VEsIIA0kqo+9tVw1416pGwFr3I6ri9rs2NSqoquIX2NvC85AuUj1W0La5uxUsAQu2+IVNA1Qyqq6ZQLM5QqaZdw6rf4g1gURr6diei4qrvK/wCFJ3ZZAzOyI+hC5UsCB411Js4V7rq6kg7nF3PKFUsxsqgkk9ABuTjnR0qxIscYsqgKB6DFTmh95lFMv7tbPUHtbqsY9W6nyUfeGNV1HXhuNmV53BDVDcwA9Vj6Rg+R0WJHmxxcYAMVuf1rRxWj/eyHlxD77dD8lF2Popxp0zv2nZ0Epapwd6lxSR/+XFqMhHkNRcX/ALOGz2Y5R7tl0CEWZ15rfN9/5WxmuZ0i5jm0FBFdqajGhj5hbc0k9yzAKT53xuijEzm7RjzbXuDBgxToMRM1y9J4ZIZRdJFKsPQ+XriXjw4DCeEnehqpsrqXKB3DQS9lmH7tx6N4QR0JFu+NmyXMOdH4gFkQ6JU+y4629DsQe4Iwo+1fgw1kImhH7TCCVtsXXqV+fcevzxTcBcWtUrq3NZCoSaPoaiJfrKD/AFqb7bdbd9onF05Y/wBbpq5wuSSe4yE/8K51Ed4GJ3NuvJJ3P2Sb9CbSM24jiipTUqGlU2CKgJZ2Y2VbdQb7G/Te+KHK6P3ZJszzVhzihuo3WGLtHGO5J6+ZxS7Trsw7EEfMEH9DhWzXIniVvd11xEqzQmxZQjarJcjXH1+iJHfTboarJeIjHIscVNPHHIpkjp5QAxUW1GmN7bXBMTEfd8sO2XZlHMuqN722IsQynyZTup9Dh2blJsHD/vLRyItlp7aTJGY+e25YOpGpY11aV8jfqBvS5tl1T+2y3jLFwjHm6F1FRZReM6wNYG5HcbWxq4wsZhwszBgrqyF3kCSqfC0lyxR0IINyd2DEA2G2MsZceEfhnMFpII6V4akPGLN4A/ia7m3JZ/MkDyxNj4mpkUCOObSSQAsEijUTc2LhRe5v174qqjh+b3k1L04dySbRzi1zEYbgSItjoPnjn/Qcz7NSvcG4PNiRdlVRsha/wgm4IJ7W2wOSo+WSL7zHpIilLvEGkBchG1EMkaut1kUjxODdbbYbH4dkdYap+XLJAg0oouJ1H29XVtFivbUAfLFh/wCH5pCNZiiAdpBpLyEF21kjVpT49wGVrHDFl9GIYo4lJKxqEBPWwFt8JGTEoUOVvLI/J1RwMf3kkemT4tdkWTdmVrgSMBpGw1dcN2XUKQoEjWyjfqSST1LE7sxPUnc4kMwAJJsB1J/1wt5nxIpUmKRI4gbNVSkCJfSPUfpW+XhHcnpjVcRPzbMmDCCns07C/wB2Jftyf6L1Y+gJEvKsvWBAikk3LM7fE7HdmY+ZP+w2GFCryjnS08MMk3uc0ckstRC/jllGnTzJBvYgsbDbYDoLYkcBZyBSxpUz6naeWCEufHIEdgvqTpHXA3yc2OMz454sEETVQbxuGhox6H95N8ugU+VvtYYOKM4jKyB30U0P/wBxJ3Y9oo7dWP1iOg26nbO+FcskzuvNXUJppITpSP6tl+FB5jux/DGW+onK+obfY3wsaamNRKDzqizb9Qm5UehN9R/DyxomPFGPcbJpeM1NDBgwY1owYMGA8Ixk/tJ4Jljl/pHLrrKh1yInUkb6kHf7y9x+us48tjLNpyx8ppmPBXGC1QMkKgT/ABT0twBLb+sp77B/MbXsL22bFjxlmKzxopDtQyo6yvFGzzQzKVMd0UFhY3uCp3tewxWceezcu/vmWnlVCnWUU6Qzdboeiv8AocVHDvHd5dFaTSVq+Az6bRyW6CpT/wCW3oRid64qN2cUw8I0VVV1i1tVqENOrR0wZOW7FhZnZLkjbbf8hixo5Pfq2pKAJFTaYVqI7rK0w3cagbMgBA0sCL4sZc6YxNHIVp5nQrFN8dOzMCFZHFr72OltJ/niI9P/AEXlTLAplkRDYgEmSaQ21NbfdzcnsMbpUjvluczMZViKVawuYnK/RSBgAbDV9HIbHcgqMWC8RxDaVZYT5SxsAP4gCh/Bsc+DMl90pIoju9i8rd2kc6nJ/E/kBi8tjVTavhzunf4aiI/xr/vjq+aQjczRD+Nf98VfE+bUlImupVQDexMZYE+VwpAJ9cVnA+f0dbEhjijE2gGRVisEbuC2nT8t8Ns3zpdvxLTDpMHPlGGkP5RgnHFs5lkYJDTlSdw07CMEDqVQXkP4quLtEA6AD5DCb7QvoHo64f8ADzBJD/0pvA1/TUVwpdxU5vmszSTkwNWx0hAmXWIoQ1gxEce5mKqRfWSPIYuY6WGuelrwUelSCT6J1uAzW3t0DKA6n5nFdxVk6QStULLWLFVsBUR00YkVrL1OxdNQABKb7/jjtwciUlG0UysnOlleKnALTCJydI0ruDp69hfc4z2n3y4+zTOYI4IqdWvJM8s6xoCwijZ2K6yNkFhtfFZQZRBRiWUVBKIXDVj/AFFZiTFSDvITsXHy67D4zKso8sg5boIVO4o4mvPJ61UgOy9LqDbtdumKTK8jrc8kSWo+gok/doosoHYRL3NttZ28sZtO/Xtwiimz2oWGBDBl8B/L1P25W/G1ySfPbsoyyKmhSGFdKILAf6nzJ7nHmTZVFTRLDBGERRsB+pJ7k+ZxNAxUmnTHHT3BgwY1QwYMGAMGDBgDBgwYDw4WuLeCaWvX6ZLSAWWVNnHz+0PQ4ZsGDLNsPmyPNso1ckirpO6Ea0I76ozuht3Xb+WJnD3tEpSdIeWhfpoYc2lv6D4ot+w0jGxkYXs+4Joqu5mp01n+sXwv+a9fxviPGzpHhZ0+KDiCRl1COOoTs9LKrbeZSQqR+BbE1eI4B8bPGe/MjdLfiwt+uM7zD2MlSWoq14z2D3/zIQR+RxFXIuI6faOpEyj/AKiyX/8AXUN+WN3TyyncP/EL0tdTtT+9xBHK69LrqKqQxAudr2Av5E458MUNJQJJHFUx8pn5iq0ikqSACNV7kXAO/TfCE2acQLs9DHJ6mFT/AJXGPlc2z36uWQqfMU4H/wA8ZtnlN701NuJaXtOreiXc/kgJxCzTMVqInj9zkmicWYygRREfeMpDW+SnGehOJZugEIPkIU/ndvyx7F7LcxqDeuzHbyDySm38WlV/C+N3fhvlb1F7nvG8MA0zVqKRtyKMcyTbsZHFl272U4UYOJK6tLRZRSmFWPjnJ1St6yTPex/Enyw9ZJ7J8vgsXQzsO8puv90eH88O9PTrGoVFVVGwVQAAPQDpjNW9njle2b8JeyaOJhNXt7xMfEVNzGD66t5D6nb0xpcaAAAAADYAdLY+sGKkkXMZOhgwYMa0YMGDAGDBgwBgwYMAYMGDAGDBgwBgwYMAY8tgwYAwYMGAMFse4MAYMGDAGDBgwBgwYMAYMGDAGDBgwH//2Q==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A0028-2131-4AF4-8ED4-9AC2332E78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A0028-2131-4AF4-8ED4-9AC2332E78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A0028-2131-4AF4-8ED4-9AC2332E78C8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2209800"/>
            <a:ext cx="7772400" cy="1546474"/>
          </a:xfrm>
          <a:prstGeom prst="rect">
            <a:avLst/>
          </a:prstGeom>
        </p:spPr>
        <p:txBody>
          <a:bodyPr lIns="91425" tIns="91425" rIns="91425" bIns="91425" anchor="b" anchorCtr="0">
            <a:normAutofit fontScale="90000"/>
          </a:bodyPr>
          <a:lstStyle/>
          <a:p>
            <a:pPr lvl="0" algn="l" rtl="0">
              <a:spcBef>
                <a:spcPts val="0"/>
              </a:spcBef>
              <a:buNone/>
            </a:pPr>
            <a:endParaRPr dirty="0">
              <a:solidFill>
                <a:schemeClr val="accent1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endParaRPr dirty="0">
              <a:solidFill>
                <a:schemeClr val="accent1"/>
              </a:solidFill>
            </a:endParaRPr>
          </a:p>
          <a:p>
            <a:pPr lvl="0" algn="l"/>
            <a:r>
              <a:rPr lang="en" dirty="0">
                <a:solidFill>
                  <a:schemeClr val="accent1"/>
                </a:solidFill>
              </a:rPr>
              <a:t/>
            </a:r>
            <a:br>
              <a:rPr lang="en" dirty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Lecture </a:t>
            </a:r>
            <a:r>
              <a:rPr lang="en-US" dirty="0" smtClean="0">
                <a:solidFill>
                  <a:schemeClr val="accent1"/>
                </a:solidFill>
              </a:rPr>
              <a:t>5: Methods for categorical outcomes</a:t>
            </a:r>
            <a:r>
              <a:rPr lang="en-US" dirty="0">
                <a:solidFill>
                  <a:schemeClr val="accent1"/>
                </a:solidFill>
              </a:rPr>
              <a:t/>
            </a:r>
            <a:br>
              <a:rPr lang="en-US" dirty="0">
                <a:solidFill>
                  <a:schemeClr val="accent1"/>
                </a:solidFill>
              </a:rPr>
            </a:b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7473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334370"/>
            <a:ext cx="8229600" cy="294223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Expected value, players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/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/>
            </a:r>
            <a:br>
              <a:rPr lang="en-US" dirty="0" smtClean="0">
                <a:solidFill>
                  <a:schemeClr val="accent1"/>
                </a:solidFill>
              </a:rPr>
            </a:br>
            <a:endParaRPr lang="en-US" sz="2400" b="0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9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46" y="1805485"/>
            <a:ext cx="3492500" cy="990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646" y="2971800"/>
            <a:ext cx="4000500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69190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334370"/>
            <a:ext cx="8229600" cy="294223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Expected value, players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/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/>
            </a:r>
            <a:br>
              <a:rPr lang="en-US" dirty="0" smtClean="0">
                <a:solidFill>
                  <a:schemeClr val="accent1"/>
                </a:solidFill>
              </a:rPr>
            </a:br>
            <a:endParaRPr lang="en-US" sz="2400" b="0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2438400"/>
            <a:ext cx="62865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09363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 fontScale="90000"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1"/>
                </a:solidFill>
              </a:rPr>
              <a:t>Considerations besides expected value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6296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 fontScale="900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How accurate are field goal percentages?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144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>
              <a:buNone/>
            </a:pPr>
            <a:endParaRPr lang="en-US" sz="2800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>
              <a:buNone/>
            </a:pPr>
            <a:endParaRPr lang="en-US" sz="2800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>
              <a:buNone/>
            </a:pPr>
            <a:endParaRPr lang="en-US" sz="2800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>
              <a:buNone/>
            </a:pPr>
            <a:endParaRPr lang="en-US" sz="2800" dirty="0" smtClean="0">
              <a:solidFill>
                <a:schemeClr val="accent1"/>
              </a:solidFill>
            </a:endParaRPr>
          </a:p>
          <a:p>
            <a:pPr lvl="0">
              <a:buNone/>
            </a:pPr>
            <a:endParaRPr lang="en-US" sz="2800" dirty="0" smtClean="0"/>
          </a:p>
          <a:p>
            <a:pPr lvl="0">
              <a:buNone/>
            </a:pPr>
            <a:endParaRPr lang="en-US" sz="2800" dirty="0" smtClean="0"/>
          </a:p>
          <a:p>
            <a:pPr lvl="0">
              <a:buNone/>
            </a:pPr>
            <a:endParaRPr lang="en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12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66900"/>
            <a:ext cx="4470400" cy="1016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1352" y="2882900"/>
            <a:ext cx="5298860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25737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 fontScale="900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How accurate are field goal percentages?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144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>
              <a:buNone/>
            </a:pPr>
            <a:endParaRPr lang="en-US" sz="2800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>
              <a:buNone/>
            </a:pPr>
            <a:endParaRPr lang="en-US" sz="2800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>
              <a:buNone/>
            </a:pPr>
            <a:endParaRPr lang="en-US" sz="2800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>
              <a:buNone/>
            </a:pPr>
            <a:endParaRPr lang="en-US" sz="2800" dirty="0" smtClean="0">
              <a:solidFill>
                <a:schemeClr val="accent1"/>
              </a:solidFill>
            </a:endParaRPr>
          </a:p>
          <a:p>
            <a:pPr lvl="0">
              <a:buNone/>
            </a:pPr>
            <a:endParaRPr lang="en-US" sz="2800" dirty="0" smtClean="0"/>
          </a:p>
          <a:p>
            <a:pPr lvl="0">
              <a:buNone/>
            </a:pPr>
            <a:endParaRPr lang="en-US" sz="2800" dirty="0" smtClean="0"/>
          </a:p>
          <a:p>
            <a:pPr lvl="0">
              <a:buNone/>
            </a:pPr>
            <a:endParaRPr lang="en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622425"/>
            <a:ext cx="4445000" cy="1066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8300" y="2568449"/>
            <a:ext cx="5549900" cy="394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02112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1"/>
                </a:solidFill>
              </a:rPr>
              <a:t>The three pointer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19400" y="586740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grantland.com</a:t>
            </a:r>
            <a:r>
              <a:rPr lang="en-US" dirty="0"/>
              <a:t>/the-triangle/is-it-time-to-move-the-nba-3-point-line-back/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600200"/>
            <a:ext cx="5549900" cy="417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90904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1"/>
                </a:solidFill>
              </a:rPr>
              <a:t>Simpson’s Paradox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15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7762" y="1981200"/>
            <a:ext cx="5226050" cy="473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26071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1"/>
                </a:solidFill>
              </a:rPr>
              <a:t>Simpson’s Paradox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7565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1"/>
                </a:solidFill>
              </a:rPr>
              <a:t>Goals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990600"/>
            <a:ext cx="8229600" cy="434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endParaRPr lang="en-US" sz="2800" dirty="0" smtClean="0"/>
          </a:p>
          <a:p>
            <a:pPr marL="514350" lvl="0" indent="-514350">
              <a:buAutoNum type="romanLcParenR"/>
            </a:pPr>
            <a:r>
              <a:rPr lang="en-US" sz="2800" dirty="0" smtClean="0"/>
              <a:t>How to analyze shot outcomes?</a:t>
            </a:r>
            <a:endParaRPr lang="en-US" sz="2800" dirty="0" smtClean="0"/>
          </a:p>
          <a:p>
            <a:pPr marL="514350" lvl="0" indent="-514350">
              <a:buAutoNum type="romanLcParenR"/>
            </a:pPr>
            <a:endParaRPr lang="en-US" sz="2800" dirty="0" smtClean="0"/>
          </a:p>
          <a:p>
            <a:pPr lvl="0">
              <a:buNone/>
            </a:pPr>
            <a:endParaRPr lang="en-US" sz="2800" dirty="0" smtClean="0"/>
          </a:p>
          <a:p>
            <a:pPr lvl="0">
              <a:buNone/>
            </a:pPr>
            <a:endParaRPr lang="en-US" sz="2800" dirty="0"/>
          </a:p>
          <a:p>
            <a:pPr lvl="0">
              <a:buNone/>
            </a:pPr>
            <a:endParaRPr lang="en-US" sz="2800" dirty="0" smtClean="0"/>
          </a:p>
          <a:p>
            <a:pPr lvl="0">
              <a:buNone/>
            </a:pPr>
            <a:endParaRPr lang="en-US" sz="2800" dirty="0"/>
          </a:p>
          <a:p>
            <a:pPr lvl="0">
              <a:buNone/>
            </a:pPr>
            <a:endParaRPr lang="en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1</a:t>
            </a:fld>
            <a:endParaRPr lang="en-US"/>
          </a:p>
        </p:txBody>
      </p:sp>
      <p:sp>
        <p:nvSpPr>
          <p:cNvPr id="5" name="Shape 29"/>
          <p:cNvSpPr txBox="1">
            <a:spLocks/>
          </p:cNvSpPr>
          <p:nvPr/>
        </p:nvSpPr>
        <p:spPr>
          <a:xfrm>
            <a:off x="457200" y="2667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rm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>
                <a:solidFill>
                  <a:schemeClr val="accent1"/>
                </a:solidFill>
              </a:rPr>
              <a:t>Tools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6" name="Shape 30"/>
          <p:cNvSpPr txBox="1">
            <a:spLocks/>
          </p:cNvSpPr>
          <p:nvPr/>
        </p:nvSpPr>
        <p:spPr>
          <a:xfrm>
            <a:off x="450376" y="3810000"/>
            <a:ext cx="82296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>
              <a:buNone/>
            </a:pPr>
            <a:endParaRPr lang="en-US" sz="2800" dirty="0" smtClean="0"/>
          </a:p>
          <a:p>
            <a:pPr marL="514350" indent="-514350">
              <a:buFont typeface="Arial"/>
              <a:buAutoNum type="romanLcParenR"/>
            </a:pPr>
            <a:r>
              <a:rPr lang="en-US" sz="2800" dirty="0" smtClean="0"/>
              <a:t>Expected </a:t>
            </a:r>
            <a:r>
              <a:rPr lang="en-US" sz="2800" dirty="0" smtClean="0"/>
              <a:t>value</a:t>
            </a:r>
          </a:p>
          <a:p>
            <a:pPr marL="514350" indent="-514350">
              <a:buFont typeface="Arial"/>
              <a:buAutoNum type="romanLcParenR"/>
            </a:pPr>
            <a:r>
              <a:rPr lang="en-US" sz="2800" dirty="0" smtClean="0"/>
              <a:t>Visualizations</a:t>
            </a:r>
            <a:endParaRPr lang="en-US" sz="2800" dirty="0" smtClean="0"/>
          </a:p>
          <a:p>
            <a:pPr>
              <a:buFont typeface="Arial"/>
              <a:buNone/>
            </a:pPr>
            <a:endParaRPr lang="en-US" sz="2800" dirty="0" smtClean="0"/>
          </a:p>
          <a:p>
            <a:pPr>
              <a:buFont typeface="Arial"/>
              <a:buNone/>
            </a:pPr>
            <a:endParaRPr lang="en-US" sz="2800" dirty="0" smtClean="0"/>
          </a:p>
          <a:p>
            <a:pPr>
              <a:buFont typeface="Arial"/>
              <a:buNone/>
            </a:pPr>
            <a:endParaRPr lang="en-US" sz="2800" dirty="0" smtClean="0"/>
          </a:p>
          <a:p>
            <a:pPr>
              <a:buFont typeface="Arial"/>
              <a:buNone/>
            </a:pPr>
            <a:endParaRPr lang="en-US" sz="2800" dirty="0" smtClean="0"/>
          </a:p>
          <a:p>
            <a:pPr>
              <a:buFont typeface="Arial"/>
              <a:buNone/>
            </a:pPr>
            <a:endParaRPr lang="en-US" sz="2800" dirty="0" smtClean="0"/>
          </a:p>
          <a:p>
            <a:pPr>
              <a:buFont typeface="Arial"/>
              <a:buNone/>
            </a:pPr>
            <a:endParaRPr lang="en-US" sz="2800" dirty="0" smtClean="0"/>
          </a:p>
          <a:p>
            <a:pPr>
              <a:buFont typeface="Arial"/>
              <a:buNone/>
            </a:pPr>
            <a:endParaRPr lang="en" sz="28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181970"/>
            <a:ext cx="8229600" cy="990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Variables impacting </a:t>
            </a:r>
            <a:r>
              <a:rPr lang="en-US" smtClean="0">
                <a:solidFill>
                  <a:schemeClr val="accent1"/>
                </a:solidFill>
              </a:rPr>
              <a:t>FG %</a:t>
            </a:r>
            <a:endParaRPr lang="en-US" sz="2400" b="0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1341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181970"/>
            <a:ext cx="8229600" cy="990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Variables impacting </a:t>
            </a:r>
            <a:r>
              <a:rPr lang="en-US" smtClean="0">
                <a:solidFill>
                  <a:schemeClr val="accent1"/>
                </a:solidFill>
              </a:rPr>
              <a:t>FG %</a:t>
            </a:r>
            <a:endParaRPr lang="en-US" sz="2400" b="0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3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916" y="1398012"/>
            <a:ext cx="8314083" cy="507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92585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181970"/>
            <a:ext cx="8229600" cy="990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Variables impacting </a:t>
            </a:r>
            <a:r>
              <a:rPr lang="en-US" smtClean="0">
                <a:solidFill>
                  <a:schemeClr val="accent1"/>
                </a:solidFill>
              </a:rPr>
              <a:t>FG %</a:t>
            </a:r>
            <a:endParaRPr lang="en-US" sz="2400" b="0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737222"/>
            <a:ext cx="68707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44200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181970"/>
            <a:ext cx="8229600" cy="990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Variables impacting </a:t>
            </a:r>
            <a:r>
              <a:rPr lang="en-US" smtClean="0">
                <a:solidFill>
                  <a:schemeClr val="accent1"/>
                </a:solidFill>
              </a:rPr>
              <a:t>FG %</a:t>
            </a:r>
            <a:endParaRPr lang="en-US" sz="2400" b="0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584822"/>
            <a:ext cx="3644900" cy="1498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609" y="3495674"/>
            <a:ext cx="32639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54350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181970"/>
            <a:ext cx="8229600" cy="990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Variables impacting </a:t>
            </a:r>
            <a:r>
              <a:rPr lang="en-US" smtClean="0">
                <a:solidFill>
                  <a:schemeClr val="accent1"/>
                </a:solidFill>
              </a:rPr>
              <a:t>FG %</a:t>
            </a:r>
            <a:endParaRPr lang="en-US" sz="2400" b="0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6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1447800"/>
            <a:ext cx="6286500" cy="1079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600" y="2527300"/>
            <a:ext cx="5924550" cy="423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8696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334370"/>
            <a:ext cx="8229600" cy="294223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mtClean="0">
                <a:solidFill>
                  <a:schemeClr val="accent1"/>
                </a:solidFill>
              </a:rPr>
              <a:t>Expected value</a:t>
            </a:r>
            <a:br>
              <a:rPr lang="en-US" smtClean="0">
                <a:solidFill>
                  <a:schemeClr val="accent1"/>
                </a:solidFill>
              </a:rPr>
            </a:br>
            <a:r>
              <a:rPr lang="en-US">
                <a:solidFill>
                  <a:schemeClr val="accent1"/>
                </a:solidFill>
              </a:rPr>
              <a:t/>
            </a:r>
            <a:br>
              <a:rPr lang="en-US">
                <a:solidFill>
                  <a:schemeClr val="accent1"/>
                </a:solidFill>
              </a:rPr>
            </a:br>
            <a:r>
              <a:rPr lang="en-US" sz="1600" smtClean="0">
                <a:solidFill>
                  <a:schemeClr val="accent1"/>
                </a:solidFill>
              </a:rPr>
              <a:t>Formula: </a:t>
            </a:r>
            <a:br>
              <a:rPr lang="en-US" sz="1600" smtClean="0">
                <a:solidFill>
                  <a:schemeClr val="accent1"/>
                </a:solidFill>
              </a:rPr>
            </a:br>
            <a:r>
              <a:rPr lang="en-US" sz="1600">
                <a:solidFill>
                  <a:schemeClr val="accent1"/>
                </a:solidFill>
              </a:rPr>
              <a:t/>
            </a:r>
            <a:br>
              <a:rPr lang="en-US" sz="1600">
                <a:solidFill>
                  <a:schemeClr val="accent1"/>
                </a:solidFill>
              </a:rPr>
            </a:br>
            <a:r>
              <a:rPr lang="en-US" sz="1600" smtClean="0">
                <a:solidFill>
                  <a:schemeClr val="accent1"/>
                </a:solidFill>
              </a:rPr>
              <a:t/>
            </a:r>
            <a:br>
              <a:rPr lang="en-US" sz="1600" smtClean="0">
                <a:solidFill>
                  <a:schemeClr val="accent1"/>
                </a:solidFill>
              </a:rPr>
            </a:br>
            <a:r>
              <a:rPr lang="en-US" sz="1600">
                <a:solidFill>
                  <a:schemeClr val="accent1"/>
                </a:solidFill>
              </a:rPr>
              <a:t/>
            </a:r>
            <a:br>
              <a:rPr lang="en-US" sz="1600">
                <a:solidFill>
                  <a:schemeClr val="accent1"/>
                </a:solidFill>
              </a:rPr>
            </a:br>
            <a:r>
              <a:rPr lang="en-US" sz="1600" smtClean="0">
                <a:solidFill>
                  <a:schemeClr val="accent1"/>
                </a:solidFill>
              </a:rPr>
              <a:t>Calculate the expected value for each of the shot distances below</a:t>
            </a:r>
            <a:r>
              <a:rPr lang="en-US" smtClean="0">
                <a:solidFill>
                  <a:schemeClr val="accent1"/>
                </a:solidFill>
              </a:rPr>
              <a:t/>
            </a:r>
            <a:br>
              <a:rPr lang="en-US" smtClean="0">
                <a:solidFill>
                  <a:schemeClr val="accent1"/>
                </a:solidFill>
              </a:rPr>
            </a:br>
            <a:endParaRPr lang="en-US" sz="2400" b="0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609" y="3495674"/>
            <a:ext cx="32639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04731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334370"/>
            <a:ext cx="8229600" cy="294223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Expected value, players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/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/>
            </a:r>
            <a:br>
              <a:rPr lang="en-US" dirty="0" smtClean="0">
                <a:solidFill>
                  <a:schemeClr val="accent1"/>
                </a:solidFill>
              </a:rPr>
            </a:br>
            <a:endParaRPr lang="en-US" sz="2400" b="0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8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46" y="1805485"/>
            <a:ext cx="3492500" cy="990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646" y="2971800"/>
            <a:ext cx="4000500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56472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8956</TotalTime>
  <Words>91</Words>
  <Application>Microsoft Macintosh PowerPoint</Application>
  <PresentationFormat>On-screen Show (4:3)</PresentationFormat>
  <Paragraphs>74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Courier New</vt:lpstr>
      <vt:lpstr>Wingdings</vt:lpstr>
      <vt:lpstr>Arial</vt:lpstr>
      <vt:lpstr>Custom Theme</vt:lpstr>
      <vt:lpstr>   Lecture 5: Methods for categorical outcomes </vt:lpstr>
      <vt:lpstr>Goals</vt:lpstr>
      <vt:lpstr>Variables impacting FG %</vt:lpstr>
      <vt:lpstr>Variables impacting FG %</vt:lpstr>
      <vt:lpstr>Variables impacting FG %</vt:lpstr>
      <vt:lpstr>Variables impacting FG %</vt:lpstr>
      <vt:lpstr>Variables impacting FG %</vt:lpstr>
      <vt:lpstr>Expected value  Formula:     Calculate the expected value for each of the shot distances below </vt:lpstr>
      <vt:lpstr>Expected value, players   </vt:lpstr>
      <vt:lpstr>Expected value, players   </vt:lpstr>
      <vt:lpstr>Expected value, players   </vt:lpstr>
      <vt:lpstr>Considerations besides expected value</vt:lpstr>
      <vt:lpstr>How accurate are field goal percentages?</vt:lpstr>
      <vt:lpstr>How accurate are field goal percentages?</vt:lpstr>
      <vt:lpstr>The three pointer</vt:lpstr>
      <vt:lpstr>Simpson’s Paradox</vt:lpstr>
      <vt:lpstr>Simpson’s Paradox</vt:lpstr>
    </vt:vector>
  </TitlesOfParts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Case Study: Treating Chronic Fatigue Syndrome</dc:title>
  <dc:creator>PubHealthGuest</dc:creator>
  <cp:lastModifiedBy>Michael Lopez</cp:lastModifiedBy>
  <cp:revision>122</cp:revision>
  <cp:lastPrinted>2016-03-08T17:30:52Z</cp:lastPrinted>
  <dcterms:modified xsi:type="dcterms:W3CDTF">2018-10-01T22:10:50Z</dcterms:modified>
</cp:coreProperties>
</file>